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Lst>
  <p:notesMasterIdLst>
    <p:notesMasterId r:id="rId41"/>
  </p:notesMasterIdLst>
  <p:sldIdLst>
    <p:sldId id="256" r:id="rId3"/>
    <p:sldId id="257" r:id="rId4"/>
    <p:sldId id="360" r:id="rId5"/>
    <p:sldId id="258" r:id="rId6"/>
    <p:sldId id="259" r:id="rId7"/>
    <p:sldId id="260" r:id="rId8"/>
    <p:sldId id="422" r:id="rId9"/>
    <p:sldId id="261" r:id="rId10"/>
    <p:sldId id="428" r:id="rId11"/>
    <p:sldId id="438" r:id="rId12"/>
    <p:sldId id="429" r:id="rId13"/>
    <p:sldId id="262" r:id="rId14"/>
    <p:sldId id="418" r:id="rId15"/>
    <p:sldId id="423" r:id="rId16"/>
    <p:sldId id="263" r:id="rId17"/>
    <p:sldId id="264" r:id="rId18"/>
    <p:sldId id="406" r:id="rId19"/>
    <p:sldId id="265" r:id="rId20"/>
    <p:sldId id="266" r:id="rId21"/>
    <p:sldId id="267" r:id="rId22"/>
    <p:sldId id="268" r:id="rId23"/>
    <p:sldId id="269" r:id="rId24"/>
    <p:sldId id="270" r:id="rId25"/>
    <p:sldId id="396" r:id="rId26"/>
    <p:sldId id="392" r:id="rId27"/>
    <p:sldId id="410" r:id="rId28"/>
    <p:sldId id="405" r:id="rId29"/>
    <p:sldId id="432" r:id="rId30"/>
    <p:sldId id="362" r:id="rId31"/>
    <p:sldId id="364" r:id="rId32"/>
    <p:sldId id="431" r:id="rId33"/>
    <p:sldId id="425" r:id="rId34"/>
    <p:sldId id="433" r:id="rId35"/>
    <p:sldId id="434" r:id="rId36"/>
    <p:sldId id="426" r:id="rId37"/>
    <p:sldId id="427" r:id="rId38"/>
    <p:sldId id="435" r:id="rId39"/>
    <p:sldId id="313" r:id="rId40"/>
  </p:sldIdLst>
  <p:sldSz cx="16194088" cy="9109075"/>
  <p:notesSz cx="9296400" cy="7010400"/>
  <p:embeddedFontLst>
    <p:embeddedFont>
      <p:font typeface="Inter" panose="020B0604020202020204" charset="0"/>
      <p:regular r:id="rId42"/>
      <p:bold r:id="rId43"/>
    </p:embeddedFont>
    <p:embeddedFont>
      <p:font typeface="Gill Sans" panose="020B0604020202020204" charset="0"/>
      <p:regular r:id="rId44"/>
      <p:bold r:id="rId45"/>
    </p:embeddedFont>
    <p:embeddedFont>
      <p:font typeface="Calibri" panose="020F0502020204030204" pitchFamily="34" charset="0"/>
      <p:regular r:id="rId46"/>
      <p:bold r:id="rId47"/>
      <p:italic r:id="rId48"/>
      <p:boldItalic r:id="rId49"/>
    </p:embeddedFont>
    <p:embeddedFont>
      <p:font typeface="Century Gothic" panose="020B0502020202020204" pitchFamily="34" charset="0"/>
      <p:regular r:id="rId50"/>
      <p:bold r:id="rId51"/>
      <p:italic r:id="rId52"/>
      <p:boldItalic r:id="rId53"/>
    </p:embeddedFont>
    <p:embeddedFont>
      <p:font typeface="Arial Black" panose="020B0A04020102020204" pitchFamily="34" charset="0"/>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E3ADCE3-EC77-445A-A71A-93E7417D2F0B}">
          <p14:sldIdLst>
            <p14:sldId id="256"/>
            <p14:sldId id="257"/>
            <p14:sldId id="360"/>
            <p14:sldId id="258"/>
            <p14:sldId id="259"/>
            <p14:sldId id="260"/>
            <p14:sldId id="422"/>
            <p14:sldId id="261"/>
            <p14:sldId id="428"/>
            <p14:sldId id="438"/>
            <p14:sldId id="429"/>
            <p14:sldId id="262"/>
            <p14:sldId id="418"/>
            <p14:sldId id="423"/>
            <p14:sldId id="263"/>
            <p14:sldId id="264"/>
            <p14:sldId id="406"/>
            <p14:sldId id="265"/>
            <p14:sldId id="266"/>
            <p14:sldId id="267"/>
            <p14:sldId id="268"/>
            <p14:sldId id="269"/>
            <p14:sldId id="270"/>
            <p14:sldId id="396"/>
            <p14:sldId id="392"/>
            <p14:sldId id="410"/>
            <p14:sldId id="405"/>
            <p14:sldId id="432"/>
            <p14:sldId id="362"/>
            <p14:sldId id="364"/>
            <p14:sldId id="431"/>
            <p14:sldId id="425"/>
            <p14:sldId id="433"/>
            <p14:sldId id="434"/>
            <p14:sldId id="426"/>
            <p14:sldId id="427"/>
            <p14:sldId id="435"/>
          </p14:sldIdLst>
        </p14:section>
        <p14:section name="Untitled Section" id="{805865FC-6050-43E3-B1D4-BDF65B01FD5E}">
          <p14:sldIdLst>
            <p14:sldId id="313"/>
          </p14:sldIdLst>
        </p14:section>
      </p14:sectionLst>
    </p:ext>
    <p:ext uri="{EFAFB233-063F-42B5-8137-9DF3F51BA10A}">
      <p15:sldGuideLst xmlns:p15="http://schemas.microsoft.com/office/powerpoint/2012/main">
        <p15:guide id="1" orient="horz" pos="2870">
          <p15:clr>
            <a:srgbClr val="A4A3A4"/>
          </p15:clr>
        </p15:guide>
        <p15:guide id="2" pos="5101">
          <p15:clr>
            <a:srgbClr val="A4A3A4"/>
          </p15:clr>
        </p15:guide>
        <p15:guide id="3" orient="horz" pos="493"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3" roundtripDataSignature="AMtx7mjT5EzSsaR7iui+KulUJId2udjK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5320" autoAdjust="0"/>
  </p:normalViewPr>
  <p:slideViewPr>
    <p:cSldViewPr snapToGrid="0">
      <p:cViewPr varScale="1">
        <p:scale>
          <a:sx n="50" d="100"/>
          <a:sy n="50" d="100"/>
        </p:scale>
        <p:origin x="786" y="42"/>
      </p:cViewPr>
      <p:guideLst>
        <p:guide orient="horz" pos="2870"/>
        <p:guide pos="5101"/>
        <p:guide orient="horz" pos="49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154"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157"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10.fntdata"/><Relationship Id="rId15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15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15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766BF7-4FF5-4045-B518-29EC9347466E}" type="doc">
      <dgm:prSet loTypeId="urn:microsoft.com/office/officeart/2008/layout/PictureStrips" loCatId="list" qsTypeId="urn:microsoft.com/office/officeart/2005/8/quickstyle/simple1" qsCatId="simple" csTypeId="urn:microsoft.com/office/officeart/2005/8/colors/accent3_5" csCatId="accent3" phldr="1"/>
      <dgm:spPr/>
      <dgm:t>
        <a:bodyPr/>
        <a:lstStyle/>
        <a:p>
          <a:endParaRPr lang="en-US"/>
        </a:p>
      </dgm:t>
    </dgm:pt>
    <dgm:pt modelId="{23037A9F-C6DE-4B56-94C6-7FA4286FAED5}">
      <dgm:prSet phldrT="[Text]" custT="1"/>
      <dgm:spPr/>
      <dgm:t>
        <a:bodyPr/>
        <a:lstStyle/>
        <a:p>
          <a:pPr algn="ctr"/>
          <a:r>
            <a:rPr lang="en-US" sz="1400" b="1" dirty="0" err="1" smtClean="0"/>
            <a:t>Dharamshala</a:t>
          </a:r>
          <a:r>
            <a:rPr lang="en-US" sz="1400" b="1" dirty="0" smtClean="0"/>
            <a:t> Municipal Corporation</a:t>
          </a:r>
        </a:p>
      </dgm:t>
    </dgm:pt>
    <dgm:pt modelId="{2981B2C0-8E8D-47EC-9820-DB0600E4C03B}" type="parTrans" cxnId="{539E395B-BDC2-4226-962A-A7DC9C186F2F}">
      <dgm:prSet/>
      <dgm:spPr/>
      <dgm:t>
        <a:bodyPr/>
        <a:lstStyle/>
        <a:p>
          <a:endParaRPr lang="en-US"/>
        </a:p>
      </dgm:t>
    </dgm:pt>
    <dgm:pt modelId="{9B36A629-622C-4593-8A9E-8814467D580A}" type="sibTrans" cxnId="{539E395B-BDC2-4226-962A-A7DC9C186F2F}">
      <dgm:prSet/>
      <dgm:spPr/>
      <dgm:t>
        <a:bodyPr/>
        <a:lstStyle/>
        <a:p>
          <a:endParaRPr lang="en-US"/>
        </a:p>
      </dgm:t>
    </dgm:pt>
    <dgm:pt modelId="{DFF9D431-29CE-4B68-9C76-4BACA54B1112}">
      <dgm:prSet custT="1"/>
      <dgm:spPr/>
      <dgm:t>
        <a:bodyPr/>
        <a:lstStyle/>
        <a:p>
          <a:pPr algn="ctr"/>
          <a:r>
            <a:rPr lang="en-US" sz="1400" b="1" dirty="0" smtClean="0"/>
            <a:t>PHED, </a:t>
          </a:r>
          <a:r>
            <a:rPr lang="en-US" sz="1400" b="1" dirty="0" err="1" smtClean="0"/>
            <a:t>Pataudi</a:t>
          </a:r>
          <a:endParaRPr lang="en-US" sz="1400" b="1" dirty="0"/>
        </a:p>
      </dgm:t>
    </dgm:pt>
    <dgm:pt modelId="{9FBEDDA2-B7AC-4C1E-8266-A09E6EC2437A}" type="parTrans" cxnId="{87806689-6148-4247-8DC0-5E6E5B6DDAEA}">
      <dgm:prSet/>
      <dgm:spPr/>
      <dgm:t>
        <a:bodyPr/>
        <a:lstStyle/>
        <a:p>
          <a:endParaRPr lang="en-US"/>
        </a:p>
      </dgm:t>
    </dgm:pt>
    <dgm:pt modelId="{E8E6D5A5-5CFC-4236-98EE-F8D9C00133D9}" type="sibTrans" cxnId="{87806689-6148-4247-8DC0-5E6E5B6DDAEA}">
      <dgm:prSet/>
      <dgm:spPr/>
      <dgm:t>
        <a:bodyPr/>
        <a:lstStyle/>
        <a:p>
          <a:endParaRPr lang="en-US"/>
        </a:p>
      </dgm:t>
    </dgm:pt>
    <dgm:pt modelId="{9C2A836F-FD1E-4E3E-83A0-0B92AFB2D112}">
      <dgm:prSet custT="1"/>
      <dgm:spPr/>
      <dgm:t>
        <a:bodyPr/>
        <a:lstStyle/>
        <a:p>
          <a:pPr algn="ctr"/>
          <a:r>
            <a:rPr lang="en-US" sz="1400" b="1" dirty="0" err="1" smtClean="0"/>
            <a:t>Gurugram</a:t>
          </a:r>
          <a:r>
            <a:rPr lang="en-US" sz="1400" b="1" dirty="0" smtClean="0"/>
            <a:t> Municipal Corporation</a:t>
          </a:r>
          <a:endParaRPr lang="en-US" sz="1400" b="1" dirty="0"/>
        </a:p>
      </dgm:t>
    </dgm:pt>
    <dgm:pt modelId="{EA38545C-7F38-479B-B3E0-B2DEC0037279}" type="parTrans" cxnId="{DDAD1088-1413-4EA4-9E5F-C117A50729FA}">
      <dgm:prSet/>
      <dgm:spPr/>
      <dgm:t>
        <a:bodyPr/>
        <a:lstStyle/>
        <a:p>
          <a:endParaRPr lang="en-US"/>
        </a:p>
      </dgm:t>
    </dgm:pt>
    <dgm:pt modelId="{41721B21-3EA3-4A02-8FC4-EED7D7B4C806}" type="sibTrans" cxnId="{DDAD1088-1413-4EA4-9E5F-C117A50729FA}">
      <dgm:prSet/>
      <dgm:spPr/>
      <dgm:t>
        <a:bodyPr/>
        <a:lstStyle/>
        <a:p>
          <a:endParaRPr lang="en-US"/>
        </a:p>
      </dgm:t>
    </dgm:pt>
    <dgm:pt modelId="{99A4ECC9-438D-4804-A4F9-0C474C2A0AD3}">
      <dgm:prSet phldrT="[Text]" custT="1"/>
      <dgm:spPr/>
      <dgm:t>
        <a:bodyPr/>
        <a:lstStyle/>
        <a:p>
          <a:pPr algn="ctr"/>
          <a:r>
            <a:rPr lang="en-US" sz="1400" b="1" dirty="0" smtClean="0"/>
            <a:t>Delhi Jal Board, </a:t>
          </a:r>
          <a:r>
            <a:rPr lang="en-US" sz="1400" b="1" dirty="0" err="1" smtClean="0"/>
            <a:t>Dwarka</a:t>
          </a:r>
          <a:endParaRPr lang="en-US" sz="1400" b="1" dirty="0"/>
        </a:p>
      </dgm:t>
    </dgm:pt>
    <dgm:pt modelId="{6CFB498B-D4BA-4C1D-B0C4-506F9B1B63CC}" type="parTrans" cxnId="{8FB809A7-818E-440D-9C8F-34BE51604ADF}">
      <dgm:prSet/>
      <dgm:spPr/>
      <dgm:t>
        <a:bodyPr/>
        <a:lstStyle/>
        <a:p>
          <a:endParaRPr lang="en-US"/>
        </a:p>
      </dgm:t>
    </dgm:pt>
    <dgm:pt modelId="{A96C8895-0C3E-4B58-B6D6-15A9E7EF2A5F}" type="sibTrans" cxnId="{8FB809A7-818E-440D-9C8F-34BE51604ADF}">
      <dgm:prSet/>
      <dgm:spPr/>
      <dgm:t>
        <a:bodyPr/>
        <a:lstStyle/>
        <a:p>
          <a:endParaRPr lang="en-US"/>
        </a:p>
      </dgm:t>
    </dgm:pt>
    <dgm:pt modelId="{3C2C1AC6-4777-46AD-9283-2A38E81C6C94}">
      <dgm:prSet phldrT="[Text]" custT="1"/>
      <dgm:spPr/>
      <dgm:t>
        <a:bodyPr/>
        <a:lstStyle/>
        <a:p>
          <a:pPr algn="ctr"/>
          <a:r>
            <a:rPr lang="en-US" sz="1400" b="1" dirty="0" smtClean="0"/>
            <a:t>Ghaziabad Nagar Nigam</a:t>
          </a:r>
        </a:p>
      </dgm:t>
    </dgm:pt>
    <dgm:pt modelId="{2D08135E-4954-4593-A377-5AC24860C1F1}" type="parTrans" cxnId="{79A83C35-A552-41B0-BDC2-589A228975E0}">
      <dgm:prSet/>
      <dgm:spPr/>
      <dgm:t>
        <a:bodyPr/>
        <a:lstStyle/>
        <a:p>
          <a:endParaRPr lang="en-US"/>
        </a:p>
      </dgm:t>
    </dgm:pt>
    <dgm:pt modelId="{002F903F-D246-4AA7-A829-4B7AAE29DCF6}" type="sibTrans" cxnId="{79A83C35-A552-41B0-BDC2-589A228975E0}">
      <dgm:prSet/>
      <dgm:spPr/>
      <dgm:t>
        <a:bodyPr/>
        <a:lstStyle/>
        <a:p>
          <a:endParaRPr lang="en-US"/>
        </a:p>
      </dgm:t>
    </dgm:pt>
    <dgm:pt modelId="{4522BC47-6010-41A4-BE20-E1AA70297CEC}">
      <dgm:prSet custT="1"/>
      <dgm:spPr/>
      <dgm:t>
        <a:bodyPr/>
        <a:lstStyle/>
        <a:p>
          <a:pPr algn="ctr"/>
          <a:r>
            <a:rPr lang="en-US" sz="1400" b="1" dirty="0" err="1" smtClean="0"/>
            <a:t>Sanand</a:t>
          </a:r>
          <a:r>
            <a:rPr lang="en-US" sz="1400" b="1" dirty="0" smtClean="0"/>
            <a:t> Nagar </a:t>
          </a:r>
          <a:r>
            <a:rPr lang="en-US" sz="1400" b="1" dirty="0" err="1" smtClean="0"/>
            <a:t>Pallika</a:t>
          </a:r>
          <a:endParaRPr lang="en-US" sz="1400" b="1" dirty="0"/>
        </a:p>
      </dgm:t>
    </dgm:pt>
    <dgm:pt modelId="{05864305-BBB8-425B-B1FE-8BF7AC9D5129}" type="parTrans" cxnId="{0FECBAEB-9CE4-4516-B317-A9AB389AF15C}">
      <dgm:prSet/>
      <dgm:spPr/>
      <dgm:t>
        <a:bodyPr/>
        <a:lstStyle/>
        <a:p>
          <a:endParaRPr lang="en-US"/>
        </a:p>
      </dgm:t>
    </dgm:pt>
    <dgm:pt modelId="{613D3F38-F59A-47BD-8083-7BACCE3F3A71}" type="sibTrans" cxnId="{0FECBAEB-9CE4-4516-B317-A9AB389AF15C}">
      <dgm:prSet/>
      <dgm:spPr/>
      <dgm:t>
        <a:bodyPr/>
        <a:lstStyle/>
        <a:p>
          <a:endParaRPr lang="en-US"/>
        </a:p>
      </dgm:t>
    </dgm:pt>
    <dgm:pt modelId="{F103F306-496A-4C13-BF1B-DCA02C9D5CA6}">
      <dgm:prSet custT="1"/>
      <dgm:spPr/>
      <dgm:t>
        <a:bodyPr/>
        <a:lstStyle/>
        <a:p>
          <a:pPr algn="ctr"/>
          <a:r>
            <a:rPr lang="en-US" sz="1400" b="1" dirty="0" smtClean="0"/>
            <a:t>Gandhinagar Municipal Corporation</a:t>
          </a:r>
          <a:endParaRPr lang="en-US" sz="1400" b="1" dirty="0"/>
        </a:p>
      </dgm:t>
    </dgm:pt>
    <dgm:pt modelId="{25DFC0FB-9F94-4010-950E-76C4F1AE5AD6}" type="parTrans" cxnId="{8A78E511-72AD-4BD2-AFBA-34C417B3AA3D}">
      <dgm:prSet/>
      <dgm:spPr/>
      <dgm:t>
        <a:bodyPr/>
        <a:lstStyle/>
        <a:p>
          <a:endParaRPr lang="en-US"/>
        </a:p>
      </dgm:t>
    </dgm:pt>
    <dgm:pt modelId="{3EFFFD3B-9549-48AF-985F-AC60E2C522BD}" type="sibTrans" cxnId="{8A78E511-72AD-4BD2-AFBA-34C417B3AA3D}">
      <dgm:prSet/>
      <dgm:spPr/>
      <dgm:t>
        <a:bodyPr/>
        <a:lstStyle/>
        <a:p>
          <a:endParaRPr lang="en-US"/>
        </a:p>
      </dgm:t>
    </dgm:pt>
    <dgm:pt modelId="{D6559672-4154-45BE-AB4E-B709CF3F181D}">
      <dgm:prSet custT="1"/>
      <dgm:spPr/>
      <dgm:t>
        <a:bodyPr/>
        <a:lstStyle/>
        <a:p>
          <a:pPr algn="ctr"/>
          <a:r>
            <a:rPr lang="en-US" sz="1400" b="1" dirty="0" smtClean="0"/>
            <a:t>Guwahati Municipal Corporation</a:t>
          </a:r>
          <a:endParaRPr lang="en-US" sz="1400" b="1" dirty="0"/>
        </a:p>
      </dgm:t>
    </dgm:pt>
    <dgm:pt modelId="{66168A34-4D3C-41A0-B8D1-6C52EB980E82}" type="parTrans" cxnId="{9F3882AE-B6F7-4109-A75F-FDD98DF069DB}">
      <dgm:prSet/>
      <dgm:spPr/>
      <dgm:t>
        <a:bodyPr/>
        <a:lstStyle/>
        <a:p>
          <a:endParaRPr lang="en-US"/>
        </a:p>
      </dgm:t>
    </dgm:pt>
    <dgm:pt modelId="{984F52FA-86C4-4F1A-945A-93C8216A2A1F}" type="sibTrans" cxnId="{9F3882AE-B6F7-4109-A75F-FDD98DF069DB}">
      <dgm:prSet/>
      <dgm:spPr/>
      <dgm:t>
        <a:bodyPr/>
        <a:lstStyle/>
        <a:p>
          <a:endParaRPr lang="en-US"/>
        </a:p>
      </dgm:t>
    </dgm:pt>
    <dgm:pt modelId="{50FD01A8-EB78-4326-A1D2-F882770354B2}" type="pres">
      <dgm:prSet presAssocID="{61766BF7-4FF5-4045-B518-29EC9347466E}" presName="Name0" presStyleCnt="0">
        <dgm:presLayoutVars>
          <dgm:dir/>
          <dgm:resizeHandles val="exact"/>
        </dgm:presLayoutVars>
      </dgm:prSet>
      <dgm:spPr/>
      <dgm:t>
        <a:bodyPr/>
        <a:lstStyle/>
        <a:p>
          <a:endParaRPr lang="en-US"/>
        </a:p>
      </dgm:t>
    </dgm:pt>
    <dgm:pt modelId="{90DB76BA-7053-4BA2-99C1-2FCBCA838F26}" type="pres">
      <dgm:prSet presAssocID="{23037A9F-C6DE-4B56-94C6-7FA4286FAED5}" presName="composite" presStyleCnt="0"/>
      <dgm:spPr/>
    </dgm:pt>
    <dgm:pt modelId="{A4F7ECA5-06E6-4466-BB1D-64D1FAA6A947}" type="pres">
      <dgm:prSet presAssocID="{23037A9F-C6DE-4B56-94C6-7FA4286FAED5}" presName="rect1" presStyleLbl="trAlignAcc1" presStyleIdx="0" presStyleCnt="8" custScaleX="97741">
        <dgm:presLayoutVars>
          <dgm:bulletEnabled val="1"/>
        </dgm:presLayoutVars>
      </dgm:prSet>
      <dgm:spPr/>
      <dgm:t>
        <a:bodyPr/>
        <a:lstStyle/>
        <a:p>
          <a:endParaRPr lang="en-US"/>
        </a:p>
      </dgm:t>
    </dgm:pt>
    <dgm:pt modelId="{9955FA42-49BA-43DA-9D96-5BF39A3A30FF}" type="pres">
      <dgm:prSet presAssocID="{23037A9F-C6DE-4B56-94C6-7FA4286FAED5}" presName="rect2" presStyleLbl="fgImgPlace1" presStyleIdx="0" presStyleCnt="8"/>
      <dgm:spPr>
        <a:solidFill>
          <a:srgbClr val="2F6DA4"/>
        </a:solidFill>
      </dgm:spPr>
      <dgm:t>
        <a:bodyPr/>
        <a:lstStyle/>
        <a:p>
          <a:endParaRPr lang="en-US"/>
        </a:p>
      </dgm:t>
    </dgm:pt>
    <dgm:pt modelId="{CBCF7E00-2BBF-4F22-8A37-DBA6866D53D0}" type="pres">
      <dgm:prSet presAssocID="{9B36A629-622C-4593-8A9E-8814467D580A}" presName="sibTrans" presStyleCnt="0"/>
      <dgm:spPr/>
    </dgm:pt>
    <dgm:pt modelId="{90118279-37F7-4EDB-A01E-67FFE1D42019}" type="pres">
      <dgm:prSet presAssocID="{3C2C1AC6-4777-46AD-9283-2A38E81C6C94}" presName="composite" presStyleCnt="0"/>
      <dgm:spPr/>
    </dgm:pt>
    <dgm:pt modelId="{37FC39B3-2164-4E5C-A683-CFA75E9F9202}" type="pres">
      <dgm:prSet presAssocID="{3C2C1AC6-4777-46AD-9283-2A38E81C6C94}" presName="rect1" presStyleLbl="trAlignAcc1" presStyleIdx="1" presStyleCnt="8">
        <dgm:presLayoutVars>
          <dgm:bulletEnabled val="1"/>
        </dgm:presLayoutVars>
      </dgm:prSet>
      <dgm:spPr/>
      <dgm:t>
        <a:bodyPr/>
        <a:lstStyle/>
        <a:p>
          <a:endParaRPr lang="en-US"/>
        </a:p>
      </dgm:t>
    </dgm:pt>
    <dgm:pt modelId="{A0EC61F6-6B4F-4CC1-B998-BF6563D9AEF5}" type="pres">
      <dgm:prSet presAssocID="{3C2C1AC6-4777-46AD-9283-2A38E81C6C94}" presName="rect2" presStyleLbl="fgImgPlace1" presStyleIdx="1" presStyleCnt="8"/>
      <dgm:spPr>
        <a:solidFill>
          <a:srgbClr val="4A8622"/>
        </a:solidFill>
      </dgm:spPr>
      <dgm:t>
        <a:bodyPr/>
        <a:lstStyle/>
        <a:p>
          <a:endParaRPr lang="en-US"/>
        </a:p>
      </dgm:t>
    </dgm:pt>
    <dgm:pt modelId="{34535236-51B1-4F81-BFAE-0719B03489F6}" type="pres">
      <dgm:prSet presAssocID="{002F903F-D246-4AA7-A829-4B7AAE29DCF6}" presName="sibTrans" presStyleCnt="0"/>
      <dgm:spPr/>
    </dgm:pt>
    <dgm:pt modelId="{0557E120-92AB-4365-9985-E97396C0043E}" type="pres">
      <dgm:prSet presAssocID="{99A4ECC9-438D-4804-A4F9-0C474C2A0AD3}" presName="composite" presStyleCnt="0"/>
      <dgm:spPr/>
    </dgm:pt>
    <dgm:pt modelId="{B2942D00-6FBB-4489-8DB8-AC242188E746}" type="pres">
      <dgm:prSet presAssocID="{99A4ECC9-438D-4804-A4F9-0C474C2A0AD3}" presName="rect1" presStyleLbl="trAlignAcc1" presStyleIdx="2" presStyleCnt="8">
        <dgm:presLayoutVars>
          <dgm:bulletEnabled val="1"/>
        </dgm:presLayoutVars>
      </dgm:prSet>
      <dgm:spPr/>
      <dgm:t>
        <a:bodyPr/>
        <a:lstStyle/>
        <a:p>
          <a:endParaRPr lang="en-US"/>
        </a:p>
      </dgm:t>
    </dgm:pt>
    <dgm:pt modelId="{C0B94D0B-4826-4288-9776-6962ABCBA9C7}" type="pres">
      <dgm:prSet presAssocID="{99A4ECC9-438D-4804-A4F9-0C474C2A0AD3}" presName="rect2" presStyleLbl="fgImgPlace1" presStyleIdx="2" presStyleCnt="8"/>
      <dgm:spPr>
        <a:solidFill>
          <a:srgbClr val="1F4B9B"/>
        </a:solidFill>
      </dgm:spPr>
      <dgm:t>
        <a:bodyPr/>
        <a:lstStyle/>
        <a:p>
          <a:endParaRPr lang="en-US"/>
        </a:p>
      </dgm:t>
    </dgm:pt>
    <dgm:pt modelId="{74A9E89B-D4EC-48FC-B596-D4D64A909672}" type="pres">
      <dgm:prSet presAssocID="{A96C8895-0C3E-4B58-B6D6-15A9E7EF2A5F}" presName="sibTrans" presStyleCnt="0"/>
      <dgm:spPr/>
    </dgm:pt>
    <dgm:pt modelId="{24AB2CB5-6988-4507-99EA-5284538A9A95}" type="pres">
      <dgm:prSet presAssocID="{DFF9D431-29CE-4B68-9C76-4BACA54B1112}" presName="composite" presStyleCnt="0"/>
      <dgm:spPr/>
    </dgm:pt>
    <dgm:pt modelId="{C7EF32B1-E7DD-45C1-BEE7-FA0016120019}" type="pres">
      <dgm:prSet presAssocID="{DFF9D431-29CE-4B68-9C76-4BACA54B1112}" presName="rect1" presStyleLbl="trAlignAcc1" presStyleIdx="3" presStyleCnt="8">
        <dgm:presLayoutVars>
          <dgm:bulletEnabled val="1"/>
        </dgm:presLayoutVars>
      </dgm:prSet>
      <dgm:spPr/>
      <dgm:t>
        <a:bodyPr/>
        <a:lstStyle/>
        <a:p>
          <a:endParaRPr lang="en-US"/>
        </a:p>
      </dgm:t>
    </dgm:pt>
    <dgm:pt modelId="{63ECC709-6207-4348-AFCB-9315E26133BD}" type="pres">
      <dgm:prSet presAssocID="{DFF9D431-29CE-4B68-9C76-4BACA54B1112}" presName="rect2" presStyleLbl="fgImgPlace1" presStyleIdx="3" presStyleCnt="8"/>
      <dgm:spPr>
        <a:solidFill>
          <a:srgbClr val="D29500"/>
        </a:solidFill>
      </dgm:spPr>
      <dgm:t>
        <a:bodyPr/>
        <a:lstStyle/>
        <a:p>
          <a:endParaRPr lang="en-US"/>
        </a:p>
      </dgm:t>
    </dgm:pt>
    <dgm:pt modelId="{52F7B005-7BB6-4B55-AF1F-9C1756A31475}" type="pres">
      <dgm:prSet presAssocID="{E8E6D5A5-5CFC-4236-98EE-F8D9C00133D9}" presName="sibTrans" presStyleCnt="0"/>
      <dgm:spPr/>
    </dgm:pt>
    <dgm:pt modelId="{C5AEDC45-5D91-4D4B-AC55-53AE077B9FAF}" type="pres">
      <dgm:prSet presAssocID="{9C2A836F-FD1E-4E3E-83A0-0B92AFB2D112}" presName="composite" presStyleCnt="0"/>
      <dgm:spPr/>
    </dgm:pt>
    <dgm:pt modelId="{CF64440B-9A98-4A4B-9778-8E1EBBDC340B}" type="pres">
      <dgm:prSet presAssocID="{9C2A836F-FD1E-4E3E-83A0-0B92AFB2D112}" presName="rect1" presStyleLbl="trAlignAcc1" presStyleIdx="4" presStyleCnt="8">
        <dgm:presLayoutVars>
          <dgm:bulletEnabled val="1"/>
        </dgm:presLayoutVars>
      </dgm:prSet>
      <dgm:spPr/>
      <dgm:t>
        <a:bodyPr/>
        <a:lstStyle/>
        <a:p>
          <a:endParaRPr lang="en-US"/>
        </a:p>
      </dgm:t>
    </dgm:pt>
    <dgm:pt modelId="{21AD3839-95A3-4072-8CA5-2C2B92BCE5E4}" type="pres">
      <dgm:prSet presAssocID="{9C2A836F-FD1E-4E3E-83A0-0B92AFB2D112}" presName="rect2" presStyleLbl="fgImgPlace1" presStyleIdx="4" presStyleCnt="8"/>
      <dgm:spPr>
        <a:solidFill>
          <a:srgbClr val="D29500"/>
        </a:solidFill>
      </dgm:spPr>
      <dgm:t>
        <a:bodyPr/>
        <a:lstStyle/>
        <a:p>
          <a:endParaRPr lang="en-US"/>
        </a:p>
      </dgm:t>
    </dgm:pt>
    <dgm:pt modelId="{3BF0D8E2-3B05-4F07-A5CE-CB2AC0F9435D}" type="pres">
      <dgm:prSet presAssocID="{41721B21-3EA3-4A02-8FC4-EED7D7B4C806}" presName="sibTrans" presStyleCnt="0"/>
      <dgm:spPr/>
    </dgm:pt>
    <dgm:pt modelId="{3FF1E8EF-3156-490A-AD13-95C50FC56CFE}" type="pres">
      <dgm:prSet presAssocID="{4522BC47-6010-41A4-BE20-E1AA70297CEC}" presName="composite" presStyleCnt="0"/>
      <dgm:spPr/>
    </dgm:pt>
    <dgm:pt modelId="{89C227A2-70AD-494E-A5F5-A0F74751B5D1}" type="pres">
      <dgm:prSet presAssocID="{4522BC47-6010-41A4-BE20-E1AA70297CEC}" presName="rect1" presStyleLbl="trAlignAcc1" presStyleIdx="5" presStyleCnt="8">
        <dgm:presLayoutVars>
          <dgm:bulletEnabled val="1"/>
        </dgm:presLayoutVars>
      </dgm:prSet>
      <dgm:spPr/>
      <dgm:t>
        <a:bodyPr/>
        <a:lstStyle/>
        <a:p>
          <a:endParaRPr lang="en-US"/>
        </a:p>
      </dgm:t>
    </dgm:pt>
    <dgm:pt modelId="{5E9A64FD-F4A0-49B0-B2D0-EDB95D7A2220}" type="pres">
      <dgm:prSet presAssocID="{4522BC47-6010-41A4-BE20-E1AA70297CEC}" presName="rect2" presStyleLbl="fgImgPlace1" presStyleIdx="5" presStyleCnt="8"/>
      <dgm:spPr>
        <a:solidFill>
          <a:srgbClr val="BE5108"/>
        </a:solidFill>
      </dgm:spPr>
      <dgm:t>
        <a:bodyPr/>
        <a:lstStyle/>
        <a:p>
          <a:endParaRPr lang="en-US"/>
        </a:p>
      </dgm:t>
    </dgm:pt>
    <dgm:pt modelId="{34525562-3913-4099-848B-44856D2A8270}" type="pres">
      <dgm:prSet presAssocID="{613D3F38-F59A-47BD-8083-7BACCE3F3A71}" presName="sibTrans" presStyleCnt="0"/>
      <dgm:spPr/>
    </dgm:pt>
    <dgm:pt modelId="{3FAF8930-7CDB-4AB0-A44D-A35640DCC77A}" type="pres">
      <dgm:prSet presAssocID="{F103F306-496A-4C13-BF1B-DCA02C9D5CA6}" presName="composite" presStyleCnt="0"/>
      <dgm:spPr/>
    </dgm:pt>
    <dgm:pt modelId="{678B5A9B-D8C4-4571-A8AF-04AC355BFCFF}" type="pres">
      <dgm:prSet presAssocID="{F103F306-496A-4C13-BF1B-DCA02C9D5CA6}" presName="rect1" presStyleLbl="trAlignAcc1" presStyleIdx="6" presStyleCnt="8">
        <dgm:presLayoutVars>
          <dgm:bulletEnabled val="1"/>
        </dgm:presLayoutVars>
      </dgm:prSet>
      <dgm:spPr/>
      <dgm:t>
        <a:bodyPr/>
        <a:lstStyle/>
        <a:p>
          <a:endParaRPr lang="en-US"/>
        </a:p>
      </dgm:t>
    </dgm:pt>
    <dgm:pt modelId="{50849AFC-01D0-4B5B-A035-A6CA1303A35E}" type="pres">
      <dgm:prSet presAssocID="{F103F306-496A-4C13-BF1B-DCA02C9D5CA6}" presName="rect2" presStyleLbl="fgImgPlace1" presStyleIdx="6" presStyleCnt="8"/>
      <dgm:spPr>
        <a:solidFill>
          <a:srgbClr val="BE5108"/>
        </a:solidFill>
      </dgm:spPr>
      <dgm:t>
        <a:bodyPr/>
        <a:lstStyle/>
        <a:p>
          <a:endParaRPr lang="en-US"/>
        </a:p>
      </dgm:t>
    </dgm:pt>
    <dgm:pt modelId="{7E93FC0A-5484-4ABA-8F49-51DF2F3CD89D}" type="pres">
      <dgm:prSet presAssocID="{3EFFFD3B-9549-48AF-985F-AC60E2C522BD}" presName="sibTrans" presStyleCnt="0"/>
      <dgm:spPr/>
    </dgm:pt>
    <dgm:pt modelId="{C6B9CE01-DBC9-479E-AFC4-A270CB989617}" type="pres">
      <dgm:prSet presAssocID="{D6559672-4154-45BE-AB4E-B709CF3F181D}" presName="composite" presStyleCnt="0"/>
      <dgm:spPr/>
    </dgm:pt>
    <dgm:pt modelId="{94A2E25D-9C9B-4BAE-BAFB-6518B000A38A}" type="pres">
      <dgm:prSet presAssocID="{D6559672-4154-45BE-AB4E-B709CF3F181D}" presName="rect1" presStyleLbl="trAlignAcc1" presStyleIdx="7" presStyleCnt="8">
        <dgm:presLayoutVars>
          <dgm:bulletEnabled val="1"/>
        </dgm:presLayoutVars>
      </dgm:prSet>
      <dgm:spPr/>
      <dgm:t>
        <a:bodyPr/>
        <a:lstStyle/>
        <a:p>
          <a:endParaRPr lang="en-US"/>
        </a:p>
      </dgm:t>
    </dgm:pt>
    <dgm:pt modelId="{44BC4DD0-A7F9-4D2C-A44B-04F7E2000334}" type="pres">
      <dgm:prSet presAssocID="{D6559672-4154-45BE-AB4E-B709CF3F181D}" presName="rect2" presStyleLbl="fgImgPlace1" presStyleIdx="7" presStyleCnt="8"/>
      <dgm:spPr>
        <a:solidFill>
          <a:srgbClr val="D29500"/>
        </a:solidFill>
      </dgm:spPr>
      <dgm:t>
        <a:bodyPr/>
        <a:lstStyle/>
        <a:p>
          <a:endParaRPr lang="en-US"/>
        </a:p>
      </dgm:t>
    </dgm:pt>
  </dgm:ptLst>
  <dgm:cxnLst>
    <dgm:cxn modelId="{79A83C35-A552-41B0-BDC2-589A228975E0}" srcId="{61766BF7-4FF5-4045-B518-29EC9347466E}" destId="{3C2C1AC6-4777-46AD-9283-2A38E81C6C94}" srcOrd="1" destOrd="0" parTransId="{2D08135E-4954-4593-A377-5AC24860C1F1}" sibTransId="{002F903F-D246-4AA7-A829-4B7AAE29DCF6}"/>
    <dgm:cxn modelId="{553E1ED1-7368-4EC2-BFA1-9A0C4F78C611}" type="presOf" srcId="{D6559672-4154-45BE-AB4E-B709CF3F181D}" destId="{94A2E25D-9C9B-4BAE-BAFB-6518B000A38A}" srcOrd="0" destOrd="0" presId="urn:microsoft.com/office/officeart/2008/layout/PictureStrips"/>
    <dgm:cxn modelId="{B27AEACE-D690-4331-958B-2F97F7ACBC84}" type="presOf" srcId="{99A4ECC9-438D-4804-A4F9-0C474C2A0AD3}" destId="{B2942D00-6FBB-4489-8DB8-AC242188E746}" srcOrd="0" destOrd="0" presId="urn:microsoft.com/office/officeart/2008/layout/PictureStrips"/>
    <dgm:cxn modelId="{0FECBAEB-9CE4-4516-B317-A9AB389AF15C}" srcId="{61766BF7-4FF5-4045-B518-29EC9347466E}" destId="{4522BC47-6010-41A4-BE20-E1AA70297CEC}" srcOrd="5" destOrd="0" parTransId="{05864305-BBB8-425B-B1FE-8BF7AC9D5129}" sibTransId="{613D3F38-F59A-47BD-8083-7BACCE3F3A71}"/>
    <dgm:cxn modelId="{EE84EF1F-A645-45C2-89BE-E54E5D8CDBF3}" type="presOf" srcId="{3C2C1AC6-4777-46AD-9283-2A38E81C6C94}" destId="{37FC39B3-2164-4E5C-A683-CFA75E9F9202}" srcOrd="0" destOrd="0" presId="urn:microsoft.com/office/officeart/2008/layout/PictureStrips"/>
    <dgm:cxn modelId="{539E395B-BDC2-4226-962A-A7DC9C186F2F}" srcId="{61766BF7-4FF5-4045-B518-29EC9347466E}" destId="{23037A9F-C6DE-4B56-94C6-7FA4286FAED5}" srcOrd="0" destOrd="0" parTransId="{2981B2C0-8E8D-47EC-9820-DB0600E4C03B}" sibTransId="{9B36A629-622C-4593-8A9E-8814467D580A}"/>
    <dgm:cxn modelId="{39E04DBC-407A-4CEC-9006-4DF4980A54BB}" type="presOf" srcId="{DFF9D431-29CE-4B68-9C76-4BACA54B1112}" destId="{C7EF32B1-E7DD-45C1-BEE7-FA0016120019}" srcOrd="0" destOrd="0" presId="urn:microsoft.com/office/officeart/2008/layout/PictureStrips"/>
    <dgm:cxn modelId="{5B6D5EF9-698C-428C-9A85-EC21D629F65A}" type="presOf" srcId="{61766BF7-4FF5-4045-B518-29EC9347466E}" destId="{50FD01A8-EB78-4326-A1D2-F882770354B2}" srcOrd="0" destOrd="0" presId="urn:microsoft.com/office/officeart/2008/layout/PictureStrips"/>
    <dgm:cxn modelId="{87806689-6148-4247-8DC0-5E6E5B6DDAEA}" srcId="{61766BF7-4FF5-4045-B518-29EC9347466E}" destId="{DFF9D431-29CE-4B68-9C76-4BACA54B1112}" srcOrd="3" destOrd="0" parTransId="{9FBEDDA2-B7AC-4C1E-8266-A09E6EC2437A}" sibTransId="{E8E6D5A5-5CFC-4236-98EE-F8D9C00133D9}"/>
    <dgm:cxn modelId="{8FB809A7-818E-440D-9C8F-34BE51604ADF}" srcId="{61766BF7-4FF5-4045-B518-29EC9347466E}" destId="{99A4ECC9-438D-4804-A4F9-0C474C2A0AD3}" srcOrd="2" destOrd="0" parTransId="{6CFB498B-D4BA-4C1D-B0C4-506F9B1B63CC}" sibTransId="{A96C8895-0C3E-4B58-B6D6-15A9E7EF2A5F}"/>
    <dgm:cxn modelId="{9F3882AE-B6F7-4109-A75F-FDD98DF069DB}" srcId="{61766BF7-4FF5-4045-B518-29EC9347466E}" destId="{D6559672-4154-45BE-AB4E-B709CF3F181D}" srcOrd="7" destOrd="0" parTransId="{66168A34-4D3C-41A0-B8D1-6C52EB980E82}" sibTransId="{984F52FA-86C4-4F1A-945A-93C8216A2A1F}"/>
    <dgm:cxn modelId="{DDAD1088-1413-4EA4-9E5F-C117A50729FA}" srcId="{61766BF7-4FF5-4045-B518-29EC9347466E}" destId="{9C2A836F-FD1E-4E3E-83A0-0B92AFB2D112}" srcOrd="4" destOrd="0" parTransId="{EA38545C-7F38-479B-B3E0-B2DEC0037279}" sibTransId="{41721B21-3EA3-4A02-8FC4-EED7D7B4C806}"/>
    <dgm:cxn modelId="{5BF050B3-10D0-4E10-8C84-2C56A41028FE}" type="presOf" srcId="{23037A9F-C6DE-4B56-94C6-7FA4286FAED5}" destId="{A4F7ECA5-06E6-4466-BB1D-64D1FAA6A947}" srcOrd="0" destOrd="0" presId="urn:microsoft.com/office/officeart/2008/layout/PictureStrips"/>
    <dgm:cxn modelId="{F866E428-2CBB-402A-BAEC-A00DD110B996}" type="presOf" srcId="{F103F306-496A-4C13-BF1B-DCA02C9D5CA6}" destId="{678B5A9B-D8C4-4571-A8AF-04AC355BFCFF}" srcOrd="0" destOrd="0" presId="urn:microsoft.com/office/officeart/2008/layout/PictureStrips"/>
    <dgm:cxn modelId="{438957F7-FF7A-41EB-8D48-DC2CC2131FC3}" type="presOf" srcId="{9C2A836F-FD1E-4E3E-83A0-0B92AFB2D112}" destId="{CF64440B-9A98-4A4B-9778-8E1EBBDC340B}" srcOrd="0" destOrd="0" presId="urn:microsoft.com/office/officeart/2008/layout/PictureStrips"/>
    <dgm:cxn modelId="{8A78E511-72AD-4BD2-AFBA-34C417B3AA3D}" srcId="{61766BF7-4FF5-4045-B518-29EC9347466E}" destId="{F103F306-496A-4C13-BF1B-DCA02C9D5CA6}" srcOrd="6" destOrd="0" parTransId="{25DFC0FB-9F94-4010-950E-76C4F1AE5AD6}" sibTransId="{3EFFFD3B-9549-48AF-985F-AC60E2C522BD}"/>
    <dgm:cxn modelId="{2A66AB35-B5C8-4AF3-9A7C-BE341E4CAD35}" type="presOf" srcId="{4522BC47-6010-41A4-BE20-E1AA70297CEC}" destId="{89C227A2-70AD-494E-A5F5-A0F74751B5D1}" srcOrd="0" destOrd="0" presId="urn:microsoft.com/office/officeart/2008/layout/PictureStrips"/>
    <dgm:cxn modelId="{C8E80545-14FD-4ACC-9D3A-CB4D35BA9810}" type="presParOf" srcId="{50FD01A8-EB78-4326-A1D2-F882770354B2}" destId="{90DB76BA-7053-4BA2-99C1-2FCBCA838F26}" srcOrd="0" destOrd="0" presId="urn:microsoft.com/office/officeart/2008/layout/PictureStrips"/>
    <dgm:cxn modelId="{ABB6F1C1-B4E5-47FD-9103-3E4AD556A040}" type="presParOf" srcId="{90DB76BA-7053-4BA2-99C1-2FCBCA838F26}" destId="{A4F7ECA5-06E6-4466-BB1D-64D1FAA6A947}" srcOrd="0" destOrd="0" presId="urn:microsoft.com/office/officeart/2008/layout/PictureStrips"/>
    <dgm:cxn modelId="{6866FEE0-F9BD-4B1D-BB13-566B8385D3E2}" type="presParOf" srcId="{90DB76BA-7053-4BA2-99C1-2FCBCA838F26}" destId="{9955FA42-49BA-43DA-9D96-5BF39A3A30FF}" srcOrd="1" destOrd="0" presId="urn:microsoft.com/office/officeart/2008/layout/PictureStrips"/>
    <dgm:cxn modelId="{419B7764-C8EC-43E3-9F27-8BC9CED70897}" type="presParOf" srcId="{50FD01A8-EB78-4326-A1D2-F882770354B2}" destId="{CBCF7E00-2BBF-4F22-8A37-DBA6866D53D0}" srcOrd="1" destOrd="0" presId="urn:microsoft.com/office/officeart/2008/layout/PictureStrips"/>
    <dgm:cxn modelId="{97B94AE3-67BA-433A-BB54-01AFF2354A59}" type="presParOf" srcId="{50FD01A8-EB78-4326-A1D2-F882770354B2}" destId="{90118279-37F7-4EDB-A01E-67FFE1D42019}" srcOrd="2" destOrd="0" presId="urn:microsoft.com/office/officeart/2008/layout/PictureStrips"/>
    <dgm:cxn modelId="{FFB4BB1B-4082-483E-816E-6B4339BC8876}" type="presParOf" srcId="{90118279-37F7-4EDB-A01E-67FFE1D42019}" destId="{37FC39B3-2164-4E5C-A683-CFA75E9F9202}" srcOrd="0" destOrd="0" presId="urn:microsoft.com/office/officeart/2008/layout/PictureStrips"/>
    <dgm:cxn modelId="{9A214FE8-4B7B-4A7B-ADDE-D53C4E9D9C73}" type="presParOf" srcId="{90118279-37F7-4EDB-A01E-67FFE1D42019}" destId="{A0EC61F6-6B4F-4CC1-B998-BF6563D9AEF5}" srcOrd="1" destOrd="0" presId="urn:microsoft.com/office/officeart/2008/layout/PictureStrips"/>
    <dgm:cxn modelId="{BBC5D52E-C3E9-4051-8ECB-AE3DDEBCB100}" type="presParOf" srcId="{50FD01A8-EB78-4326-A1D2-F882770354B2}" destId="{34535236-51B1-4F81-BFAE-0719B03489F6}" srcOrd="3" destOrd="0" presId="urn:microsoft.com/office/officeart/2008/layout/PictureStrips"/>
    <dgm:cxn modelId="{8CA1390A-B912-4BAE-9D89-F4095130C8C7}" type="presParOf" srcId="{50FD01A8-EB78-4326-A1D2-F882770354B2}" destId="{0557E120-92AB-4365-9985-E97396C0043E}" srcOrd="4" destOrd="0" presId="urn:microsoft.com/office/officeart/2008/layout/PictureStrips"/>
    <dgm:cxn modelId="{0C641C82-8698-4EEC-BB03-0D9606CFD505}" type="presParOf" srcId="{0557E120-92AB-4365-9985-E97396C0043E}" destId="{B2942D00-6FBB-4489-8DB8-AC242188E746}" srcOrd="0" destOrd="0" presId="urn:microsoft.com/office/officeart/2008/layout/PictureStrips"/>
    <dgm:cxn modelId="{5D4FEC15-C687-4E76-ADB0-307EA7E7E184}" type="presParOf" srcId="{0557E120-92AB-4365-9985-E97396C0043E}" destId="{C0B94D0B-4826-4288-9776-6962ABCBA9C7}" srcOrd="1" destOrd="0" presId="urn:microsoft.com/office/officeart/2008/layout/PictureStrips"/>
    <dgm:cxn modelId="{220F768B-7F90-4537-B784-3EE8C05BBE6A}" type="presParOf" srcId="{50FD01A8-EB78-4326-A1D2-F882770354B2}" destId="{74A9E89B-D4EC-48FC-B596-D4D64A909672}" srcOrd="5" destOrd="0" presId="urn:microsoft.com/office/officeart/2008/layout/PictureStrips"/>
    <dgm:cxn modelId="{4BF4D5FA-D946-4A66-903E-CEB31DB3A748}" type="presParOf" srcId="{50FD01A8-EB78-4326-A1D2-F882770354B2}" destId="{24AB2CB5-6988-4507-99EA-5284538A9A95}" srcOrd="6" destOrd="0" presId="urn:microsoft.com/office/officeart/2008/layout/PictureStrips"/>
    <dgm:cxn modelId="{49330287-A745-4C5D-8F39-C1D5E2501E27}" type="presParOf" srcId="{24AB2CB5-6988-4507-99EA-5284538A9A95}" destId="{C7EF32B1-E7DD-45C1-BEE7-FA0016120019}" srcOrd="0" destOrd="0" presId="urn:microsoft.com/office/officeart/2008/layout/PictureStrips"/>
    <dgm:cxn modelId="{48529D80-F178-4729-952D-5BF5714FEAC9}" type="presParOf" srcId="{24AB2CB5-6988-4507-99EA-5284538A9A95}" destId="{63ECC709-6207-4348-AFCB-9315E26133BD}" srcOrd="1" destOrd="0" presId="urn:microsoft.com/office/officeart/2008/layout/PictureStrips"/>
    <dgm:cxn modelId="{C9592223-1494-4FF5-81C0-117A61CF57D1}" type="presParOf" srcId="{50FD01A8-EB78-4326-A1D2-F882770354B2}" destId="{52F7B005-7BB6-4B55-AF1F-9C1756A31475}" srcOrd="7" destOrd="0" presId="urn:microsoft.com/office/officeart/2008/layout/PictureStrips"/>
    <dgm:cxn modelId="{2F3F0AD3-8E86-4029-9F2F-FCE30916E65B}" type="presParOf" srcId="{50FD01A8-EB78-4326-A1D2-F882770354B2}" destId="{C5AEDC45-5D91-4D4B-AC55-53AE077B9FAF}" srcOrd="8" destOrd="0" presId="urn:microsoft.com/office/officeart/2008/layout/PictureStrips"/>
    <dgm:cxn modelId="{BBCA7A14-C3C6-4B9E-956E-1E05E449F8AB}" type="presParOf" srcId="{C5AEDC45-5D91-4D4B-AC55-53AE077B9FAF}" destId="{CF64440B-9A98-4A4B-9778-8E1EBBDC340B}" srcOrd="0" destOrd="0" presId="urn:microsoft.com/office/officeart/2008/layout/PictureStrips"/>
    <dgm:cxn modelId="{226EBFC5-06C9-4FBF-AE42-B329647332B8}" type="presParOf" srcId="{C5AEDC45-5D91-4D4B-AC55-53AE077B9FAF}" destId="{21AD3839-95A3-4072-8CA5-2C2B92BCE5E4}" srcOrd="1" destOrd="0" presId="urn:microsoft.com/office/officeart/2008/layout/PictureStrips"/>
    <dgm:cxn modelId="{56FCEB9D-FB13-4309-B2D0-8AF8753FB865}" type="presParOf" srcId="{50FD01A8-EB78-4326-A1D2-F882770354B2}" destId="{3BF0D8E2-3B05-4F07-A5CE-CB2AC0F9435D}" srcOrd="9" destOrd="0" presId="urn:microsoft.com/office/officeart/2008/layout/PictureStrips"/>
    <dgm:cxn modelId="{72C7A0BF-2535-4D11-88CF-3AAF7D9968F9}" type="presParOf" srcId="{50FD01A8-EB78-4326-A1D2-F882770354B2}" destId="{3FF1E8EF-3156-490A-AD13-95C50FC56CFE}" srcOrd="10" destOrd="0" presId="urn:microsoft.com/office/officeart/2008/layout/PictureStrips"/>
    <dgm:cxn modelId="{AADE84CF-5F57-4AD7-AE94-E10633343972}" type="presParOf" srcId="{3FF1E8EF-3156-490A-AD13-95C50FC56CFE}" destId="{89C227A2-70AD-494E-A5F5-A0F74751B5D1}" srcOrd="0" destOrd="0" presId="urn:microsoft.com/office/officeart/2008/layout/PictureStrips"/>
    <dgm:cxn modelId="{A2EDA7F9-6688-4351-8100-1E5680080F08}" type="presParOf" srcId="{3FF1E8EF-3156-490A-AD13-95C50FC56CFE}" destId="{5E9A64FD-F4A0-49B0-B2D0-EDB95D7A2220}" srcOrd="1" destOrd="0" presId="urn:microsoft.com/office/officeart/2008/layout/PictureStrips"/>
    <dgm:cxn modelId="{590A4334-F59C-4464-9372-CDA368D17DFA}" type="presParOf" srcId="{50FD01A8-EB78-4326-A1D2-F882770354B2}" destId="{34525562-3913-4099-848B-44856D2A8270}" srcOrd="11" destOrd="0" presId="urn:microsoft.com/office/officeart/2008/layout/PictureStrips"/>
    <dgm:cxn modelId="{F86A3157-0502-403B-AA5F-AFD1107F8682}" type="presParOf" srcId="{50FD01A8-EB78-4326-A1D2-F882770354B2}" destId="{3FAF8930-7CDB-4AB0-A44D-A35640DCC77A}" srcOrd="12" destOrd="0" presId="urn:microsoft.com/office/officeart/2008/layout/PictureStrips"/>
    <dgm:cxn modelId="{D21B2391-AC25-4E9F-944F-573E2FBC5B32}" type="presParOf" srcId="{3FAF8930-7CDB-4AB0-A44D-A35640DCC77A}" destId="{678B5A9B-D8C4-4571-A8AF-04AC355BFCFF}" srcOrd="0" destOrd="0" presId="urn:microsoft.com/office/officeart/2008/layout/PictureStrips"/>
    <dgm:cxn modelId="{8D375930-9904-43E8-84AB-C7E9D0F9E094}" type="presParOf" srcId="{3FAF8930-7CDB-4AB0-A44D-A35640DCC77A}" destId="{50849AFC-01D0-4B5B-A035-A6CA1303A35E}" srcOrd="1" destOrd="0" presId="urn:microsoft.com/office/officeart/2008/layout/PictureStrips"/>
    <dgm:cxn modelId="{147F1AFC-5875-48E3-B373-83B4620413B5}" type="presParOf" srcId="{50FD01A8-EB78-4326-A1D2-F882770354B2}" destId="{7E93FC0A-5484-4ABA-8F49-51DF2F3CD89D}" srcOrd="13" destOrd="0" presId="urn:microsoft.com/office/officeart/2008/layout/PictureStrips"/>
    <dgm:cxn modelId="{C0C1A4ED-845F-4FCB-B7B6-A8640D55EC57}" type="presParOf" srcId="{50FD01A8-EB78-4326-A1D2-F882770354B2}" destId="{C6B9CE01-DBC9-479E-AFC4-A270CB989617}" srcOrd="14" destOrd="0" presId="urn:microsoft.com/office/officeart/2008/layout/PictureStrips"/>
    <dgm:cxn modelId="{A15EEE34-7761-4BD2-AFAF-1B285F9B27E2}" type="presParOf" srcId="{C6B9CE01-DBC9-479E-AFC4-A270CB989617}" destId="{94A2E25D-9C9B-4BAE-BAFB-6518B000A38A}" srcOrd="0" destOrd="0" presId="urn:microsoft.com/office/officeart/2008/layout/PictureStrips"/>
    <dgm:cxn modelId="{8C79FB6A-6106-4975-88DA-62A668F692DB}" type="presParOf" srcId="{C6B9CE01-DBC9-479E-AFC4-A270CB989617}" destId="{44BC4DD0-A7F9-4D2C-A44B-04F7E2000334}"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7ECA5-06E6-4466-BB1D-64D1FAA6A947}">
      <dsp:nvSpPr>
        <dsp:cNvPr id="0" name=""/>
        <dsp:cNvSpPr/>
      </dsp:nvSpPr>
      <dsp:spPr>
        <a:xfrm>
          <a:off x="162404" y="1525984"/>
          <a:ext cx="2602715"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t>Dharamshala</a:t>
          </a:r>
          <a:r>
            <a:rPr lang="en-US" sz="1400" b="1" kern="1200" dirty="0" smtClean="0"/>
            <a:t> Municipal Corporation</a:t>
          </a:r>
        </a:p>
      </dsp:txBody>
      <dsp:txXfrm>
        <a:off x="162404" y="1525984"/>
        <a:ext cx="2602715" cy="832146"/>
      </dsp:txXfrm>
    </dsp:sp>
    <dsp:sp modelId="{9955FA42-49BA-43DA-9D96-5BF39A3A30FF}">
      <dsp:nvSpPr>
        <dsp:cNvPr id="0" name=""/>
        <dsp:cNvSpPr/>
      </dsp:nvSpPr>
      <dsp:spPr>
        <a:xfrm>
          <a:off x="21374" y="1405785"/>
          <a:ext cx="582502" cy="873754"/>
        </a:xfrm>
        <a:prstGeom prst="rect">
          <a:avLst/>
        </a:prstGeom>
        <a:solidFill>
          <a:srgbClr val="2F6DA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C39B3-2164-4E5C-A683-CFA75E9F9202}">
      <dsp:nvSpPr>
        <dsp:cNvPr id="0" name=""/>
        <dsp:cNvSpPr/>
      </dsp:nvSpPr>
      <dsp:spPr>
        <a:xfrm>
          <a:off x="3201170" y="1525984"/>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5714"/>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Ghaziabad Nagar Nigam</a:t>
          </a:r>
        </a:p>
      </dsp:txBody>
      <dsp:txXfrm>
        <a:off x="3201170" y="1525984"/>
        <a:ext cx="2662869" cy="832146"/>
      </dsp:txXfrm>
    </dsp:sp>
    <dsp:sp modelId="{A0EC61F6-6B4F-4CC1-B998-BF6563D9AEF5}">
      <dsp:nvSpPr>
        <dsp:cNvPr id="0" name=""/>
        <dsp:cNvSpPr/>
      </dsp:nvSpPr>
      <dsp:spPr>
        <a:xfrm>
          <a:off x="3090218" y="1405785"/>
          <a:ext cx="582502" cy="873754"/>
        </a:xfrm>
        <a:prstGeom prst="rect">
          <a:avLst/>
        </a:prstGeom>
        <a:solidFill>
          <a:srgbClr val="4A86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942D00-6FBB-4489-8DB8-AC242188E746}">
      <dsp:nvSpPr>
        <dsp:cNvPr id="0" name=""/>
        <dsp:cNvSpPr/>
      </dsp:nvSpPr>
      <dsp:spPr>
        <a:xfrm>
          <a:off x="117288" y="2573564"/>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11429"/>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Delhi Jal Board, </a:t>
          </a:r>
          <a:r>
            <a:rPr lang="en-US" sz="1400" b="1" kern="1200" dirty="0" err="1" smtClean="0"/>
            <a:t>Dwarka</a:t>
          </a:r>
          <a:endParaRPr lang="en-US" sz="1400" b="1" kern="1200" dirty="0"/>
        </a:p>
      </dsp:txBody>
      <dsp:txXfrm>
        <a:off x="117288" y="2573564"/>
        <a:ext cx="2662869" cy="832146"/>
      </dsp:txXfrm>
    </dsp:sp>
    <dsp:sp modelId="{C0B94D0B-4826-4288-9776-6962ABCBA9C7}">
      <dsp:nvSpPr>
        <dsp:cNvPr id="0" name=""/>
        <dsp:cNvSpPr/>
      </dsp:nvSpPr>
      <dsp:spPr>
        <a:xfrm>
          <a:off x="6335" y="2453365"/>
          <a:ext cx="582502" cy="873754"/>
        </a:xfrm>
        <a:prstGeom prst="rect">
          <a:avLst/>
        </a:prstGeom>
        <a:solidFill>
          <a:srgbClr val="1F4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EF32B1-E7DD-45C1-BEE7-FA0016120019}">
      <dsp:nvSpPr>
        <dsp:cNvPr id="0" name=""/>
        <dsp:cNvSpPr/>
      </dsp:nvSpPr>
      <dsp:spPr>
        <a:xfrm>
          <a:off x="3216209" y="2573564"/>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17143"/>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PHED, </a:t>
          </a:r>
          <a:r>
            <a:rPr lang="en-US" sz="1400" b="1" kern="1200" dirty="0" err="1" smtClean="0"/>
            <a:t>Pataudi</a:t>
          </a:r>
          <a:endParaRPr lang="en-US" sz="1400" b="1" kern="1200" dirty="0"/>
        </a:p>
      </dsp:txBody>
      <dsp:txXfrm>
        <a:off x="3216209" y="2573564"/>
        <a:ext cx="2662869" cy="832146"/>
      </dsp:txXfrm>
    </dsp:sp>
    <dsp:sp modelId="{63ECC709-6207-4348-AFCB-9315E26133BD}">
      <dsp:nvSpPr>
        <dsp:cNvPr id="0" name=""/>
        <dsp:cNvSpPr/>
      </dsp:nvSpPr>
      <dsp:spPr>
        <a:xfrm>
          <a:off x="3105256" y="2453365"/>
          <a:ext cx="582502" cy="873754"/>
        </a:xfrm>
        <a:prstGeom prst="rect">
          <a:avLst/>
        </a:prstGeom>
        <a:solidFill>
          <a:srgbClr val="D29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64440B-9A98-4A4B-9778-8E1EBBDC340B}">
      <dsp:nvSpPr>
        <dsp:cNvPr id="0" name=""/>
        <dsp:cNvSpPr/>
      </dsp:nvSpPr>
      <dsp:spPr>
        <a:xfrm>
          <a:off x="117288" y="3621144"/>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22857"/>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t>Gurugram</a:t>
          </a:r>
          <a:r>
            <a:rPr lang="en-US" sz="1400" b="1" kern="1200" dirty="0" smtClean="0"/>
            <a:t> Municipal Corporation</a:t>
          </a:r>
          <a:endParaRPr lang="en-US" sz="1400" b="1" kern="1200" dirty="0"/>
        </a:p>
      </dsp:txBody>
      <dsp:txXfrm>
        <a:off x="117288" y="3621144"/>
        <a:ext cx="2662869" cy="832146"/>
      </dsp:txXfrm>
    </dsp:sp>
    <dsp:sp modelId="{21AD3839-95A3-4072-8CA5-2C2B92BCE5E4}">
      <dsp:nvSpPr>
        <dsp:cNvPr id="0" name=""/>
        <dsp:cNvSpPr/>
      </dsp:nvSpPr>
      <dsp:spPr>
        <a:xfrm>
          <a:off x="6335" y="3500945"/>
          <a:ext cx="582502" cy="873754"/>
        </a:xfrm>
        <a:prstGeom prst="rect">
          <a:avLst/>
        </a:prstGeom>
        <a:solidFill>
          <a:srgbClr val="D29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227A2-70AD-494E-A5F5-A0F74751B5D1}">
      <dsp:nvSpPr>
        <dsp:cNvPr id="0" name=""/>
        <dsp:cNvSpPr/>
      </dsp:nvSpPr>
      <dsp:spPr>
        <a:xfrm>
          <a:off x="3216209" y="3621144"/>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28571"/>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t>Sanand</a:t>
          </a:r>
          <a:r>
            <a:rPr lang="en-US" sz="1400" b="1" kern="1200" dirty="0" smtClean="0"/>
            <a:t> Nagar </a:t>
          </a:r>
          <a:r>
            <a:rPr lang="en-US" sz="1400" b="1" kern="1200" dirty="0" err="1" smtClean="0"/>
            <a:t>Pallika</a:t>
          </a:r>
          <a:endParaRPr lang="en-US" sz="1400" b="1" kern="1200" dirty="0"/>
        </a:p>
      </dsp:txBody>
      <dsp:txXfrm>
        <a:off x="3216209" y="3621144"/>
        <a:ext cx="2662869" cy="832146"/>
      </dsp:txXfrm>
    </dsp:sp>
    <dsp:sp modelId="{5E9A64FD-F4A0-49B0-B2D0-EDB95D7A2220}">
      <dsp:nvSpPr>
        <dsp:cNvPr id="0" name=""/>
        <dsp:cNvSpPr/>
      </dsp:nvSpPr>
      <dsp:spPr>
        <a:xfrm>
          <a:off x="3105256" y="3500945"/>
          <a:ext cx="582502" cy="873754"/>
        </a:xfrm>
        <a:prstGeom prst="rect">
          <a:avLst/>
        </a:prstGeom>
        <a:solidFill>
          <a:srgbClr val="BE510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B5A9B-D8C4-4571-A8AF-04AC355BFCFF}">
      <dsp:nvSpPr>
        <dsp:cNvPr id="0" name=""/>
        <dsp:cNvSpPr/>
      </dsp:nvSpPr>
      <dsp:spPr>
        <a:xfrm>
          <a:off x="124807" y="4668725"/>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34286"/>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Gandhinagar Municipal Corporation</a:t>
          </a:r>
          <a:endParaRPr lang="en-US" sz="1400" b="1" kern="1200" dirty="0"/>
        </a:p>
      </dsp:txBody>
      <dsp:txXfrm>
        <a:off x="124807" y="4668725"/>
        <a:ext cx="2662869" cy="832146"/>
      </dsp:txXfrm>
    </dsp:sp>
    <dsp:sp modelId="{50849AFC-01D0-4B5B-A035-A6CA1303A35E}">
      <dsp:nvSpPr>
        <dsp:cNvPr id="0" name=""/>
        <dsp:cNvSpPr/>
      </dsp:nvSpPr>
      <dsp:spPr>
        <a:xfrm>
          <a:off x="13854" y="4548526"/>
          <a:ext cx="582502" cy="873754"/>
        </a:xfrm>
        <a:prstGeom prst="rect">
          <a:avLst/>
        </a:prstGeom>
        <a:solidFill>
          <a:srgbClr val="BE510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2E25D-9C9B-4BAE-BAFB-6518B000A38A}">
      <dsp:nvSpPr>
        <dsp:cNvPr id="0" name=""/>
        <dsp:cNvSpPr/>
      </dsp:nvSpPr>
      <dsp:spPr>
        <a:xfrm>
          <a:off x="3223728" y="4668725"/>
          <a:ext cx="2662869" cy="832146"/>
        </a:xfrm>
        <a:prstGeom prst="rect">
          <a:avLst/>
        </a:prstGeom>
        <a:solidFill>
          <a:schemeClr val="lt1">
            <a:alpha val="40000"/>
            <a:hueOff val="0"/>
            <a:satOff val="0"/>
            <a:lumOff val="0"/>
            <a:alphaOff val="0"/>
          </a:schemeClr>
        </a:solidFill>
        <a:ln w="9525" cap="flat" cmpd="sng" algn="ctr">
          <a:solidFill>
            <a:schemeClr val="accent3">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3641"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Guwahati Municipal Corporation</a:t>
          </a:r>
          <a:endParaRPr lang="en-US" sz="1400" b="1" kern="1200" dirty="0"/>
        </a:p>
      </dsp:txBody>
      <dsp:txXfrm>
        <a:off x="3223728" y="4668725"/>
        <a:ext cx="2662869" cy="832146"/>
      </dsp:txXfrm>
    </dsp:sp>
    <dsp:sp modelId="{44BC4DD0-A7F9-4D2C-A44B-04F7E2000334}">
      <dsp:nvSpPr>
        <dsp:cNvPr id="0" name=""/>
        <dsp:cNvSpPr/>
      </dsp:nvSpPr>
      <dsp:spPr>
        <a:xfrm>
          <a:off x="3112775" y="4548526"/>
          <a:ext cx="582502" cy="873754"/>
        </a:xfrm>
        <a:prstGeom prst="rect">
          <a:avLst/>
        </a:prstGeom>
        <a:solidFill>
          <a:srgbClr val="D29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027210" cy="349911"/>
          </a:xfrm>
          <a:prstGeom prst="rect">
            <a:avLst/>
          </a:prstGeom>
          <a:noFill/>
          <a:ln>
            <a:noFill/>
          </a:ln>
        </p:spPr>
        <p:txBody>
          <a:bodyPr spcFirstLastPara="1" wrap="square" lIns="91100" tIns="45550" rIns="91100" bIns="455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6115" y="1"/>
            <a:ext cx="4028748" cy="349911"/>
          </a:xfrm>
          <a:prstGeom prst="rect">
            <a:avLst/>
          </a:prstGeom>
          <a:noFill/>
          <a:ln>
            <a:noFill/>
          </a:ln>
        </p:spPr>
        <p:txBody>
          <a:bodyPr spcFirstLastPara="1" wrap="square" lIns="91100" tIns="45550" rIns="91100" bIns="455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8411" y="3328723"/>
            <a:ext cx="7439579" cy="3155289"/>
          </a:xfrm>
          <a:prstGeom prst="rect">
            <a:avLst/>
          </a:prstGeom>
          <a:noFill/>
          <a:ln>
            <a:noFill/>
          </a:ln>
        </p:spPr>
        <p:txBody>
          <a:bodyPr spcFirstLastPara="1" wrap="square" lIns="91100" tIns="45550" rIns="91100" bIns="4555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968"/>
            <a:ext cx="4027210" cy="349911"/>
          </a:xfrm>
          <a:prstGeom prst="rect">
            <a:avLst/>
          </a:prstGeom>
          <a:noFill/>
          <a:ln>
            <a:noFill/>
          </a:ln>
        </p:spPr>
        <p:txBody>
          <a:bodyPr spcFirstLastPara="1" wrap="square" lIns="91100" tIns="45550" rIns="91100" bIns="455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6115" y="6658968"/>
            <a:ext cx="4028748" cy="349911"/>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510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74" name="Google Shape;174;p1: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5646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70" name="Google Shape;270;p7: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99" name="Google Shape;199;p3: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03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9" name="Google Shape;259;p6: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23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8: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80" name="Google Shape;280;p8: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9: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00" name="Google Shape;300;p9: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9: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00" name="Google Shape;300;p9: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13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11" name="Google Shape;311;p10: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23" name="Google Shape;323;p11: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2: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36" name="Google Shape;336;p12: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88" name="Google Shape;188;p2: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3: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47" name="Google Shape;347;p13: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4: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64" name="Google Shape;364;p14: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5: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dirty="0"/>
          </a:p>
        </p:txBody>
      </p:sp>
      <p:sp>
        <p:nvSpPr>
          <p:cNvPr id="379" name="Google Shape;379;p15: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101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323" name="Google Shape;323;p11: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96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777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1480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7: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003" name="Google Shape;1003;p57: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472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7: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003" name="Google Shape;1003;p57: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992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74" name="Google Shape;174;p1: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5998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7: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dirty="0"/>
          </a:p>
        </p:txBody>
      </p:sp>
      <p:sp>
        <p:nvSpPr>
          <p:cNvPr id="1003" name="Google Shape;1003;p57: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758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276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9" name="Google Shape;259;p6: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88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9" name="Google Shape;259;p6: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058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5746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58: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020" name="Google Shape;1020;p58: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199" name="Google Shape;199;p3: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24" name="Google Shape;224;p4: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1" name="Google Shape;251;p5: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1" name="Google Shape;251;p5: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16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9" name="Google Shape;259;p6: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928411" y="3328723"/>
            <a:ext cx="7439579" cy="3155289"/>
          </a:xfrm>
          <a:prstGeom prst="rect">
            <a:avLst/>
          </a:prstGeom>
        </p:spPr>
        <p:txBody>
          <a:bodyPr spcFirstLastPara="1" wrap="square" lIns="91100" tIns="45550" rIns="91100" bIns="45550" anchor="t" anchorCtr="0">
            <a:noAutofit/>
          </a:bodyPr>
          <a:lstStyle/>
          <a:p>
            <a:pPr marL="0" lvl="0" indent="0" algn="l" rtl="0">
              <a:spcBef>
                <a:spcPts val="360"/>
              </a:spcBef>
              <a:spcAft>
                <a:spcPts val="0"/>
              </a:spcAft>
              <a:buNone/>
            </a:pPr>
            <a:endParaRPr/>
          </a:p>
        </p:txBody>
      </p:sp>
      <p:sp>
        <p:nvSpPr>
          <p:cNvPr id="259" name="Google Shape;259;p6: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778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0"/>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0"/>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3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3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3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3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3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3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3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70"/>
          <p:cNvSpPr txBox="1">
            <a:spLocks noGrp="1"/>
          </p:cNvSpPr>
          <p:nvPr>
            <p:ph type="title"/>
          </p:nvPr>
        </p:nvSpPr>
        <p:spPr>
          <a:xfrm>
            <a:off x="810651" y="365125"/>
            <a:ext cx="14572789" cy="1517650"/>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70"/>
          <p:cNvSpPr txBox="1">
            <a:spLocks noGrp="1"/>
          </p:cNvSpPr>
          <p:nvPr>
            <p:ph type="body" idx="1"/>
          </p:nvPr>
        </p:nvSpPr>
        <p:spPr>
          <a:xfrm rot="5400000">
            <a:off x="5091115" y="-2154801"/>
            <a:ext cx="6011862" cy="14572789"/>
          </a:xfrm>
          <a:prstGeom prst="rect">
            <a:avLst/>
          </a:prstGeom>
          <a:noFill/>
          <a:ln>
            <a:noFill/>
          </a:ln>
        </p:spPr>
        <p:txBody>
          <a:bodyPr spcFirstLastPara="1" wrap="square" lIns="102400" tIns="51200" rIns="102400" bIns="512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0"/>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0"/>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71"/>
          <p:cNvSpPr txBox="1">
            <a:spLocks noGrp="1"/>
          </p:cNvSpPr>
          <p:nvPr>
            <p:ph type="title"/>
          </p:nvPr>
        </p:nvSpPr>
        <p:spPr>
          <a:xfrm rot="5400000">
            <a:off x="9676434" y="2429073"/>
            <a:ext cx="7772234" cy="3643670"/>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 name="Google Shape;86;p71"/>
          <p:cNvSpPr txBox="1">
            <a:spLocks noGrp="1"/>
          </p:cNvSpPr>
          <p:nvPr>
            <p:ph type="body" idx="1"/>
          </p:nvPr>
        </p:nvSpPr>
        <p:spPr>
          <a:xfrm rot="5400000">
            <a:off x="2254146" y="-1079646"/>
            <a:ext cx="7772234" cy="10661109"/>
          </a:xfrm>
          <a:prstGeom prst="rect">
            <a:avLst/>
          </a:prstGeom>
          <a:noFill/>
          <a:ln>
            <a:noFill/>
          </a:ln>
        </p:spPr>
        <p:txBody>
          <a:bodyPr spcFirstLastPara="1" wrap="square" lIns="102400" tIns="51200" rIns="102400" bIns="512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71"/>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1"/>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1"/>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02"/>
        <p:cNvGrpSpPr/>
        <p:nvPr/>
      </p:nvGrpSpPr>
      <p:grpSpPr>
        <a:xfrm>
          <a:off x="0" y="0"/>
          <a:ext cx="0" cy="0"/>
          <a:chOff x="0" y="0"/>
          <a:chExt cx="0" cy="0"/>
        </a:xfrm>
      </p:grpSpPr>
      <p:sp>
        <p:nvSpPr>
          <p:cNvPr id="103" name="Google Shape;103;p73"/>
          <p:cNvSpPr/>
          <p:nvPr/>
        </p:nvSpPr>
        <p:spPr>
          <a:xfrm>
            <a:off x="5115914" y="817563"/>
            <a:ext cx="10269626" cy="4749800"/>
          </a:xfrm>
          <a:custGeom>
            <a:avLst/>
            <a:gdLst/>
            <a:ahLst/>
            <a:cxnLst/>
            <a:rect l="l" t="t" r="r" b="b"/>
            <a:pathLst>
              <a:path w="6775185" h="3394380" extrusionOk="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a:noFill/>
          </a:ln>
        </p:spPr>
        <p:txBody>
          <a:bodyPr spcFirstLastPara="1" wrap="square" lIns="85950" tIns="42975" rIns="85950" bIns="42975" anchor="t" anchorCtr="0">
            <a:noAutofit/>
          </a:bodyPr>
          <a:lstStyle/>
          <a:p>
            <a:pPr marL="0" marR="0" lvl="0" indent="0" algn="ctr" rtl="0">
              <a:spcBef>
                <a:spcPts val="0"/>
              </a:spcBef>
              <a:spcAft>
                <a:spcPts val="0"/>
              </a:spcAft>
              <a:buNone/>
            </a:pPr>
            <a:endParaRPr sz="1100">
              <a:solidFill>
                <a:srgbClr val="FFFFFF"/>
              </a:solidFill>
              <a:latin typeface="Arial"/>
              <a:ea typeface="Arial"/>
              <a:cs typeface="Arial"/>
              <a:sym typeface="Arial"/>
            </a:endParaRPr>
          </a:p>
        </p:txBody>
      </p:sp>
      <p:sp>
        <p:nvSpPr>
          <p:cNvPr id="104" name="Google Shape;104;p73"/>
          <p:cNvSpPr txBox="1">
            <a:spLocks noGrp="1"/>
          </p:cNvSpPr>
          <p:nvPr>
            <p:ph type="ctrTitle"/>
          </p:nvPr>
        </p:nvSpPr>
        <p:spPr>
          <a:xfrm>
            <a:off x="5511216" y="2975642"/>
            <a:ext cx="9590004" cy="1142818"/>
          </a:xfrm>
          <a:prstGeom prst="rect">
            <a:avLst/>
          </a:prstGeom>
          <a:noFill/>
          <a:ln>
            <a:noFill/>
          </a:ln>
        </p:spPr>
        <p:txBody>
          <a:bodyPr spcFirstLastPara="1" wrap="square" lIns="102400" tIns="51200" rIns="102400" bIns="51200" anchor="t" anchorCtr="0">
            <a:noAutofit/>
          </a:bodyPr>
          <a:lstStyle>
            <a:lvl1pPr marR="0" lvl="0" algn="l" rtl="0">
              <a:lnSpc>
                <a:spcPct val="85000"/>
              </a:lnSpc>
              <a:spcBef>
                <a:spcPts val="0"/>
              </a:spcBef>
              <a:spcAft>
                <a:spcPts val="0"/>
              </a:spcAft>
              <a:buSzPts val="1400"/>
              <a:buNone/>
              <a:defRPr sz="2800" b="1" i="0" u="none" strike="noStrike" cap="none">
                <a:solidFill>
                  <a:srgbClr val="404040"/>
                </a:solidFill>
                <a:latin typeface="Arial"/>
                <a:ea typeface="Arial"/>
                <a:cs typeface="Arial"/>
                <a:sym typeface="Arial"/>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
        <p:nvSpPr>
          <p:cNvPr id="105" name="Google Shape;105;p73"/>
          <p:cNvSpPr txBox="1">
            <a:spLocks noGrp="1"/>
          </p:cNvSpPr>
          <p:nvPr>
            <p:ph type="subTitle" idx="1"/>
          </p:nvPr>
        </p:nvSpPr>
        <p:spPr>
          <a:xfrm>
            <a:off x="5511216" y="4275195"/>
            <a:ext cx="9590004" cy="857701"/>
          </a:xfrm>
          <a:prstGeom prst="rect">
            <a:avLst/>
          </a:prstGeom>
          <a:noFill/>
          <a:ln>
            <a:noFill/>
          </a:ln>
        </p:spPr>
        <p:txBody>
          <a:bodyPr spcFirstLastPara="1" wrap="square" lIns="0" tIns="0" rIns="0" bIns="0" anchor="t" anchorCtr="0">
            <a:noAutofit/>
          </a:bodyPr>
          <a:lstStyle>
            <a:lvl1pPr lvl="0" algn="l">
              <a:spcBef>
                <a:spcPts val="380"/>
              </a:spcBef>
              <a:spcAft>
                <a:spcPts val="0"/>
              </a:spcAft>
              <a:buSzPts val="1330"/>
              <a:buNone/>
              <a:defRPr sz="1900">
                <a:solidFill>
                  <a:srgbClr val="404040"/>
                </a:solidFill>
                <a:latin typeface="Arial"/>
                <a:ea typeface="Arial"/>
                <a:cs typeface="Arial"/>
                <a:sym typeface="Arial"/>
              </a:defRPr>
            </a:lvl1pPr>
            <a:lvl2pPr lvl="1" algn="l">
              <a:spcBef>
                <a:spcPts val="300"/>
              </a:spcBef>
              <a:spcAft>
                <a:spcPts val="0"/>
              </a:spcAft>
              <a:buSzPts val="1050"/>
              <a:buNone/>
              <a:defRPr sz="1500">
                <a:solidFill>
                  <a:srgbClr val="404040"/>
                </a:solidFill>
              </a:defRPr>
            </a:lvl2pPr>
            <a:lvl3pPr lvl="2" algn="ctr">
              <a:spcBef>
                <a:spcPts val="340"/>
              </a:spcBef>
              <a:spcAft>
                <a:spcPts val="0"/>
              </a:spcAft>
              <a:buSzPts val="1190"/>
              <a:buNone/>
              <a:defRPr>
                <a:solidFill>
                  <a:schemeClr val="dk1"/>
                </a:solidFill>
              </a:defRPr>
            </a:lvl3pPr>
            <a:lvl4pPr lvl="3" algn="ctr">
              <a:spcBef>
                <a:spcPts val="300"/>
              </a:spcBef>
              <a:spcAft>
                <a:spcPts val="0"/>
              </a:spcAft>
              <a:buSzPts val="1050"/>
              <a:buNone/>
              <a:defRPr>
                <a:solidFill>
                  <a:schemeClr val="dk1"/>
                </a:solidFill>
              </a:defRPr>
            </a:lvl4pPr>
            <a:lvl5pPr lvl="4" algn="ctr">
              <a:spcBef>
                <a:spcPts val="300"/>
              </a:spcBef>
              <a:spcAft>
                <a:spcPts val="0"/>
              </a:spcAft>
              <a:buSzPts val="1050"/>
              <a:buNone/>
              <a:defRPr>
                <a:solidFill>
                  <a:schemeClr val="dk1"/>
                </a:solidFill>
              </a:defRPr>
            </a:lvl5pPr>
            <a:lvl6pPr lvl="5" algn="ctr">
              <a:spcBef>
                <a:spcPts val="380"/>
              </a:spcBef>
              <a:spcAft>
                <a:spcPts val="0"/>
              </a:spcAft>
              <a:buClr>
                <a:schemeClr val="dk1"/>
              </a:buClr>
              <a:buSzPts val="1900"/>
              <a:buNone/>
              <a:defRPr>
                <a:solidFill>
                  <a:schemeClr val="dk1"/>
                </a:solidFill>
              </a:defRPr>
            </a:lvl6pPr>
            <a:lvl7pPr lvl="6" algn="ctr">
              <a:spcBef>
                <a:spcPts val="380"/>
              </a:spcBef>
              <a:spcAft>
                <a:spcPts val="0"/>
              </a:spcAft>
              <a:buClr>
                <a:schemeClr val="dk1"/>
              </a:buClr>
              <a:buSzPts val="1900"/>
              <a:buNone/>
              <a:defRPr>
                <a:solidFill>
                  <a:schemeClr val="dk1"/>
                </a:solidFill>
              </a:defRPr>
            </a:lvl7pPr>
            <a:lvl8pPr lvl="7" algn="ctr">
              <a:spcBef>
                <a:spcPts val="380"/>
              </a:spcBef>
              <a:spcAft>
                <a:spcPts val="0"/>
              </a:spcAft>
              <a:buClr>
                <a:schemeClr val="dk1"/>
              </a:buClr>
              <a:buSzPts val="1900"/>
              <a:buNone/>
              <a:defRPr>
                <a:solidFill>
                  <a:schemeClr val="dk1"/>
                </a:solidFill>
              </a:defRPr>
            </a:lvl8pPr>
            <a:lvl9pPr lvl="8" algn="ctr">
              <a:spcBef>
                <a:spcPts val="380"/>
              </a:spcBef>
              <a:spcAft>
                <a:spcPts val="0"/>
              </a:spcAft>
              <a:buClr>
                <a:schemeClr val="dk1"/>
              </a:buClr>
              <a:buSzPts val="1900"/>
              <a:buNone/>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ndard slide">
  <p:cSld name="Standard slide">
    <p:spTree>
      <p:nvGrpSpPr>
        <p:cNvPr id="1" name="Shape 106"/>
        <p:cNvGrpSpPr/>
        <p:nvPr/>
      </p:nvGrpSpPr>
      <p:grpSpPr>
        <a:xfrm>
          <a:off x="0" y="0"/>
          <a:ext cx="0" cy="0"/>
          <a:chOff x="0" y="0"/>
          <a:chExt cx="0" cy="0"/>
        </a:xfrm>
      </p:grpSpPr>
      <p:cxnSp>
        <p:nvCxnSpPr>
          <p:cNvPr id="107" name="Google Shape;107;p74"/>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08" name="Google Shape;108;p74"/>
          <p:cNvSpPr txBox="1">
            <a:spLocks noGrp="1"/>
          </p:cNvSpPr>
          <p:nvPr>
            <p:ph type="body" idx="1"/>
          </p:nvPr>
        </p:nvSpPr>
        <p:spPr>
          <a:xfrm>
            <a:off x="810651" y="1893891"/>
            <a:ext cx="14572789" cy="6238875"/>
          </a:xfrm>
          <a:prstGeom prst="rect">
            <a:avLst/>
          </a:prstGeom>
          <a:noFill/>
          <a:ln>
            <a:noFill/>
          </a:ln>
        </p:spPr>
        <p:txBody>
          <a:bodyPr spcFirstLastPara="1" wrap="square" lIns="0" tIns="0" rIns="0" bIns="0" anchor="t" anchorCtr="0">
            <a:noAutofit/>
          </a:bodyPr>
          <a:lstStyle>
            <a:lvl1pPr marL="457200" lvl="0" indent="-326390" algn="l">
              <a:spcBef>
                <a:spcPts val="440"/>
              </a:spcBef>
              <a:spcAft>
                <a:spcPts val="0"/>
              </a:spcAft>
              <a:buSzPts val="1540"/>
              <a:buChar char="►"/>
              <a:defRPr>
                <a:solidFill>
                  <a:schemeClr val="lt1"/>
                </a:solidFill>
              </a:defRPr>
            </a:lvl1pPr>
            <a:lvl2pPr marL="914400" lvl="1" indent="-313055" algn="l">
              <a:spcBef>
                <a:spcPts val="380"/>
              </a:spcBef>
              <a:spcAft>
                <a:spcPts val="0"/>
              </a:spcAft>
              <a:buSzPts val="1330"/>
              <a:buChar char="►"/>
              <a:defRPr>
                <a:solidFill>
                  <a:schemeClr val="lt1"/>
                </a:solidFill>
              </a:defRPr>
            </a:lvl2pPr>
            <a:lvl3pPr marL="1371600" lvl="2" indent="-304164" algn="l">
              <a:spcBef>
                <a:spcPts val="340"/>
              </a:spcBef>
              <a:spcAft>
                <a:spcPts val="0"/>
              </a:spcAft>
              <a:buSzPts val="1190"/>
              <a:buChar char="►"/>
              <a:defRPr>
                <a:solidFill>
                  <a:schemeClr val="lt1"/>
                </a:solidFill>
              </a:defRPr>
            </a:lvl3pPr>
            <a:lvl4pPr marL="1828800" lvl="3" indent="-295275" algn="l">
              <a:spcBef>
                <a:spcPts val="300"/>
              </a:spcBef>
              <a:spcAft>
                <a:spcPts val="0"/>
              </a:spcAft>
              <a:buSzPts val="1050"/>
              <a:buChar char="►"/>
              <a:defRPr>
                <a:solidFill>
                  <a:schemeClr val="lt1"/>
                </a:solidFill>
              </a:defRPr>
            </a:lvl4pPr>
            <a:lvl5pPr marL="2286000" lvl="4" indent="-295275" algn="l">
              <a:spcBef>
                <a:spcPts val="300"/>
              </a:spcBef>
              <a:spcAft>
                <a:spcPts val="0"/>
              </a:spcAft>
              <a:buSzPts val="105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74"/>
          <p:cNvSpPr txBox="1">
            <a:spLocks noGrp="1"/>
          </p:cNvSpPr>
          <p:nvPr>
            <p:ph type="title"/>
          </p:nvPr>
        </p:nvSpPr>
        <p:spPr>
          <a:xfrm>
            <a:off x="1596809" y="474708"/>
            <a:ext cx="13967401" cy="999263"/>
          </a:xfrm>
          <a:prstGeom prst="rect">
            <a:avLst/>
          </a:prstGeom>
          <a:noFill/>
          <a:ln>
            <a:noFill/>
          </a:ln>
        </p:spPr>
        <p:txBody>
          <a:bodyPr spcFirstLastPara="1" wrap="square" lIns="102400" tIns="51200" rIns="102400" bIns="51200" anchor="t" anchorCtr="0">
            <a:noAutofit/>
          </a:bodyPr>
          <a:lstStyle>
            <a:lvl1pPr marR="0" lvl="0" algn="l" rtl="0">
              <a:lnSpc>
                <a:spcPct val="100000"/>
              </a:lnSpc>
              <a:spcBef>
                <a:spcPts val="0"/>
              </a:spcBef>
              <a:spcAft>
                <a:spcPts val="0"/>
              </a:spcAft>
              <a:buSzPts val="1400"/>
              <a:buNone/>
              <a:defRPr sz="2200" b="1" i="0" u="none" strike="noStrike" cap="none">
                <a:solidFill>
                  <a:schemeClr val="lt1"/>
                </a:solidFill>
                <a:latin typeface="Inter"/>
                <a:ea typeface="Inter"/>
                <a:cs typeface="Inter"/>
                <a:sym typeface="Inter"/>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tandard slide">
  <p:cSld name="1_Standard slide">
    <p:spTree>
      <p:nvGrpSpPr>
        <p:cNvPr id="1" name="Shape 110"/>
        <p:cNvGrpSpPr/>
        <p:nvPr/>
      </p:nvGrpSpPr>
      <p:grpSpPr>
        <a:xfrm>
          <a:off x="0" y="0"/>
          <a:ext cx="0" cy="0"/>
          <a:chOff x="0" y="0"/>
          <a:chExt cx="0" cy="0"/>
        </a:xfrm>
      </p:grpSpPr>
      <p:cxnSp>
        <p:nvCxnSpPr>
          <p:cNvPr id="111" name="Google Shape;111;p75"/>
          <p:cNvCxnSpPr/>
          <p:nvPr/>
        </p:nvCxnSpPr>
        <p:spPr>
          <a:xfrm>
            <a:off x="810651" y="1387475"/>
            <a:ext cx="14572789" cy="0"/>
          </a:xfrm>
          <a:prstGeom prst="straightConnector1">
            <a:avLst/>
          </a:prstGeom>
          <a:noFill/>
          <a:ln w="19050" cap="flat" cmpd="sng">
            <a:solidFill>
              <a:schemeClr val="accent2"/>
            </a:solidFill>
            <a:prstDash val="solid"/>
            <a:round/>
            <a:headEnd type="none" w="med" len="med"/>
            <a:tailEnd type="none" w="med" len="med"/>
          </a:ln>
        </p:spPr>
      </p:cxnSp>
      <p:sp>
        <p:nvSpPr>
          <p:cNvPr id="112" name="Google Shape;112;p75"/>
          <p:cNvSpPr txBox="1">
            <a:spLocks noGrp="1"/>
          </p:cNvSpPr>
          <p:nvPr>
            <p:ph type="body" idx="1"/>
          </p:nvPr>
        </p:nvSpPr>
        <p:spPr>
          <a:xfrm>
            <a:off x="810651" y="1893891"/>
            <a:ext cx="14572789" cy="6238875"/>
          </a:xfrm>
          <a:prstGeom prst="rect">
            <a:avLst/>
          </a:prstGeom>
          <a:noFill/>
          <a:ln>
            <a:noFill/>
          </a:ln>
        </p:spPr>
        <p:txBody>
          <a:bodyPr spcFirstLastPara="1" wrap="square" lIns="0" tIns="0" rIns="0" bIns="0" anchor="t" anchorCtr="0">
            <a:noAutofit/>
          </a:bodyPr>
          <a:lstStyle>
            <a:lvl1pPr marL="457200" lvl="0" indent="-326390" algn="l">
              <a:spcBef>
                <a:spcPts val="440"/>
              </a:spcBef>
              <a:spcAft>
                <a:spcPts val="0"/>
              </a:spcAft>
              <a:buSzPts val="1540"/>
              <a:buChar char="►"/>
              <a:defRPr>
                <a:solidFill>
                  <a:schemeClr val="lt1"/>
                </a:solidFill>
              </a:defRPr>
            </a:lvl1pPr>
            <a:lvl2pPr marL="914400" lvl="1" indent="-313055" algn="l">
              <a:spcBef>
                <a:spcPts val="380"/>
              </a:spcBef>
              <a:spcAft>
                <a:spcPts val="0"/>
              </a:spcAft>
              <a:buSzPts val="1330"/>
              <a:buChar char="►"/>
              <a:defRPr>
                <a:solidFill>
                  <a:schemeClr val="lt1"/>
                </a:solidFill>
              </a:defRPr>
            </a:lvl2pPr>
            <a:lvl3pPr marL="1371600" lvl="2" indent="-304164" algn="l">
              <a:spcBef>
                <a:spcPts val="340"/>
              </a:spcBef>
              <a:spcAft>
                <a:spcPts val="0"/>
              </a:spcAft>
              <a:buSzPts val="1190"/>
              <a:buChar char="►"/>
              <a:defRPr>
                <a:solidFill>
                  <a:schemeClr val="lt1"/>
                </a:solidFill>
              </a:defRPr>
            </a:lvl3pPr>
            <a:lvl4pPr marL="1828800" lvl="3" indent="-295275" algn="l">
              <a:spcBef>
                <a:spcPts val="300"/>
              </a:spcBef>
              <a:spcAft>
                <a:spcPts val="0"/>
              </a:spcAft>
              <a:buSzPts val="1050"/>
              <a:buChar char="►"/>
              <a:defRPr>
                <a:solidFill>
                  <a:schemeClr val="lt1"/>
                </a:solidFill>
              </a:defRPr>
            </a:lvl4pPr>
            <a:lvl5pPr marL="2286000" lvl="4" indent="-295275" algn="l">
              <a:spcBef>
                <a:spcPts val="300"/>
              </a:spcBef>
              <a:spcAft>
                <a:spcPts val="0"/>
              </a:spcAft>
              <a:buSzPts val="105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ndard slide_no bullets" type="obj">
  <p:cSld name="OBJECT">
    <p:spTree>
      <p:nvGrpSpPr>
        <p:cNvPr id="1" name="Shape 113"/>
        <p:cNvGrpSpPr/>
        <p:nvPr/>
      </p:nvGrpSpPr>
      <p:grpSpPr>
        <a:xfrm>
          <a:off x="0" y="0"/>
          <a:ext cx="0" cy="0"/>
          <a:chOff x="0" y="0"/>
          <a:chExt cx="0" cy="0"/>
        </a:xfrm>
      </p:grpSpPr>
      <p:cxnSp>
        <p:nvCxnSpPr>
          <p:cNvPr id="114" name="Google Shape;114;p76"/>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15" name="Google Shape;115;p76"/>
          <p:cNvSpPr txBox="1">
            <a:spLocks noGrp="1"/>
          </p:cNvSpPr>
          <p:nvPr>
            <p:ph type="title"/>
          </p:nvPr>
        </p:nvSpPr>
        <p:spPr>
          <a:xfrm>
            <a:off x="809705" y="267784"/>
            <a:ext cx="14574680" cy="1142818"/>
          </a:xfrm>
          <a:prstGeom prst="rect">
            <a:avLst/>
          </a:prstGeom>
          <a:noFill/>
          <a:ln>
            <a:noFill/>
          </a:ln>
        </p:spPr>
        <p:txBody>
          <a:bodyPr spcFirstLastPara="1" wrap="square" lIns="102400" tIns="51200" rIns="102400" bIns="51200" anchor="t" anchorCtr="0">
            <a:noAutofit/>
          </a:bodyPr>
          <a:lstStyle>
            <a:lvl1pPr marR="0" lvl="0"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
        <p:nvSpPr>
          <p:cNvPr id="116" name="Google Shape;116;p76"/>
          <p:cNvSpPr txBox="1">
            <a:spLocks noGrp="1"/>
          </p:cNvSpPr>
          <p:nvPr>
            <p:ph type="body" idx="1"/>
          </p:nvPr>
        </p:nvSpPr>
        <p:spPr>
          <a:xfrm>
            <a:off x="810651" y="1893891"/>
            <a:ext cx="14572789" cy="623887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540"/>
              <a:buNone/>
              <a:defRPr/>
            </a:lvl1pPr>
            <a:lvl2pPr marL="914400" lvl="1" indent="-228600" algn="l">
              <a:spcBef>
                <a:spcPts val="0"/>
              </a:spcBef>
              <a:spcAft>
                <a:spcPts val="0"/>
              </a:spcAft>
              <a:buSzPts val="1330"/>
              <a:buNone/>
              <a:defRPr/>
            </a:lvl2pPr>
            <a:lvl3pPr marL="1371600" lvl="2" indent="-228600" algn="l">
              <a:spcBef>
                <a:spcPts val="0"/>
              </a:spcBef>
              <a:spcAft>
                <a:spcPts val="0"/>
              </a:spcAft>
              <a:buSzPts val="1190"/>
              <a:buNone/>
              <a:defRPr/>
            </a:lvl3pPr>
            <a:lvl4pPr marL="1828800" lvl="3" indent="-228600" algn="l">
              <a:spcBef>
                <a:spcPts val="0"/>
              </a:spcBef>
              <a:spcAft>
                <a:spcPts val="0"/>
              </a:spcAft>
              <a:buSzPts val="1050"/>
              <a:buNone/>
              <a:defRPr/>
            </a:lvl4pPr>
            <a:lvl5pPr marL="2286000" lvl="4" indent="-228600" algn="l">
              <a:spcBef>
                <a:spcPts val="0"/>
              </a:spcBef>
              <a:spcAft>
                <a:spcPts val="0"/>
              </a:spcAft>
              <a:buSzPts val="105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tandard slide_no_first_level_bullets">
  <p:cSld name="Standard slide_no_first_level_bullets">
    <p:spTree>
      <p:nvGrpSpPr>
        <p:cNvPr id="1" name="Shape 117"/>
        <p:cNvGrpSpPr/>
        <p:nvPr/>
      </p:nvGrpSpPr>
      <p:grpSpPr>
        <a:xfrm>
          <a:off x="0" y="0"/>
          <a:ext cx="0" cy="0"/>
          <a:chOff x="0" y="0"/>
          <a:chExt cx="0" cy="0"/>
        </a:xfrm>
      </p:grpSpPr>
      <p:cxnSp>
        <p:nvCxnSpPr>
          <p:cNvPr id="118" name="Google Shape;118;p77"/>
          <p:cNvCxnSpPr/>
          <p:nvPr/>
        </p:nvCxnSpPr>
        <p:spPr>
          <a:xfrm>
            <a:off x="810651" y="1387475"/>
            <a:ext cx="14572789" cy="0"/>
          </a:xfrm>
          <a:prstGeom prst="straightConnector1">
            <a:avLst/>
          </a:prstGeom>
          <a:noFill/>
          <a:ln w="19050" cap="flat" cmpd="sng">
            <a:solidFill>
              <a:schemeClr val="accent2"/>
            </a:solidFill>
            <a:prstDash val="solid"/>
            <a:round/>
            <a:headEnd type="none" w="med" len="med"/>
            <a:tailEnd type="none" w="med" len="med"/>
          </a:ln>
        </p:spPr>
      </p:cxnSp>
      <p:cxnSp>
        <p:nvCxnSpPr>
          <p:cNvPr id="119" name="Google Shape;119;p77"/>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20" name="Google Shape;120;p77"/>
          <p:cNvSpPr txBox="1">
            <a:spLocks noGrp="1"/>
          </p:cNvSpPr>
          <p:nvPr>
            <p:ph type="body" idx="1"/>
          </p:nvPr>
        </p:nvSpPr>
        <p:spPr>
          <a:xfrm>
            <a:off x="810651" y="1893891"/>
            <a:ext cx="14572789" cy="6238875"/>
          </a:xfrm>
          <a:prstGeom prst="rect">
            <a:avLst/>
          </a:prstGeom>
          <a:noFill/>
          <a:ln>
            <a:noFill/>
          </a:ln>
        </p:spPr>
        <p:txBody>
          <a:bodyPr spcFirstLastPara="1" wrap="square" lIns="0" tIns="0" rIns="0" bIns="0" anchor="t" anchorCtr="0">
            <a:noAutofit/>
          </a:bodyPr>
          <a:lstStyle>
            <a:lvl1pPr marL="457200" lvl="0" indent="-228600" algn="l">
              <a:spcBef>
                <a:spcPts val="440"/>
              </a:spcBef>
              <a:spcAft>
                <a:spcPts val="0"/>
              </a:spcAft>
              <a:buSzPts val="1540"/>
              <a:buNone/>
              <a:defRPr/>
            </a:lvl1pPr>
            <a:lvl2pPr marL="914400" lvl="1" indent="-313055" algn="l">
              <a:spcBef>
                <a:spcPts val="380"/>
              </a:spcBef>
              <a:spcAft>
                <a:spcPts val="0"/>
              </a:spcAft>
              <a:buSzPts val="1330"/>
              <a:buChar char="►"/>
              <a:defRPr/>
            </a:lvl2pPr>
            <a:lvl3pPr marL="1371600" lvl="2" indent="-304164" algn="l">
              <a:spcBef>
                <a:spcPts val="340"/>
              </a:spcBef>
              <a:spcAft>
                <a:spcPts val="0"/>
              </a:spcAft>
              <a:buSzPts val="1190"/>
              <a:buChar char="►"/>
              <a:defRPr/>
            </a:lvl3pPr>
            <a:lvl4pPr marL="1828800" lvl="3" indent="-295275" algn="l">
              <a:spcBef>
                <a:spcPts val="300"/>
              </a:spcBef>
              <a:spcAft>
                <a:spcPts val="0"/>
              </a:spcAft>
              <a:buSzPts val="1050"/>
              <a:buChar char="►"/>
              <a:defRPr/>
            </a:lvl4pPr>
            <a:lvl5pPr marL="2286000" lvl="4" indent="-295275" algn="l">
              <a:spcBef>
                <a:spcPts val="300"/>
              </a:spcBef>
              <a:spcAft>
                <a:spcPts val="0"/>
              </a:spcAft>
              <a:buSzPts val="105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1"/>
        <p:cNvGrpSpPr/>
        <p:nvPr/>
      </p:nvGrpSpPr>
      <p:grpSpPr>
        <a:xfrm>
          <a:off x="0" y="0"/>
          <a:ext cx="0" cy="0"/>
          <a:chOff x="0" y="0"/>
          <a:chExt cx="0" cy="0"/>
        </a:xfrm>
      </p:grpSpPr>
      <p:sp>
        <p:nvSpPr>
          <p:cNvPr id="122" name="Google Shape;122;p78"/>
          <p:cNvSpPr txBox="1">
            <a:spLocks noGrp="1"/>
          </p:cNvSpPr>
          <p:nvPr>
            <p:ph type="title"/>
          </p:nvPr>
        </p:nvSpPr>
        <p:spPr>
          <a:xfrm>
            <a:off x="1655769" y="402436"/>
            <a:ext cx="13166539" cy="906445"/>
          </a:xfrm>
          <a:prstGeom prst="rect">
            <a:avLst/>
          </a:prstGeom>
          <a:noFill/>
          <a:ln>
            <a:noFill/>
          </a:ln>
        </p:spPr>
        <p:txBody>
          <a:bodyPr spcFirstLastPara="1" wrap="square" lIns="102400" tIns="51200" rIns="102400" bIns="51200" anchor="t" anchorCtr="0">
            <a:noAutofit/>
          </a:bodyPr>
          <a:lstStyle>
            <a:lvl1pPr marR="0" lvl="0" algn="l" rtl="0">
              <a:lnSpc>
                <a:spcPct val="100000"/>
              </a:lnSpc>
              <a:spcBef>
                <a:spcPts val="0"/>
              </a:spcBef>
              <a:spcAft>
                <a:spcPts val="0"/>
              </a:spcAft>
              <a:buSzPts val="1400"/>
              <a:buNone/>
              <a:defRPr sz="2200" b="1" i="0" u="none" strike="noStrike" cap="none">
                <a:solidFill>
                  <a:schemeClr val="lt1"/>
                </a:solidFill>
                <a:latin typeface="Inter"/>
                <a:ea typeface="Inter"/>
                <a:cs typeface="Inter"/>
                <a:sym typeface="Inter"/>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no line">
  <p:cSld name="Title only, no line">
    <p:spTree>
      <p:nvGrpSpPr>
        <p:cNvPr id="1" name="Shape 123"/>
        <p:cNvGrpSpPr/>
        <p:nvPr/>
      </p:nvGrpSpPr>
      <p:grpSpPr>
        <a:xfrm>
          <a:off x="0" y="0"/>
          <a:ext cx="0" cy="0"/>
          <a:chOff x="0" y="0"/>
          <a:chExt cx="0" cy="0"/>
        </a:xfrm>
      </p:grpSpPr>
      <p:cxnSp>
        <p:nvCxnSpPr>
          <p:cNvPr id="124" name="Google Shape;124;p79"/>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s, no headings">
  <p:cSld name="Two columns, no headings">
    <p:spTree>
      <p:nvGrpSpPr>
        <p:cNvPr id="1" name="Shape 125"/>
        <p:cNvGrpSpPr/>
        <p:nvPr/>
      </p:nvGrpSpPr>
      <p:grpSpPr>
        <a:xfrm>
          <a:off x="0" y="0"/>
          <a:ext cx="0" cy="0"/>
          <a:chOff x="0" y="0"/>
          <a:chExt cx="0" cy="0"/>
        </a:xfrm>
      </p:grpSpPr>
      <p:cxnSp>
        <p:nvCxnSpPr>
          <p:cNvPr id="126" name="Google Shape;126;p80"/>
          <p:cNvCxnSpPr/>
          <p:nvPr/>
        </p:nvCxnSpPr>
        <p:spPr>
          <a:xfrm>
            <a:off x="810651" y="1387475"/>
            <a:ext cx="14572789" cy="0"/>
          </a:xfrm>
          <a:prstGeom prst="straightConnector1">
            <a:avLst/>
          </a:prstGeom>
          <a:noFill/>
          <a:ln w="19050" cap="flat" cmpd="sng">
            <a:solidFill>
              <a:schemeClr val="accent2"/>
            </a:solidFill>
            <a:prstDash val="solid"/>
            <a:round/>
            <a:headEnd type="none" w="med" len="med"/>
            <a:tailEnd type="none" w="med" len="med"/>
          </a:ln>
        </p:spPr>
      </p:cxnSp>
      <p:cxnSp>
        <p:nvCxnSpPr>
          <p:cNvPr id="127" name="Google Shape;127;p80"/>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28" name="Google Shape;128;p80"/>
          <p:cNvSpPr txBox="1">
            <a:spLocks noGrp="1"/>
          </p:cNvSpPr>
          <p:nvPr>
            <p:ph type="body" idx="1"/>
          </p:nvPr>
        </p:nvSpPr>
        <p:spPr>
          <a:xfrm>
            <a:off x="807542" y="1893510"/>
            <a:ext cx="7152391" cy="6268815"/>
          </a:xfrm>
          <a:prstGeom prst="rect">
            <a:avLst/>
          </a:prstGeom>
          <a:noFill/>
          <a:ln>
            <a:noFill/>
          </a:ln>
        </p:spPr>
        <p:txBody>
          <a:bodyPr spcFirstLastPara="1" wrap="square" lIns="0" tIns="0" rIns="0" bIns="0" anchor="t" anchorCtr="0">
            <a:noAutofit/>
          </a:bodyPr>
          <a:lstStyle>
            <a:lvl1pPr marL="457200" lvl="0" indent="-326390" algn="l">
              <a:spcBef>
                <a:spcPts val="440"/>
              </a:spcBef>
              <a:spcAft>
                <a:spcPts val="0"/>
              </a:spcAft>
              <a:buSzPts val="1540"/>
              <a:buChar char="►"/>
              <a:defRPr sz="2200">
                <a:solidFill>
                  <a:schemeClr val="lt1"/>
                </a:solidFill>
              </a:defRPr>
            </a:lvl1pPr>
            <a:lvl2pPr marL="914400" lvl="1" indent="-326390" algn="l">
              <a:spcBef>
                <a:spcPts val="440"/>
              </a:spcBef>
              <a:spcAft>
                <a:spcPts val="0"/>
              </a:spcAft>
              <a:buSzPts val="1540"/>
              <a:buChar char="►"/>
              <a:defRPr sz="2200">
                <a:solidFill>
                  <a:schemeClr val="lt1"/>
                </a:solidFill>
              </a:defRPr>
            </a:lvl2pPr>
            <a:lvl3pPr marL="1371600" lvl="2" indent="-313055" algn="l">
              <a:spcBef>
                <a:spcPts val="380"/>
              </a:spcBef>
              <a:spcAft>
                <a:spcPts val="0"/>
              </a:spcAft>
              <a:buSzPts val="1330"/>
              <a:buChar char="►"/>
              <a:defRPr sz="1900">
                <a:solidFill>
                  <a:schemeClr val="lt1"/>
                </a:solidFill>
              </a:defRPr>
            </a:lvl3pPr>
            <a:lvl4pPr marL="1828800" lvl="3" indent="-304164" algn="l">
              <a:spcBef>
                <a:spcPts val="340"/>
              </a:spcBef>
              <a:spcAft>
                <a:spcPts val="0"/>
              </a:spcAft>
              <a:buSzPts val="1190"/>
              <a:buChar char="►"/>
              <a:defRPr sz="1700">
                <a:solidFill>
                  <a:schemeClr val="lt1"/>
                </a:solidFill>
              </a:defRPr>
            </a:lvl4pPr>
            <a:lvl5pPr marL="2286000" lvl="4" indent="-304164" algn="l">
              <a:spcBef>
                <a:spcPts val="340"/>
              </a:spcBef>
              <a:spcAft>
                <a:spcPts val="0"/>
              </a:spcAft>
              <a:buSzPts val="1190"/>
              <a:buChar char="►"/>
              <a:defRPr sz="1700">
                <a:solidFill>
                  <a:schemeClr val="lt1"/>
                </a:solidFill>
              </a:defRPr>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29" name="Google Shape;129;p80"/>
          <p:cNvSpPr txBox="1">
            <a:spLocks noGrp="1"/>
          </p:cNvSpPr>
          <p:nvPr>
            <p:ph type="body" idx="2"/>
          </p:nvPr>
        </p:nvSpPr>
        <p:spPr>
          <a:xfrm>
            <a:off x="8229837" y="1893510"/>
            <a:ext cx="7152391" cy="6268815"/>
          </a:xfrm>
          <a:prstGeom prst="rect">
            <a:avLst/>
          </a:prstGeom>
          <a:noFill/>
          <a:ln>
            <a:noFill/>
          </a:ln>
        </p:spPr>
        <p:txBody>
          <a:bodyPr spcFirstLastPara="1" wrap="square" lIns="0" tIns="0" rIns="0" bIns="0" anchor="t" anchorCtr="0">
            <a:noAutofit/>
          </a:bodyPr>
          <a:lstStyle>
            <a:lvl1pPr marL="457200" lvl="0" indent="-326390" algn="l">
              <a:spcBef>
                <a:spcPts val="440"/>
              </a:spcBef>
              <a:spcAft>
                <a:spcPts val="0"/>
              </a:spcAft>
              <a:buSzPts val="1540"/>
              <a:buChar char="►"/>
              <a:defRPr sz="2200">
                <a:solidFill>
                  <a:schemeClr val="lt1"/>
                </a:solidFill>
              </a:defRPr>
            </a:lvl1pPr>
            <a:lvl2pPr marL="914400" lvl="1" indent="-326390" algn="l">
              <a:spcBef>
                <a:spcPts val="440"/>
              </a:spcBef>
              <a:spcAft>
                <a:spcPts val="0"/>
              </a:spcAft>
              <a:buSzPts val="1540"/>
              <a:buChar char="►"/>
              <a:defRPr sz="2200">
                <a:solidFill>
                  <a:schemeClr val="lt1"/>
                </a:solidFill>
              </a:defRPr>
            </a:lvl2pPr>
            <a:lvl3pPr marL="1371600" lvl="2" indent="-313055" algn="l">
              <a:spcBef>
                <a:spcPts val="380"/>
              </a:spcBef>
              <a:spcAft>
                <a:spcPts val="0"/>
              </a:spcAft>
              <a:buSzPts val="1330"/>
              <a:buChar char="►"/>
              <a:defRPr sz="1900">
                <a:solidFill>
                  <a:schemeClr val="lt1"/>
                </a:solidFill>
              </a:defRPr>
            </a:lvl3pPr>
            <a:lvl4pPr marL="1828800" lvl="3" indent="-304164" algn="l">
              <a:spcBef>
                <a:spcPts val="340"/>
              </a:spcBef>
              <a:spcAft>
                <a:spcPts val="0"/>
              </a:spcAft>
              <a:buSzPts val="1190"/>
              <a:buChar char="►"/>
              <a:defRPr sz="1700">
                <a:solidFill>
                  <a:schemeClr val="lt1"/>
                </a:solidFill>
              </a:defRPr>
            </a:lvl4pPr>
            <a:lvl5pPr marL="2286000" lvl="4" indent="-304164" algn="l">
              <a:spcBef>
                <a:spcPts val="340"/>
              </a:spcBef>
              <a:spcAft>
                <a:spcPts val="0"/>
              </a:spcAft>
              <a:buSzPts val="1190"/>
              <a:buChar char="►"/>
              <a:defRPr sz="1700">
                <a:solidFill>
                  <a:schemeClr val="lt1"/>
                </a:solidFill>
              </a:defRPr>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61"/>
          <p:cNvSpPr txBox="1">
            <a:spLocks noGrp="1"/>
          </p:cNvSpPr>
          <p:nvPr>
            <p:ph type="title"/>
          </p:nvPr>
        </p:nvSpPr>
        <p:spPr>
          <a:xfrm>
            <a:off x="810651" y="365125"/>
            <a:ext cx="14572789" cy="1517650"/>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61"/>
          <p:cNvSpPr txBox="1">
            <a:spLocks noGrp="1"/>
          </p:cNvSpPr>
          <p:nvPr>
            <p:ph type="body" idx="1"/>
          </p:nvPr>
        </p:nvSpPr>
        <p:spPr>
          <a:xfrm>
            <a:off x="810651" y="2125663"/>
            <a:ext cx="14572789" cy="6011862"/>
          </a:xfrm>
          <a:prstGeom prst="rect">
            <a:avLst/>
          </a:prstGeom>
          <a:noFill/>
          <a:ln>
            <a:noFill/>
          </a:ln>
        </p:spPr>
        <p:txBody>
          <a:bodyPr spcFirstLastPara="1" wrap="square" lIns="102400" tIns="51200" rIns="102400" bIns="512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61"/>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1"/>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1"/>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3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3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3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3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3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3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3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s with headings">
  <p:cSld name="Two columns with headings">
    <p:spTree>
      <p:nvGrpSpPr>
        <p:cNvPr id="1" name="Shape 130"/>
        <p:cNvGrpSpPr/>
        <p:nvPr/>
      </p:nvGrpSpPr>
      <p:grpSpPr>
        <a:xfrm>
          <a:off x="0" y="0"/>
          <a:ext cx="0" cy="0"/>
          <a:chOff x="0" y="0"/>
          <a:chExt cx="0" cy="0"/>
        </a:xfrm>
      </p:grpSpPr>
      <p:cxnSp>
        <p:nvCxnSpPr>
          <p:cNvPr id="131" name="Google Shape;131;p81"/>
          <p:cNvCxnSpPr/>
          <p:nvPr/>
        </p:nvCxnSpPr>
        <p:spPr>
          <a:xfrm>
            <a:off x="810651" y="1387475"/>
            <a:ext cx="14572789" cy="0"/>
          </a:xfrm>
          <a:prstGeom prst="straightConnector1">
            <a:avLst/>
          </a:prstGeom>
          <a:noFill/>
          <a:ln w="19050" cap="flat" cmpd="sng">
            <a:solidFill>
              <a:schemeClr val="accent2"/>
            </a:solidFill>
            <a:prstDash val="solid"/>
            <a:round/>
            <a:headEnd type="none" w="med" len="med"/>
            <a:tailEnd type="none" w="med" len="med"/>
          </a:ln>
        </p:spPr>
      </p:cxnSp>
      <p:cxnSp>
        <p:nvCxnSpPr>
          <p:cNvPr id="132" name="Google Shape;132;p81"/>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33" name="Google Shape;133;p81"/>
          <p:cNvSpPr txBox="1">
            <a:spLocks noGrp="1"/>
          </p:cNvSpPr>
          <p:nvPr>
            <p:ph type="body" idx="1"/>
          </p:nvPr>
        </p:nvSpPr>
        <p:spPr>
          <a:xfrm>
            <a:off x="813329" y="2829908"/>
            <a:ext cx="7159827" cy="5306273"/>
          </a:xfrm>
          <a:prstGeom prst="rect">
            <a:avLst/>
          </a:prstGeom>
          <a:noFill/>
          <a:ln>
            <a:noFill/>
          </a:ln>
        </p:spPr>
        <p:txBody>
          <a:bodyPr spcFirstLastPara="1" wrap="square" lIns="0" tIns="0" rIns="0" bIns="0" anchor="t" anchorCtr="0">
            <a:noAutofit/>
          </a:bodyPr>
          <a:lstStyle>
            <a:lvl1pPr marL="457200" lvl="0" indent="-326390" algn="l">
              <a:spcBef>
                <a:spcPts val="440"/>
              </a:spcBef>
              <a:spcAft>
                <a:spcPts val="0"/>
              </a:spcAft>
              <a:buSzPts val="1540"/>
              <a:buChar char="►"/>
              <a:defRPr sz="2200">
                <a:solidFill>
                  <a:schemeClr val="lt1"/>
                </a:solidFill>
              </a:defRPr>
            </a:lvl1pPr>
            <a:lvl2pPr marL="914400" lvl="1" indent="-326390" algn="l">
              <a:spcBef>
                <a:spcPts val="440"/>
              </a:spcBef>
              <a:spcAft>
                <a:spcPts val="0"/>
              </a:spcAft>
              <a:buSzPts val="1540"/>
              <a:buChar char="►"/>
              <a:defRPr sz="2200">
                <a:solidFill>
                  <a:schemeClr val="lt1"/>
                </a:solidFill>
              </a:defRPr>
            </a:lvl2pPr>
            <a:lvl3pPr marL="1371600" lvl="2" indent="-313055" algn="l">
              <a:spcBef>
                <a:spcPts val="380"/>
              </a:spcBef>
              <a:spcAft>
                <a:spcPts val="0"/>
              </a:spcAft>
              <a:buSzPts val="1330"/>
              <a:buChar char="►"/>
              <a:defRPr sz="1900">
                <a:solidFill>
                  <a:schemeClr val="lt1"/>
                </a:solidFill>
              </a:defRPr>
            </a:lvl3pPr>
            <a:lvl4pPr marL="1828800" lvl="3" indent="-304164" algn="l">
              <a:spcBef>
                <a:spcPts val="340"/>
              </a:spcBef>
              <a:spcAft>
                <a:spcPts val="0"/>
              </a:spcAft>
              <a:buSzPts val="1190"/>
              <a:buChar char="►"/>
              <a:defRPr sz="1700">
                <a:solidFill>
                  <a:schemeClr val="lt1"/>
                </a:solidFill>
              </a:defRPr>
            </a:lvl4pPr>
            <a:lvl5pPr marL="2286000" lvl="4" indent="-304164" algn="l">
              <a:spcBef>
                <a:spcPts val="340"/>
              </a:spcBef>
              <a:spcAft>
                <a:spcPts val="0"/>
              </a:spcAft>
              <a:buSzPts val="1190"/>
              <a:buChar char="►"/>
              <a:defRPr sz="1700">
                <a:solidFill>
                  <a:schemeClr val="lt1"/>
                </a:solidFill>
              </a:defRPr>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 name="Google Shape;134;p81"/>
          <p:cNvSpPr txBox="1">
            <a:spLocks noGrp="1"/>
          </p:cNvSpPr>
          <p:nvPr>
            <p:ph type="body" idx="2"/>
          </p:nvPr>
        </p:nvSpPr>
        <p:spPr>
          <a:xfrm>
            <a:off x="8230406" y="2829908"/>
            <a:ext cx="7159827" cy="5306273"/>
          </a:xfrm>
          <a:prstGeom prst="rect">
            <a:avLst/>
          </a:prstGeom>
          <a:noFill/>
          <a:ln>
            <a:noFill/>
          </a:ln>
        </p:spPr>
        <p:txBody>
          <a:bodyPr spcFirstLastPara="1" wrap="square" lIns="0" tIns="0" rIns="0" bIns="0" anchor="t" anchorCtr="0">
            <a:noAutofit/>
          </a:bodyPr>
          <a:lstStyle>
            <a:lvl1pPr marL="457200" lvl="0" indent="-326390" algn="l">
              <a:spcBef>
                <a:spcPts val="440"/>
              </a:spcBef>
              <a:spcAft>
                <a:spcPts val="0"/>
              </a:spcAft>
              <a:buSzPts val="1540"/>
              <a:buChar char="►"/>
              <a:defRPr sz="2200">
                <a:solidFill>
                  <a:schemeClr val="lt1"/>
                </a:solidFill>
              </a:defRPr>
            </a:lvl1pPr>
            <a:lvl2pPr marL="914400" lvl="1" indent="-326390" algn="l">
              <a:spcBef>
                <a:spcPts val="440"/>
              </a:spcBef>
              <a:spcAft>
                <a:spcPts val="0"/>
              </a:spcAft>
              <a:buSzPts val="1540"/>
              <a:buChar char="►"/>
              <a:defRPr sz="2200">
                <a:solidFill>
                  <a:schemeClr val="lt1"/>
                </a:solidFill>
              </a:defRPr>
            </a:lvl2pPr>
            <a:lvl3pPr marL="1371600" lvl="2" indent="-313055" algn="l">
              <a:spcBef>
                <a:spcPts val="380"/>
              </a:spcBef>
              <a:spcAft>
                <a:spcPts val="0"/>
              </a:spcAft>
              <a:buSzPts val="1330"/>
              <a:buChar char="►"/>
              <a:defRPr sz="1900">
                <a:solidFill>
                  <a:schemeClr val="lt1"/>
                </a:solidFill>
              </a:defRPr>
            </a:lvl3pPr>
            <a:lvl4pPr marL="1828800" lvl="3" indent="-304164" algn="l">
              <a:spcBef>
                <a:spcPts val="340"/>
              </a:spcBef>
              <a:spcAft>
                <a:spcPts val="0"/>
              </a:spcAft>
              <a:buSzPts val="1190"/>
              <a:buChar char="►"/>
              <a:defRPr sz="1700">
                <a:solidFill>
                  <a:schemeClr val="lt1"/>
                </a:solidFill>
              </a:defRPr>
            </a:lvl4pPr>
            <a:lvl5pPr marL="2286000" lvl="4" indent="-304164" algn="l">
              <a:spcBef>
                <a:spcPts val="340"/>
              </a:spcBef>
              <a:spcAft>
                <a:spcPts val="0"/>
              </a:spcAft>
              <a:buSzPts val="1190"/>
              <a:buChar char="►"/>
              <a:defRPr sz="1700">
                <a:solidFill>
                  <a:schemeClr val="lt1"/>
                </a:solidFill>
              </a:defRPr>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5" name="Google Shape;135;p81"/>
          <p:cNvSpPr txBox="1">
            <a:spLocks noGrp="1"/>
          </p:cNvSpPr>
          <p:nvPr>
            <p:ph type="body" idx="3"/>
          </p:nvPr>
        </p:nvSpPr>
        <p:spPr>
          <a:xfrm>
            <a:off x="813329" y="1893511"/>
            <a:ext cx="7159827" cy="851137"/>
          </a:xfrm>
          <a:prstGeom prst="rect">
            <a:avLst/>
          </a:prstGeom>
          <a:noFill/>
          <a:ln>
            <a:noFill/>
          </a:ln>
        </p:spPr>
        <p:txBody>
          <a:bodyPr spcFirstLastPara="1" wrap="square" lIns="0" tIns="0" rIns="0" bIns="0" anchor="t" anchorCtr="0">
            <a:noAutofit/>
          </a:bodyPr>
          <a:lstStyle>
            <a:lvl1pPr marL="457200" lvl="0" indent="-228600" algn="l">
              <a:spcBef>
                <a:spcPts val="440"/>
              </a:spcBef>
              <a:spcAft>
                <a:spcPts val="0"/>
              </a:spcAft>
              <a:buSzPts val="1540"/>
              <a:buNone/>
              <a:defRPr b="1">
                <a:solidFill>
                  <a:schemeClr val="lt1"/>
                </a:solidFill>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08610" algn="l">
              <a:spcBef>
                <a:spcPts val="360"/>
              </a:spcBef>
              <a:spcAft>
                <a:spcPts val="0"/>
              </a:spcAft>
              <a:buSzPts val="1260"/>
              <a:buChar char="►"/>
              <a:defRPr/>
            </a:lvl4pPr>
            <a:lvl5pPr marL="2286000" lvl="4" indent="-308610" algn="l">
              <a:spcBef>
                <a:spcPts val="360"/>
              </a:spcBef>
              <a:spcAft>
                <a:spcPts val="0"/>
              </a:spcAft>
              <a:buSzPts val="126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6" name="Google Shape;136;p81"/>
          <p:cNvSpPr txBox="1">
            <a:spLocks noGrp="1"/>
          </p:cNvSpPr>
          <p:nvPr>
            <p:ph type="body" idx="4"/>
          </p:nvPr>
        </p:nvSpPr>
        <p:spPr>
          <a:xfrm>
            <a:off x="8230406" y="1893511"/>
            <a:ext cx="7159827" cy="851137"/>
          </a:xfrm>
          <a:prstGeom prst="rect">
            <a:avLst/>
          </a:prstGeom>
          <a:noFill/>
          <a:ln>
            <a:noFill/>
          </a:ln>
        </p:spPr>
        <p:txBody>
          <a:bodyPr spcFirstLastPara="1" wrap="square" lIns="0" tIns="0" rIns="0" bIns="0" anchor="t" anchorCtr="0">
            <a:noAutofit/>
          </a:bodyPr>
          <a:lstStyle>
            <a:lvl1pPr marL="457200" lvl="0" indent="-228600" algn="l">
              <a:spcBef>
                <a:spcPts val="440"/>
              </a:spcBef>
              <a:spcAft>
                <a:spcPts val="0"/>
              </a:spcAft>
              <a:buSzPts val="1540"/>
              <a:buNone/>
              <a:defRPr b="1">
                <a:solidFill>
                  <a:schemeClr val="lt1"/>
                </a:solidFill>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08610" algn="l">
              <a:spcBef>
                <a:spcPts val="360"/>
              </a:spcBef>
              <a:spcAft>
                <a:spcPts val="0"/>
              </a:spcAft>
              <a:buSzPts val="1260"/>
              <a:buChar char="►"/>
              <a:defRPr/>
            </a:lvl4pPr>
            <a:lvl5pPr marL="2286000" lvl="4" indent="-308610" algn="l">
              <a:spcBef>
                <a:spcPts val="360"/>
              </a:spcBef>
              <a:spcAft>
                <a:spcPts val="0"/>
              </a:spcAft>
              <a:buSzPts val="126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ey statement">
  <p:cSld name="Key statement">
    <p:spTree>
      <p:nvGrpSpPr>
        <p:cNvPr id="1" name="Shape 137"/>
        <p:cNvGrpSpPr/>
        <p:nvPr/>
      </p:nvGrpSpPr>
      <p:grpSpPr>
        <a:xfrm>
          <a:off x="0" y="0"/>
          <a:ext cx="0" cy="0"/>
          <a:chOff x="0" y="0"/>
          <a:chExt cx="0" cy="0"/>
        </a:xfrm>
      </p:grpSpPr>
      <p:cxnSp>
        <p:nvCxnSpPr>
          <p:cNvPr id="138" name="Google Shape;138;p82"/>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39" name="Google Shape;139;p82"/>
          <p:cNvSpPr txBox="1">
            <a:spLocks noGrp="1"/>
          </p:cNvSpPr>
          <p:nvPr>
            <p:ph type="body" idx="1"/>
          </p:nvPr>
        </p:nvSpPr>
        <p:spPr>
          <a:xfrm>
            <a:off x="806897" y="1362168"/>
            <a:ext cx="14574680" cy="2182383"/>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0"/>
              </a:spcBef>
              <a:spcAft>
                <a:spcPts val="0"/>
              </a:spcAft>
              <a:buSzPts val="3290"/>
              <a:buNone/>
              <a:defRPr sz="4700" b="1">
                <a:solidFill>
                  <a:schemeClr val="lt2"/>
                </a:solidFill>
                <a:latin typeface="Arial"/>
                <a:ea typeface="Arial"/>
                <a:cs typeface="Arial"/>
                <a:sym typeface="Arial"/>
              </a:defRPr>
            </a:lvl1pPr>
            <a:lvl2pPr marL="914400" lvl="1" indent="-228600" algn="l">
              <a:spcBef>
                <a:spcPts val="380"/>
              </a:spcBef>
              <a:spcAft>
                <a:spcPts val="0"/>
              </a:spcAft>
              <a:buSzPts val="1330"/>
              <a:buNone/>
              <a:defRPr/>
            </a:lvl2pPr>
            <a:lvl3pPr marL="1371600" lvl="2" indent="-228600" algn="l">
              <a:spcBef>
                <a:spcPts val="340"/>
              </a:spcBef>
              <a:spcAft>
                <a:spcPts val="0"/>
              </a:spcAft>
              <a:buSzPts val="1190"/>
              <a:buNone/>
              <a:defRPr/>
            </a:lvl3pPr>
            <a:lvl4pPr marL="1828800" lvl="3" indent="-228600" algn="l">
              <a:spcBef>
                <a:spcPts val="300"/>
              </a:spcBef>
              <a:spcAft>
                <a:spcPts val="0"/>
              </a:spcAft>
              <a:buSzPts val="1050"/>
              <a:buNone/>
              <a:defRPr/>
            </a:lvl4pPr>
            <a:lvl5pPr marL="2286000" lvl="4" indent="-228600" algn="l">
              <a:spcBef>
                <a:spcPts val="300"/>
              </a:spcBef>
              <a:spcAft>
                <a:spcPts val="0"/>
              </a:spcAft>
              <a:buSzPts val="105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1">
  <p:cSld name="Divider 1">
    <p:spTree>
      <p:nvGrpSpPr>
        <p:cNvPr id="1" name="Shape 140"/>
        <p:cNvGrpSpPr/>
        <p:nvPr/>
      </p:nvGrpSpPr>
      <p:grpSpPr>
        <a:xfrm>
          <a:off x="0" y="0"/>
          <a:ext cx="0" cy="0"/>
          <a:chOff x="0" y="0"/>
          <a:chExt cx="0" cy="0"/>
        </a:xfrm>
      </p:grpSpPr>
      <p:sp>
        <p:nvSpPr>
          <p:cNvPr id="141" name="Google Shape;141;p83"/>
          <p:cNvSpPr/>
          <p:nvPr/>
        </p:nvSpPr>
        <p:spPr>
          <a:xfrm>
            <a:off x="795949" y="1404938"/>
            <a:ext cx="14591690" cy="6900862"/>
          </a:xfrm>
          <a:custGeom>
            <a:avLst/>
            <a:gdLst/>
            <a:ahLst/>
            <a:cxnLst/>
            <a:rect l="l" t="t" r="r" b="b"/>
            <a:pathLst>
              <a:path w="6925" h="3273" extrusionOk="0">
                <a:moveTo>
                  <a:pt x="0" y="0"/>
                </a:moveTo>
                <a:lnTo>
                  <a:pt x="6925" y="0"/>
                </a:lnTo>
                <a:lnTo>
                  <a:pt x="6925" y="2053"/>
                </a:lnTo>
                <a:lnTo>
                  <a:pt x="0" y="3273"/>
                </a:lnTo>
                <a:lnTo>
                  <a:pt x="0" y="0"/>
                </a:lnTo>
                <a:close/>
              </a:path>
            </a:pathLst>
          </a:custGeom>
          <a:solidFill>
            <a:schemeClr val="accent2"/>
          </a:solidFill>
          <a:ln>
            <a:noFill/>
          </a:ln>
        </p:spPr>
        <p:txBody>
          <a:bodyPr spcFirstLastPara="1" wrap="square" lIns="85950" tIns="42975" rIns="85950" bIns="42975" anchor="t" anchorCtr="0">
            <a:noAutofit/>
          </a:bodyPr>
          <a:lstStyle/>
          <a:p>
            <a:pPr marL="0" marR="0" lvl="0" indent="0" algn="l" rtl="0">
              <a:spcBef>
                <a:spcPts val="0"/>
              </a:spcBef>
              <a:spcAft>
                <a:spcPts val="0"/>
              </a:spcAft>
              <a:buNone/>
            </a:pPr>
            <a:endParaRPr sz="1700">
              <a:solidFill>
                <a:srgbClr val="FFFFFF"/>
              </a:solidFill>
              <a:latin typeface="Arial"/>
              <a:ea typeface="Arial"/>
              <a:cs typeface="Arial"/>
              <a:sym typeface="Arial"/>
            </a:endParaRPr>
          </a:p>
        </p:txBody>
      </p:sp>
      <p:sp>
        <p:nvSpPr>
          <p:cNvPr id="142" name="Google Shape;142;p83"/>
          <p:cNvSpPr txBox="1">
            <a:spLocks noGrp="1"/>
          </p:cNvSpPr>
          <p:nvPr>
            <p:ph type="title"/>
          </p:nvPr>
        </p:nvSpPr>
        <p:spPr>
          <a:xfrm>
            <a:off x="809705" y="267200"/>
            <a:ext cx="14574680" cy="1068798"/>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143"/>
        <p:cNvGrpSpPr/>
        <p:nvPr/>
      </p:nvGrpSpPr>
      <p:grpSpPr>
        <a:xfrm>
          <a:off x="0" y="0"/>
          <a:ext cx="0" cy="0"/>
          <a:chOff x="0" y="0"/>
          <a:chExt cx="0" cy="0"/>
        </a:xfrm>
      </p:grpSpPr>
      <p:sp>
        <p:nvSpPr>
          <p:cNvPr id="144" name="Google Shape;144;p84"/>
          <p:cNvSpPr/>
          <p:nvPr/>
        </p:nvSpPr>
        <p:spPr>
          <a:xfrm>
            <a:off x="949259" y="1758950"/>
            <a:ext cx="14333375" cy="6648450"/>
          </a:xfrm>
          <a:custGeom>
            <a:avLst/>
            <a:gdLst/>
            <a:ahLst/>
            <a:cxnLst/>
            <a:rect l="l" t="t" r="r" b="b"/>
            <a:pathLst>
              <a:path w="6925" h="3273" extrusionOk="0">
                <a:moveTo>
                  <a:pt x="0" y="0"/>
                </a:moveTo>
                <a:lnTo>
                  <a:pt x="6925" y="0"/>
                </a:lnTo>
                <a:lnTo>
                  <a:pt x="6925" y="2053"/>
                </a:lnTo>
                <a:lnTo>
                  <a:pt x="0" y="3273"/>
                </a:lnTo>
                <a:lnTo>
                  <a:pt x="0" y="0"/>
                </a:lnTo>
                <a:close/>
              </a:path>
            </a:pathLst>
          </a:custGeom>
          <a:solidFill>
            <a:schemeClr val="accent1"/>
          </a:solidFill>
          <a:ln>
            <a:noFill/>
          </a:ln>
        </p:spPr>
        <p:txBody>
          <a:bodyPr spcFirstLastPara="1" wrap="square" lIns="85950" tIns="42975" rIns="85950" bIns="42975" anchor="t" anchorCtr="0">
            <a:noAutofit/>
          </a:bodyPr>
          <a:lstStyle/>
          <a:p>
            <a:pPr marL="0" marR="0" lvl="0" indent="0" algn="l" rtl="0">
              <a:spcBef>
                <a:spcPts val="0"/>
              </a:spcBef>
              <a:spcAft>
                <a:spcPts val="0"/>
              </a:spcAft>
              <a:buNone/>
            </a:pPr>
            <a:endParaRPr sz="1700">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3">
  <p:cSld name="Divider 3">
    <p:spTree>
      <p:nvGrpSpPr>
        <p:cNvPr id="1" name="Shape 145"/>
        <p:cNvGrpSpPr/>
        <p:nvPr/>
      </p:nvGrpSpPr>
      <p:grpSpPr>
        <a:xfrm>
          <a:off x="0" y="0"/>
          <a:ext cx="0" cy="0"/>
          <a:chOff x="0" y="0"/>
          <a:chExt cx="0" cy="0"/>
        </a:xfrm>
      </p:grpSpPr>
      <p:sp>
        <p:nvSpPr>
          <p:cNvPr id="146" name="Google Shape;146;p85"/>
          <p:cNvSpPr/>
          <p:nvPr/>
        </p:nvSpPr>
        <p:spPr>
          <a:xfrm>
            <a:off x="791749" y="1404938"/>
            <a:ext cx="14591690" cy="6900862"/>
          </a:xfrm>
          <a:custGeom>
            <a:avLst/>
            <a:gdLst/>
            <a:ahLst/>
            <a:cxnLst/>
            <a:rect l="l" t="t" r="r" b="b"/>
            <a:pathLst>
              <a:path w="6925" h="3273" extrusionOk="0">
                <a:moveTo>
                  <a:pt x="0" y="0"/>
                </a:moveTo>
                <a:lnTo>
                  <a:pt x="6925" y="0"/>
                </a:lnTo>
                <a:lnTo>
                  <a:pt x="6925" y="2053"/>
                </a:lnTo>
                <a:lnTo>
                  <a:pt x="0" y="3273"/>
                </a:lnTo>
                <a:lnTo>
                  <a:pt x="0" y="0"/>
                </a:lnTo>
                <a:close/>
              </a:path>
            </a:pathLst>
          </a:custGeom>
          <a:noFill/>
          <a:ln>
            <a:noFill/>
          </a:ln>
        </p:spPr>
        <p:txBody>
          <a:bodyPr spcFirstLastPara="1" wrap="square" lIns="85950" tIns="42975" rIns="85950" bIns="42975" anchor="t" anchorCtr="0">
            <a:noAutofit/>
          </a:bodyPr>
          <a:lstStyle/>
          <a:p>
            <a:pPr marL="0" marR="0" lvl="0" indent="0" algn="l" rtl="0">
              <a:spcBef>
                <a:spcPts val="0"/>
              </a:spcBef>
              <a:spcAft>
                <a:spcPts val="0"/>
              </a:spcAft>
              <a:buNone/>
            </a:pPr>
            <a:endParaRPr sz="1700">
              <a:solidFill>
                <a:srgbClr val="FFFFFF"/>
              </a:solidFill>
              <a:latin typeface="Arial"/>
              <a:ea typeface="Arial"/>
              <a:cs typeface="Arial"/>
              <a:sym typeface="Arial"/>
            </a:endParaRPr>
          </a:p>
        </p:txBody>
      </p:sp>
      <p:sp>
        <p:nvSpPr>
          <p:cNvPr id="147" name="Google Shape;147;p85"/>
          <p:cNvSpPr txBox="1">
            <a:spLocks noGrp="1"/>
          </p:cNvSpPr>
          <p:nvPr>
            <p:ph type="title"/>
          </p:nvPr>
        </p:nvSpPr>
        <p:spPr>
          <a:xfrm>
            <a:off x="809705" y="267200"/>
            <a:ext cx="14574680" cy="1068798"/>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148"/>
        <p:cNvGrpSpPr/>
        <p:nvPr/>
      </p:nvGrpSpPr>
      <p:grpSpPr>
        <a:xfrm>
          <a:off x="0" y="0"/>
          <a:ext cx="0" cy="0"/>
          <a:chOff x="0" y="0"/>
          <a:chExt cx="0" cy="0"/>
        </a:xfrm>
      </p:grpSpPr>
      <p:cxnSp>
        <p:nvCxnSpPr>
          <p:cNvPr id="149" name="Google Shape;149;p86"/>
          <p:cNvCxnSpPr/>
          <p:nvPr/>
        </p:nvCxnSpPr>
        <p:spPr>
          <a:xfrm>
            <a:off x="810651" y="8294688"/>
            <a:ext cx="14572789" cy="0"/>
          </a:xfrm>
          <a:prstGeom prst="straightConnector1">
            <a:avLst/>
          </a:prstGeom>
          <a:noFill/>
          <a:ln w="9525" cap="flat" cmpd="sng">
            <a:solidFill>
              <a:srgbClr val="808080"/>
            </a:solidFill>
            <a:prstDash val="solid"/>
            <a:round/>
            <a:headEnd type="none" w="med" len="med"/>
            <a:tailEnd type="none" w="med" len="med"/>
          </a:ln>
        </p:spPr>
      </p:cxnSp>
      <p:sp>
        <p:nvSpPr>
          <p:cNvPr id="150" name="Google Shape;150;p86"/>
          <p:cNvSpPr txBox="1">
            <a:spLocks noGrp="1"/>
          </p:cNvSpPr>
          <p:nvPr>
            <p:ph type="dt" idx="10"/>
          </p:nvPr>
        </p:nvSpPr>
        <p:spPr>
          <a:xfrm>
            <a:off x="1986723" y="8659816"/>
            <a:ext cx="1818711" cy="268287"/>
          </a:xfrm>
          <a:prstGeom prst="rect">
            <a:avLst/>
          </a:prstGeom>
          <a:noFill/>
          <a:ln>
            <a:noFill/>
          </a:ln>
        </p:spPr>
        <p:txBody>
          <a:bodyPr spcFirstLastPara="1" wrap="square" lIns="102400" tIns="51200" rIns="102400" bIns="51200" anchor="t" anchorCtr="0">
            <a:noAutofit/>
          </a:bodyPr>
          <a:lstStyle>
            <a:lvl1pPr marR="0" lvl="0" algn="l" rtl="0">
              <a:spcBef>
                <a:spcPts val="0"/>
              </a:spcBef>
              <a:spcAft>
                <a:spcPts val="0"/>
              </a:spcAft>
              <a:buSzPts val="1400"/>
              <a:buNone/>
              <a:defRPr sz="1900">
                <a:solidFill>
                  <a:srgbClr val="FFFFFF"/>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151" name="Google Shape;151;p86"/>
          <p:cNvSpPr txBox="1">
            <a:spLocks noGrp="1"/>
          </p:cNvSpPr>
          <p:nvPr>
            <p:ph type="ftr" idx="11"/>
          </p:nvPr>
        </p:nvSpPr>
        <p:spPr>
          <a:xfrm>
            <a:off x="4584580" y="8659816"/>
            <a:ext cx="6081971" cy="268287"/>
          </a:xfrm>
          <a:prstGeom prst="rect">
            <a:avLst/>
          </a:prstGeom>
          <a:noFill/>
          <a:ln>
            <a:noFill/>
          </a:ln>
        </p:spPr>
        <p:txBody>
          <a:bodyPr spcFirstLastPara="1" wrap="square" lIns="102400" tIns="51200" rIns="102400" bIns="51200" anchor="t" anchorCtr="0">
            <a:noAutofit/>
          </a:bodyPr>
          <a:lstStyle>
            <a:lvl1pPr marR="0" lvl="0" algn="l" rtl="0">
              <a:spcBef>
                <a:spcPts val="0"/>
              </a:spcBef>
              <a:spcAft>
                <a:spcPts val="0"/>
              </a:spcAft>
              <a:buSzPts val="1400"/>
              <a:buNone/>
              <a:defRPr sz="1900">
                <a:solidFill>
                  <a:srgbClr val="FFFFFF"/>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Final legal text">
  <p:cSld name="Final legal text">
    <p:spTree>
      <p:nvGrpSpPr>
        <p:cNvPr id="1" name="Shape 152"/>
        <p:cNvGrpSpPr/>
        <p:nvPr/>
      </p:nvGrpSpPr>
      <p:grpSpPr>
        <a:xfrm>
          <a:off x="0" y="0"/>
          <a:ext cx="0" cy="0"/>
          <a:chOff x="0" y="0"/>
          <a:chExt cx="0" cy="0"/>
        </a:xfrm>
      </p:grpSpPr>
      <p:sp>
        <p:nvSpPr>
          <p:cNvPr id="153" name="Google Shape;153;p87"/>
          <p:cNvSpPr txBox="1">
            <a:spLocks noGrp="1"/>
          </p:cNvSpPr>
          <p:nvPr>
            <p:ph type="body" idx="1"/>
          </p:nvPr>
        </p:nvSpPr>
        <p:spPr>
          <a:xfrm>
            <a:off x="806893" y="955194"/>
            <a:ext cx="6209858" cy="692021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770"/>
              </a:spcBef>
              <a:spcAft>
                <a:spcPts val="0"/>
              </a:spcAft>
              <a:buSzPts val="1100"/>
              <a:buNone/>
              <a:defRPr sz="110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900"/>
              <a:buNone/>
              <a:defRPr sz="900" b="1">
                <a:solidFill>
                  <a:schemeClr val="lt1"/>
                </a:solidFill>
                <a:latin typeface="Arial"/>
                <a:ea typeface="Arial"/>
                <a:cs typeface="Arial"/>
                <a:sym typeface="Arial"/>
              </a:defRPr>
            </a:lvl2pPr>
            <a:lvl3pPr marL="1371600" lvl="2" indent="-268605" algn="l">
              <a:lnSpc>
                <a:spcPct val="100000"/>
              </a:lnSpc>
              <a:spcBef>
                <a:spcPts val="0"/>
              </a:spcBef>
              <a:spcAft>
                <a:spcPts val="0"/>
              </a:spcAft>
              <a:buClr>
                <a:schemeClr val="accent2"/>
              </a:buClr>
              <a:buSzPts val="630"/>
              <a:buFont typeface="Arial"/>
              <a:buChar char="►"/>
              <a:defRPr sz="900" b="1">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800"/>
              <a:buNone/>
              <a:defRPr sz="800">
                <a:solidFill>
                  <a:schemeClr val="lt1"/>
                </a:solidFill>
                <a:latin typeface="Arial"/>
                <a:ea typeface="Arial"/>
                <a:cs typeface="Arial"/>
                <a:sym typeface="Arial"/>
              </a:defRPr>
            </a:lvl4pPr>
            <a:lvl5pPr marL="2286000" lvl="4" indent="-264160" algn="l">
              <a:lnSpc>
                <a:spcPct val="100000"/>
              </a:lnSpc>
              <a:spcBef>
                <a:spcPts val="0"/>
              </a:spcBef>
              <a:spcAft>
                <a:spcPts val="0"/>
              </a:spcAft>
              <a:buClr>
                <a:schemeClr val="accent2"/>
              </a:buClr>
              <a:buSzPts val="560"/>
              <a:buFont typeface="Arial"/>
              <a:buChar char="►"/>
              <a:defRPr sz="8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5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Standard slide_no_first_level_bullets">
  <p:cSld name="5_Standard slide_no_first_level_bullets">
    <p:spTree>
      <p:nvGrpSpPr>
        <p:cNvPr id="1" name="Shape 156"/>
        <p:cNvGrpSpPr/>
        <p:nvPr/>
      </p:nvGrpSpPr>
      <p:grpSpPr>
        <a:xfrm>
          <a:off x="0" y="0"/>
          <a:ext cx="0" cy="0"/>
          <a:chOff x="0" y="0"/>
          <a:chExt cx="0" cy="0"/>
        </a:xfrm>
      </p:grpSpPr>
      <p:sp>
        <p:nvSpPr>
          <p:cNvPr id="157" name="Google Shape;157;p90"/>
          <p:cNvSpPr txBox="1">
            <a:spLocks noGrp="1"/>
          </p:cNvSpPr>
          <p:nvPr>
            <p:ph type="title"/>
          </p:nvPr>
        </p:nvSpPr>
        <p:spPr>
          <a:xfrm>
            <a:off x="1619418" y="574027"/>
            <a:ext cx="14075493" cy="616936"/>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900" b="1" i="0" u="none" strike="noStrike" cap="none">
                <a:solidFill>
                  <a:schemeClr val="lt1"/>
                </a:solidFill>
                <a:latin typeface="Inter"/>
                <a:ea typeface="Inter"/>
                <a:cs typeface="Inter"/>
                <a:sym typeface="Inter"/>
              </a:defRPr>
            </a:lvl1pPr>
            <a:lvl2pPr marR="0" lvl="1"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2pPr>
            <a:lvl3pPr marR="0" lvl="2"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3pPr>
            <a:lvl4pPr marR="0" lvl="3"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4pPr>
            <a:lvl5pPr marR="0" lvl="4"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5pPr>
            <a:lvl6pPr marR="0" lvl="5"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6pPr>
            <a:lvl7pPr marR="0" lvl="6"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7pPr>
            <a:lvl8pPr marR="0" lvl="7"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8pPr>
            <a:lvl9pPr marR="0" lvl="8" algn="l" rtl="0">
              <a:lnSpc>
                <a:spcPct val="85000"/>
              </a:lnSpc>
              <a:spcBef>
                <a:spcPts val="0"/>
              </a:spcBef>
              <a:spcAft>
                <a:spcPts val="0"/>
              </a:spcAft>
              <a:buSzPts val="1400"/>
              <a:buNone/>
              <a:defRPr sz="2800" b="1" i="0" u="none" strike="noStrike" cap="none">
                <a:solidFill>
                  <a:schemeClr val="lt1"/>
                </a:solidFill>
                <a:latin typeface="Inter"/>
                <a:ea typeface="Inter"/>
                <a:cs typeface="Inter"/>
                <a:sym typeface="Inte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5"/>
        <p:cNvGrpSpPr/>
        <p:nvPr/>
      </p:nvGrpSpPr>
      <p:grpSpPr>
        <a:xfrm>
          <a:off x="0" y="0"/>
          <a:ext cx="0" cy="0"/>
          <a:chOff x="0" y="0"/>
          <a:chExt cx="0" cy="0"/>
        </a:xfrm>
      </p:grpSpPr>
      <p:sp>
        <p:nvSpPr>
          <p:cNvPr id="26" name="Google Shape;26;p62"/>
          <p:cNvSpPr txBox="1">
            <a:spLocks noGrp="1"/>
          </p:cNvSpPr>
          <p:nvPr>
            <p:ph type="dt" idx="10"/>
          </p:nvPr>
        </p:nvSpPr>
        <p:spPr>
          <a:xfrm>
            <a:off x="1113343" y="8442764"/>
            <a:ext cx="3643670" cy="484974"/>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2391" b="0" i="0" u="none" strike="noStrike" cap="none">
                <a:solidFill>
                  <a:schemeClr val="dk1"/>
                </a:solidFill>
                <a:latin typeface="Calibri"/>
                <a:ea typeface="Calibri"/>
                <a:cs typeface="Calibri"/>
                <a:sym typeface="Calibri"/>
              </a:defRPr>
            </a:lvl9pPr>
          </a:lstStyle>
          <a:p>
            <a:endParaRPr/>
          </a:p>
        </p:txBody>
      </p:sp>
      <p:sp>
        <p:nvSpPr>
          <p:cNvPr id="27" name="Google Shape;27;p62"/>
          <p:cNvSpPr txBox="1">
            <a:spLocks noGrp="1"/>
          </p:cNvSpPr>
          <p:nvPr>
            <p:ph type="ftr" idx="11"/>
          </p:nvPr>
        </p:nvSpPr>
        <p:spPr>
          <a:xfrm>
            <a:off x="5364291" y="8558629"/>
            <a:ext cx="5465505" cy="48497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 name="Google Shape;28;p62"/>
          <p:cNvSpPr txBox="1">
            <a:spLocks noGrp="1"/>
          </p:cNvSpPr>
          <p:nvPr>
            <p:ph type="sldNum" idx="12"/>
          </p:nvPr>
        </p:nvSpPr>
        <p:spPr>
          <a:xfrm>
            <a:off x="12550418" y="8589986"/>
            <a:ext cx="3643670" cy="48497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1pPr>
            <a:lvl2pPr marL="0" lvl="1"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2pPr>
            <a:lvl3pPr marL="0" lvl="2"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3pPr>
            <a:lvl4pPr marL="0" lvl="3"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4pPr>
            <a:lvl5pPr marL="0" lvl="4"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5pPr>
            <a:lvl6pPr marL="0" lvl="5"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6pPr>
            <a:lvl7pPr marL="0" lvl="6"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7pPr>
            <a:lvl8pPr marL="0" lvl="7"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8pPr>
            <a:lvl9pPr marL="0" lvl="8" indent="0" algn="r">
              <a:spcBef>
                <a:spcPts val="0"/>
              </a:spcBef>
              <a:spcAft>
                <a:spcPts val="0"/>
              </a:spcAft>
              <a:buClr>
                <a:srgbClr val="888888"/>
              </a:buClr>
              <a:buSzPts val="1300"/>
              <a:buFont typeface="Calibri"/>
              <a:buNone/>
              <a:defRPr sz="13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62"/>
          <p:cNvSpPr txBox="1"/>
          <p:nvPr/>
        </p:nvSpPr>
        <p:spPr>
          <a:xfrm>
            <a:off x="0" y="-66135"/>
            <a:ext cx="16194088" cy="1165790"/>
          </a:xfrm>
          <a:prstGeom prst="rect">
            <a:avLst/>
          </a:prstGeom>
          <a:solidFill>
            <a:srgbClr val="002060"/>
          </a:solidFill>
          <a:ln w="9525" cap="flat" cmpd="sng">
            <a:solidFill>
              <a:srgbClr val="17365D"/>
            </a:solidFill>
            <a:prstDash val="solid"/>
            <a:round/>
            <a:headEnd type="none" w="sm" len="sm"/>
            <a:tailEnd type="none" w="sm" len="sm"/>
          </a:ln>
        </p:spPr>
        <p:txBody>
          <a:bodyPr spcFirstLastPara="1" wrap="square" lIns="121425" tIns="60700" rIns="121425" bIns="60700" anchor="ctr" anchorCtr="0">
            <a:noAutofit/>
          </a:bodyPr>
          <a:lstStyle/>
          <a:p>
            <a:pPr marL="0" marR="0" lvl="0" indent="0" algn="l" rtl="0">
              <a:lnSpc>
                <a:spcPct val="90000"/>
              </a:lnSpc>
              <a:spcBef>
                <a:spcPts val="0"/>
              </a:spcBef>
              <a:spcAft>
                <a:spcPts val="0"/>
              </a:spcAft>
              <a:buClr>
                <a:schemeClr val="dk1"/>
              </a:buClr>
              <a:buSzPts val="1800"/>
              <a:buFont typeface="Calibri"/>
              <a:buNone/>
            </a:pPr>
            <a:endParaRPr sz="3718" b="1" i="0" u="none" strike="noStrike" cap="none">
              <a:solidFill>
                <a:schemeClr val="dk1"/>
              </a:solidFill>
              <a:latin typeface="Gill Sans"/>
              <a:ea typeface="Gill Sans"/>
              <a:cs typeface="Gill Sans"/>
              <a:sym typeface="Gill Sans"/>
            </a:endParaRPr>
          </a:p>
        </p:txBody>
      </p:sp>
      <p:sp>
        <p:nvSpPr>
          <p:cNvPr id="30" name="Google Shape;30;p62"/>
          <p:cNvSpPr txBox="1">
            <a:spLocks noGrp="1"/>
          </p:cNvSpPr>
          <p:nvPr>
            <p:ph type="subTitle" idx="1"/>
          </p:nvPr>
        </p:nvSpPr>
        <p:spPr>
          <a:xfrm>
            <a:off x="165623" y="96674"/>
            <a:ext cx="15862842" cy="9620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328"/>
              </a:spcBef>
              <a:spcAft>
                <a:spcPts val="0"/>
              </a:spcAft>
              <a:buClr>
                <a:schemeClr val="lt1"/>
              </a:buClr>
              <a:buSzPts val="3600"/>
              <a:buNone/>
              <a:defRPr sz="4782" b="1">
                <a:solidFill>
                  <a:schemeClr val="lt1"/>
                </a:solidFill>
              </a:defRPr>
            </a:lvl1pPr>
            <a:lvl2pPr lvl="1" algn="ctr">
              <a:lnSpc>
                <a:spcPct val="90000"/>
              </a:lnSpc>
              <a:spcBef>
                <a:spcPts val="664"/>
              </a:spcBef>
              <a:spcAft>
                <a:spcPts val="0"/>
              </a:spcAft>
              <a:buClr>
                <a:schemeClr val="dk1"/>
              </a:buClr>
              <a:buSzPts val="2000"/>
              <a:buNone/>
              <a:defRPr sz="2656"/>
            </a:lvl2pPr>
            <a:lvl3pPr lvl="2" algn="ctr">
              <a:lnSpc>
                <a:spcPct val="90000"/>
              </a:lnSpc>
              <a:spcBef>
                <a:spcPts val="664"/>
              </a:spcBef>
              <a:spcAft>
                <a:spcPts val="0"/>
              </a:spcAft>
              <a:buClr>
                <a:schemeClr val="dk1"/>
              </a:buClr>
              <a:buSzPts val="1800"/>
              <a:buNone/>
              <a:defRPr sz="2391"/>
            </a:lvl3pPr>
            <a:lvl4pPr lvl="3" algn="ctr">
              <a:lnSpc>
                <a:spcPct val="90000"/>
              </a:lnSpc>
              <a:spcBef>
                <a:spcPts val="664"/>
              </a:spcBef>
              <a:spcAft>
                <a:spcPts val="0"/>
              </a:spcAft>
              <a:buClr>
                <a:schemeClr val="dk1"/>
              </a:buClr>
              <a:buSzPts val="1600"/>
              <a:buNone/>
              <a:defRPr sz="2125"/>
            </a:lvl4pPr>
            <a:lvl5pPr lvl="4" algn="ctr">
              <a:lnSpc>
                <a:spcPct val="90000"/>
              </a:lnSpc>
              <a:spcBef>
                <a:spcPts val="664"/>
              </a:spcBef>
              <a:spcAft>
                <a:spcPts val="0"/>
              </a:spcAft>
              <a:buClr>
                <a:schemeClr val="dk1"/>
              </a:buClr>
              <a:buSzPts val="1600"/>
              <a:buNone/>
              <a:defRPr sz="2125"/>
            </a:lvl5pPr>
            <a:lvl6pPr lvl="5" algn="ctr">
              <a:lnSpc>
                <a:spcPct val="90000"/>
              </a:lnSpc>
              <a:spcBef>
                <a:spcPts val="664"/>
              </a:spcBef>
              <a:spcAft>
                <a:spcPts val="0"/>
              </a:spcAft>
              <a:buClr>
                <a:schemeClr val="dk1"/>
              </a:buClr>
              <a:buSzPts val="1600"/>
              <a:buNone/>
              <a:defRPr sz="2125"/>
            </a:lvl6pPr>
            <a:lvl7pPr lvl="6" algn="ctr">
              <a:lnSpc>
                <a:spcPct val="90000"/>
              </a:lnSpc>
              <a:spcBef>
                <a:spcPts val="664"/>
              </a:spcBef>
              <a:spcAft>
                <a:spcPts val="0"/>
              </a:spcAft>
              <a:buClr>
                <a:schemeClr val="dk1"/>
              </a:buClr>
              <a:buSzPts val="1600"/>
              <a:buNone/>
              <a:defRPr sz="2125"/>
            </a:lvl7pPr>
            <a:lvl8pPr lvl="7" algn="ctr">
              <a:lnSpc>
                <a:spcPct val="90000"/>
              </a:lnSpc>
              <a:spcBef>
                <a:spcPts val="664"/>
              </a:spcBef>
              <a:spcAft>
                <a:spcPts val="0"/>
              </a:spcAft>
              <a:buClr>
                <a:schemeClr val="dk1"/>
              </a:buClr>
              <a:buSzPts val="1600"/>
              <a:buNone/>
              <a:defRPr sz="2125"/>
            </a:lvl8pPr>
            <a:lvl9pPr lvl="8" algn="ctr">
              <a:lnSpc>
                <a:spcPct val="90000"/>
              </a:lnSpc>
              <a:spcBef>
                <a:spcPts val="664"/>
              </a:spcBef>
              <a:spcAft>
                <a:spcPts val="0"/>
              </a:spcAft>
              <a:buClr>
                <a:schemeClr val="dk1"/>
              </a:buClr>
              <a:buSzPts val="1600"/>
              <a:buNone/>
              <a:defRPr sz="2125"/>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Numbered Section Header">
  <p:cSld name="Numbered Section Header">
    <p:spTree>
      <p:nvGrpSpPr>
        <p:cNvPr id="1" name="Shape 158"/>
        <p:cNvGrpSpPr/>
        <p:nvPr/>
      </p:nvGrpSpPr>
      <p:grpSpPr>
        <a:xfrm>
          <a:off x="0" y="0"/>
          <a:ext cx="0" cy="0"/>
          <a:chOff x="0" y="0"/>
          <a:chExt cx="0" cy="0"/>
        </a:xfrm>
      </p:grpSpPr>
      <p:grpSp>
        <p:nvGrpSpPr>
          <p:cNvPr id="159" name="Google Shape;159;p91"/>
          <p:cNvGrpSpPr/>
          <p:nvPr/>
        </p:nvGrpSpPr>
        <p:grpSpPr>
          <a:xfrm>
            <a:off x="14984414" y="8442325"/>
            <a:ext cx="401124" cy="414338"/>
            <a:chOff x="7110" y="4004"/>
            <a:chExt cx="191" cy="196"/>
          </a:xfrm>
        </p:grpSpPr>
        <p:sp>
          <p:nvSpPr>
            <p:cNvPr id="160" name="Google Shape;160;p91"/>
            <p:cNvSpPr/>
            <p:nvPr/>
          </p:nvSpPr>
          <p:spPr>
            <a:xfrm>
              <a:off x="7110" y="4004"/>
              <a:ext cx="191" cy="70"/>
            </a:xfrm>
            <a:custGeom>
              <a:avLst/>
              <a:gdLst/>
              <a:ahLst/>
              <a:cxnLst/>
              <a:rect l="l" t="t" r="r" b="b"/>
              <a:pathLst>
                <a:path w="191" h="70" extrusionOk="0">
                  <a:moveTo>
                    <a:pt x="191" y="0"/>
                  </a:moveTo>
                  <a:lnTo>
                    <a:pt x="0" y="70"/>
                  </a:lnTo>
                  <a:lnTo>
                    <a:pt x="191" y="36"/>
                  </a:lnTo>
                  <a:lnTo>
                    <a:pt x="191"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
          <p:nvSpPr>
            <p:cNvPr id="161" name="Google Shape;161;p91"/>
            <p:cNvSpPr/>
            <p:nvPr/>
          </p:nvSpPr>
          <p:spPr>
            <a:xfrm>
              <a:off x="7111" y="4103"/>
              <a:ext cx="78" cy="97"/>
            </a:xfrm>
            <a:custGeom>
              <a:avLst/>
              <a:gdLst/>
              <a:ahLst/>
              <a:cxnLst/>
              <a:rect l="l" t="t" r="r" b="b"/>
              <a:pathLst>
                <a:path w="78" h="97" extrusionOk="0">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
          <p:nvSpPr>
            <p:cNvPr id="162" name="Google Shape;162;p91"/>
            <p:cNvSpPr/>
            <p:nvPr/>
          </p:nvSpPr>
          <p:spPr>
            <a:xfrm>
              <a:off x="7176" y="4103"/>
              <a:ext cx="96" cy="97"/>
            </a:xfrm>
            <a:custGeom>
              <a:avLst/>
              <a:gdLst/>
              <a:ahLst/>
              <a:cxnLst/>
              <a:rect l="l" t="t" r="r" b="b"/>
              <a:pathLst>
                <a:path w="96" h="97" extrusionOk="0">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grpSp>
      <p:sp>
        <p:nvSpPr>
          <p:cNvPr id="163" name="Google Shape;163;p91"/>
          <p:cNvSpPr txBox="1"/>
          <p:nvPr/>
        </p:nvSpPr>
        <p:spPr>
          <a:xfrm>
            <a:off x="1795612" y="8674103"/>
            <a:ext cx="1581396" cy="238125"/>
          </a:xfrm>
          <a:prstGeom prst="rect">
            <a:avLst/>
          </a:prstGeom>
          <a:noFill/>
          <a:ln>
            <a:noFill/>
          </a:ln>
        </p:spPr>
        <p:txBody>
          <a:bodyPr spcFirstLastPara="1" wrap="square" lIns="102400" tIns="51200" rIns="102400" bIns="51200" anchor="t" anchorCtr="0">
            <a:noAutofit/>
          </a:bodyPr>
          <a:lstStyle/>
          <a:p>
            <a:pPr marL="0" marR="0" lvl="0" indent="0" algn="l" rtl="0">
              <a:spcBef>
                <a:spcPts val="0"/>
              </a:spcBef>
              <a:spcAft>
                <a:spcPts val="0"/>
              </a:spcAft>
              <a:buNone/>
            </a:pPr>
            <a:r>
              <a:rPr lang="en-US" sz="800">
                <a:solidFill>
                  <a:srgbClr val="FFFFFF"/>
                </a:solidFill>
                <a:latin typeface="Inter"/>
                <a:ea typeface="Inter"/>
                <a:cs typeface="Inter"/>
                <a:sym typeface="Inter"/>
              </a:rPr>
              <a:t>20 July 2023</a:t>
            </a:r>
            <a:endParaRPr sz="800">
              <a:solidFill>
                <a:srgbClr val="FFFFFF"/>
              </a:solidFill>
              <a:latin typeface="Inter"/>
              <a:ea typeface="Inter"/>
              <a:cs typeface="Inter"/>
              <a:sym typeface="Inter"/>
            </a:endParaRPr>
          </a:p>
        </p:txBody>
      </p:sp>
      <p:sp>
        <p:nvSpPr>
          <p:cNvPr id="164" name="Google Shape;164;p91"/>
          <p:cNvSpPr txBox="1"/>
          <p:nvPr/>
        </p:nvSpPr>
        <p:spPr>
          <a:xfrm>
            <a:off x="4198158" y="8674103"/>
            <a:ext cx="4097349" cy="238125"/>
          </a:xfrm>
          <a:prstGeom prst="rect">
            <a:avLst/>
          </a:prstGeom>
          <a:noFill/>
          <a:ln>
            <a:noFill/>
          </a:ln>
        </p:spPr>
        <p:txBody>
          <a:bodyPr spcFirstLastPara="1" wrap="square" lIns="102400" tIns="51200" rIns="102400" bIns="51200" anchor="t" anchorCtr="0">
            <a:noAutofit/>
          </a:bodyPr>
          <a:lstStyle/>
          <a:p>
            <a:pPr marL="0" marR="0" lvl="0" indent="0" algn="l" rtl="0">
              <a:spcBef>
                <a:spcPts val="0"/>
              </a:spcBef>
              <a:spcAft>
                <a:spcPts val="0"/>
              </a:spcAft>
              <a:buNone/>
            </a:pPr>
            <a:r>
              <a:rPr lang="en-US" sz="800">
                <a:solidFill>
                  <a:srgbClr val="FFFFFF"/>
                </a:solidFill>
                <a:latin typeface="Inter"/>
                <a:ea typeface="Inter"/>
                <a:cs typeface="Inter"/>
                <a:sym typeface="Inter"/>
              </a:rPr>
              <a:t>EY in India - Statement of credentials</a:t>
            </a:r>
            <a:endParaRPr/>
          </a:p>
        </p:txBody>
      </p:sp>
      <p:sp>
        <p:nvSpPr>
          <p:cNvPr id="165" name="Google Shape;165;p91"/>
          <p:cNvSpPr txBox="1"/>
          <p:nvPr/>
        </p:nvSpPr>
        <p:spPr>
          <a:xfrm>
            <a:off x="810651" y="8674103"/>
            <a:ext cx="877854" cy="238125"/>
          </a:xfrm>
          <a:prstGeom prst="rect">
            <a:avLst/>
          </a:prstGeom>
          <a:noFill/>
          <a:ln>
            <a:noFill/>
          </a:ln>
        </p:spPr>
        <p:txBody>
          <a:bodyPr spcFirstLastPara="1" wrap="square" lIns="0" tIns="51200" rIns="102400" bIns="51200" anchor="t" anchorCtr="0">
            <a:noAutofit/>
          </a:bodyPr>
          <a:lstStyle/>
          <a:p>
            <a:pPr marL="0" marR="0" lvl="0" indent="0" algn="l" rtl="0">
              <a:spcBef>
                <a:spcPts val="0"/>
              </a:spcBef>
              <a:spcAft>
                <a:spcPts val="0"/>
              </a:spcAft>
              <a:buNone/>
            </a:pPr>
            <a:r>
              <a:rPr lang="en-US" sz="800">
                <a:solidFill>
                  <a:srgbClr val="FFFFFF"/>
                </a:solidFill>
                <a:latin typeface="Inter"/>
                <a:ea typeface="Inter"/>
                <a:cs typeface="Inter"/>
                <a:sym typeface="Inter"/>
              </a:rPr>
              <a:t>Page </a:t>
            </a:r>
            <a:fld id="{00000000-1234-1234-1234-123412341234}" type="slidenum">
              <a:rPr lang="en-US" sz="800">
                <a:solidFill>
                  <a:srgbClr val="FFFFFF"/>
                </a:solidFill>
                <a:latin typeface="Inter"/>
                <a:ea typeface="Inter"/>
                <a:cs typeface="Inter"/>
                <a:sym typeface="Inter"/>
              </a:rPr>
              <a:t>‹#›</a:t>
            </a:fld>
            <a:endParaRPr sz="800">
              <a:solidFill>
                <a:srgbClr val="FFFFFF"/>
              </a:solidFill>
              <a:latin typeface="Inter"/>
              <a:ea typeface="Inter"/>
              <a:cs typeface="Inter"/>
              <a:sym typeface="Inter"/>
            </a:endParaRPr>
          </a:p>
        </p:txBody>
      </p:sp>
      <p:pic>
        <p:nvPicPr>
          <p:cNvPr id="166" name="Google Shape;166;p91"/>
          <p:cNvPicPr preferRelativeResize="0"/>
          <p:nvPr/>
        </p:nvPicPr>
        <p:blipFill rotWithShape="1">
          <a:blip r:embed="rId2">
            <a:alphaModFix/>
          </a:blip>
          <a:srcRect/>
          <a:stretch/>
        </p:blipFill>
        <p:spPr>
          <a:xfrm>
            <a:off x="13325315" y="8640766"/>
            <a:ext cx="203712" cy="204787"/>
          </a:xfrm>
          <a:prstGeom prst="rect">
            <a:avLst/>
          </a:prstGeom>
          <a:noFill/>
          <a:ln>
            <a:noFill/>
          </a:ln>
        </p:spPr>
      </p:pic>
      <p:pic>
        <p:nvPicPr>
          <p:cNvPr id="167" name="Google Shape;167;p91">
            <a:hlinkClick r:id="rId3" action="ppaction://hlinksldjump"/>
          </p:cNvPr>
          <p:cNvPicPr preferRelativeResize="0"/>
          <p:nvPr/>
        </p:nvPicPr>
        <p:blipFill rotWithShape="1">
          <a:blip r:embed="rId4">
            <a:alphaModFix/>
          </a:blip>
          <a:srcRect/>
          <a:stretch/>
        </p:blipFill>
        <p:spPr>
          <a:xfrm>
            <a:off x="13678136" y="8621716"/>
            <a:ext cx="258315" cy="242887"/>
          </a:xfrm>
          <a:prstGeom prst="rect">
            <a:avLst/>
          </a:prstGeom>
          <a:noFill/>
          <a:ln>
            <a:noFill/>
          </a:ln>
        </p:spPr>
      </p:pic>
      <p:pic>
        <p:nvPicPr>
          <p:cNvPr id="168" name="Google Shape;168;p91"/>
          <p:cNvPicPr preferRelativeResize="0"/>
          <p:nvPr/>
        </p:nvPicPr>
        <p:blipFill rotWithShape="1">
          <a:blip r:embed="rId5">
            <a:alphaModFix/>
          </a:blip>
          <a:srcRect/>
          <a:stretch/>
        </p:blipFill>
        <p:spPr>
          <a:xfrm>
            <a:off x="14085561" y="8640766"/>
            <a:ext cx="203712" cy="204787"/>
          </a:xfrm>
          <a:prstGeom prst="rect">
            <a:avLst/>
          </a:prstGeom>
          <a:noFill/>
          <a:ln>
            <a:noFill/>
          </a:ln>
        </p:spPr>
      </p:pic>
      <p:sp>
        <p:nvSpPr>
          <p:cNvPr id="169" name="Google Shape;169;p91">
            <a:hlinkClick r:id="" action="ppaction://hlinkshowjump?jump=nextslide"/>
          </p:cNvPr>
          <p:cNvSpPr/>
          <p:nvPr/>
        </p:nvSpPr>
        <p:spPr>
          <a:xfrm>
            <a:off x="14085561" y="8640766"/>
            <a:ext cx="203712" cy="204787"/>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236"/>
                </a:lnTo>
                <a:lnTo>
                  <a:pt x="15000" y="104764"/>
                </a:lnTo>
                <a:close/>
              </a:path>
              <a:path w="120000" h="120000" fill="darken" extrusionOk="0">
                <a:moveTo>
                  <a:pt x="105000" y="60000"/>
                </a:moveTo>
                <a:lnTo>
                  <a:pt x="15000" y="15236"/>
                </a:lnTo>
                <a:lnTo>
                  <a:pt x="15000" y="104764"/>
                </a:lnTo>
                <a:close/>
              </a:path>
              <a:path w="120000" h="120000" fill="none" extrusionOk="0">
                <a:moveTo>
                  <a:pt x="105000" y="60000"/>
                </a:moveTo>
                <a:lnTo>
                  <a:pt x="15000" y="104764"/>
                </a:lnTo>
                <a:lnTo>
                  <a:pt x="15000" y="15236"/>
                </a:lnTo>
                <a:close/>
              </a:path>
              <a:path w="120000" h="120000" fill="none" extrusionOk="0">
                <a:moveTo>
                  <a:pt x="0" y="0"/>
                </a:moveTo>
                <a:lnTo>
                  <a:pt x="120000" y="0"/>
                </a:lnTo>
                <a:lnTo>
                  <a:pt x="120000" y="120000"/>
                </a:lnTo>
                <a:lnTo>
                  <a:pt x="0" y="120000"/>
                </a:lnTo>
                <a:close/>
              </a:path>
            </a:pathLst>
          </a:custGeom>
          <a:noFill/>
          <a:ln>
            <a:noFill/>
          </a:ln>
        </p:spPr>
        <p:txBody>
          <a:bodyPr spcFirstLastPara="1" wrap="square" lIns="102400" tIns="51200" rIns="102400" bIns="51200" anchor="t" anchorCtr="0">
            <a:noAutofit/>
          </a:bodyPr>
          <a:lstStyle/>
          <a:p>
            <a:pPr marL="0" marR="0" lvl="0" indent="0" algn="ctr" rtl="0">
              <a:spcBef>
                <a:spcPts val="0"/>
              </a:spcBef>
              <a:spcAft>
                <a:spcPts val="0"/>
              </a:spcAft>
              <a:buNone/>
            </a:pPr>
            <a:endParaRPr sz="1300">
              <a:solidFill>
                <a:srgbClr val="FFFFFF"/>
              </a:solidFill>
              <a:latin typeface="Arial"/>
              <a:ea typeface="Arial"/>
              <a:cs typeface="Arial"/>
              <a:sym typeface="Arial"/>
            </a:endParaRPr>
          </a:p>
        </p:txBody>
      </p:sp>
      <p:sp>
        <p:nvSpPr>
          <p:cNvPr id="170" name="Google Shape;170;p91">
            <a:hlinkClick r:id="" action="ppaction://hlinkshowjump?jump=previousslide"/>
          </p:cNvPr>
          <p:cNvSpPr/>
          <p:nvPr/>
        </p:nvSpPr>
        <p:spPr>
          <a:xfrm>
            <a:off x="13325315" y="8640766"/>
            <a:ext cx="203712" cy="204787"/>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15236"/>
                </a:lnTo>
                <a:lnTo>
                  <a:pt x="105000" y="104764"/>
                </a:lnTo>
                <a:close/>
              </a:path>
              <a:path w="120000" h="120000" fill="darken" extrusionOk="0">
                <a:moveTo>
                  <a:pt x="15000" y="60000"/>
                </a:moveTo>
                <a:lnTo>
                  <a:pt x="105000" y="15236"/>
                </a:lnTo>
                <a:lnTo>
                  <a:pt x="105000" y="104764"/>
                </a:lnTo>
                <a:close/>
              </a:path>
              <a:path w="120000" h="120000" fill="none" extrusionOk="0">
                <a:moveTo>
                  <a:pt x="15000" y="60000"/>
                </a:moveTo>
                <a:lnTo>
                  <a:pt x="105000" y="15236"/>
                </a:lnTo>
                <a:lnTo>
                  <a:pt x="105000" y="104764"/>
                </a:lnTo>
                <a:close/>
              </a:path>
              <a:path w="120000" h="120000" fill="none" extrusionOk="0">
                <a:moveTo>
                  <a:pt x="0" y="0"/>
                </a:moveTo>
                <a:lnTo>
                  <a:pt x="120000" y="0"/>
                </a:lnTo>
                <a:lnTo>
                  <a:pt x="120000" y="120000"/>
                </a:lnTo>
                <a:lnTo>
                  <a:pt x="0" y="120000"/>
                </a:lnTo>
                <a:close/>
              </a:path>
            </a:pathLst>
          </a:custGeom>
          <a:noFill/>
          <a:ln>
            <a:noFill/>
          </a:ln>
        </p:spPr>
        <p:txBody>
          <a:bodyPr spcFirstLastPara="1" wrap="square" lIns="102400" tIns="51200" rIns="102400" bIns="51200" anchor="t" anchorCtr="0">
            <a:noAutofit/>
          </a:bodyPr>
          <a:lstStyle/>
          <a:p>
            <a:pPr marL="0" marR="0" lvl="0" indent="0" algn="ctr" rtl="0">
              <a:spcBef>
                <a:spcPts val="0"/>
              </a:spcBef>
              <a:spcAft>
                <a:spcPts val="0"/>
              </a:spcAft>
              <a:buNone/>
            </a:pPr>
            <a:endParaRPr sz="1300">
              <a:solidFill>
                <a:srgbClr val="FFFFFF"/>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_Cover alternate">
  <p:cSld name="1_Cover alternate">
    <p:spTree>
      <p:nvGrpSpPr>
        <p:cNvPr id="1" name="Shape 17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3"/>
          <p:cNvSpPr txBox="1">
            <a:spLocks noGrp="1"/>
          </p:cNvSpPr>
          <p:nvPr>
            <p:ph type="title"/>
          </p:nvPr>
        </p:nvSpPr>
        <p:spPr>
          <a:xfrm>
            <a:off x="810651" y="365125"/>
            <a:ext cx="14572789" cy="1517650"/>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3"/>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3"/>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3"/>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1279231" y="5853431"/>
            <a:ext cx="13764975" cy="1809164"/>
          </a:xfrm>
          <a:prstGeom prst="rect">
            <a:avLst/>
          </a:prstGeom>
          <a:noFill/>
          <a:ln>
            <a:noFill/>
          </a:ln>
        </p:spPr>
        <p:txBody>
          <a:bodyPr spcFirstLastPara="1" wrap="square" lIns="102400" tIns="51200" rIns="102400" bIns="51200" anchor="t" anchorCtr="0">
            <a:noAutofit/>
          </a:bodyPr>
          <a:lstStyle>
            <a:lvl1pPr lvl="0" algn="l">
              <a:spcBef>
                <a:spcPts val="0"/>
              </a:spcBef>
              <a:spcAft>
                <a:spcPts val="0"/>
              </a:spcAft>
              <a:buSzPts val="1400"/>
              <a:buNone/>
              <a:defRPr sz="45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1279231" y="3860827"/>
            <a:ext cx="13764975" cy="1992609"/>
          </a:xfrm>
          <a:prstGeom prst="rect">
            <a:avLst/>
          </a:prstGeom>
          <a:noFill/>
          <a:ln>
            <a:noFill/>
          </a:ln>
        </p:spPr>
        <p:txBody>
          <a:bodyPr spcFirstLastPara="1" wrap="square" lIns="102400" tIns="51200" rIns="102400" bIns="51200" anchor="b" anchorCtr="0">
            <a:noAutofit/>
          </a:bodyPr>
          <a:lstStyle>
            <a:lvl1pPr marL="457200" lvl="0" indent="-228600" algn="l">
              <a:spcBef>
                <a:spcPts val="440"/>
              </a:spcBef>
              <a:spcAft>
                <a:spcPts val="0"/>
              </a:spcAft>
              <a:buClr>
                <a:srgbClr val="888888"/>
              </a:buClr>
              <a:buSzPts val="2200"/>
              <a:buNone/>
              <a:defRPr sz="2200">
                <a:solidFill>
                  <a:srgbClr val="888888"/>
                </a:solidFill>
              </a:defRPr>
            </a:lvl1pPr>
            <a:lvl2pPr marL="914400" lvl="1" indent="-228600" algn="l">
              <a:spcBef>
                <a:spcPts val="400"/>
              </a:spcBef>
              <a:spcAft>
                <a:spcPts val="0"/>
              </a:spcAft>
              <a:buClr>
                <a:srgbClr val="888888"/>
              </a:buClr>
              <a:buSzPts val="2000"/>
              <a:buNone/>
              <a:defRPr sz="2000">
                <a:solidFill>
                  <a:srgbClr val="888888"/>
                </a:solidFill>
              </a:defRPr>
            </a:lvl2pPr>
            <a:lvl3pPr marL="1371600" lvl="2" indent="-228600" algn="l">
              <a:spcBef>
                <a:spcPts val="360"/>
              </a:spcBef>
              <a:spcAft>
                <a:spcPts val="0"/>
              </a:spcAft>
              <a:buClr>
                <a:srgbClr val="888888"/>
              </a:buClr>
              <a:buSzPts val="1800"/>
              <a:buNone/>
              <a:defRPr sz="1800">
                <a:solidFill>
                  <a:srgbClr val="888888"/>
                </a:solidFill>
              </a:defRPr>
            </a:lvl3pPr>
            <a:lvl4pPr marL="1828800" lvl="3" indent="-228600" algn="l">
              <a:spcBef>
                <a:spcPts val="320"/>
              </a:spcBef>
              <a:spcAft>
                <a:spcPts val="0"/>
              </a:spcAft>
              <a:buClr>
                <a:srgbClr val="888888"/>
              </a:buClr>
              <a:buSzPts val="1600"/>
              <a:buNone/>
              <a:defRPr sz="1600">
                <a:solidFill>
                  <a:srgbClr val="888888"/>
                </a:solidFill>
              </a:defRPr>
            </a:lvl4pPr>
            <a:lvl5pPr marL="2286000" lvl="4" indent="-228600" algn="l">
              <a:spcBef>
                <a:spcPts val="320"/>
              </a:spcBef>
              <a:spcAft>
                <a:spcPts val="0"/>
              </a:spcAft>
              <a:buClr>
                <a:srgbClr val="888888"/>
              </a:buClr>
              <a:buSzPts val="1600"/>
              <a:buNone/>
              <a:defRPr sz="1600">
                <a:solidFill>
                  <a:srgbClr val="888888"/>
                </a:solidFill>
              </a:defRPr>
            </a:lvl5pPr>
            <a:lvl6pPr marL="2743200" lvl="5" indent="-228600" algn="l">
              <a:spcBef>
                <a:spcPts val="320"/>
              </a:spcBef>
              <a:spcAft>
                <a:spcPts val="0"/>
              </a:spcAft>
              <a:buClr>
                <a:srgbClr val="888888"/>
              </a:buClr>
              <a:buSzPts val="1600"/>
              <a:buNone/>
              <a:defRPr sz="1600">
                <a:solidFill>
                  <a:srgbClr val="888888"/>
                </a:solidFill>
              </a:defRPr>
            </a:lvl6pPr>
            <a:lvl7pPr marL="3200400" lvl="6" indent="-228600" algn="l">
              <a:spcBef>
                <a:spcPts val="320"/>
              </a:spcBef>
              <a:spcAft>
                <a:spcPts val="0"/>
              </a:spcAft>
              <a:buClr>
                <a:srgbClr val="888888"/>
              </a:buClr>
              <a:buSzPts val="1600"/>
              <a:buNone/>
              <a:defRPr sz="1600">
                <a:solidFill>
                  <a:srgbClr val="888888"/>
                </a:solidFill>
              </a:defRPr>
            </a:lvl7pPr>
            <a:lvl8pPr marL="3657600" lvl="7" indent="-228600" algn="l">
              <a:spcBef>
                <a:spcPts val="320"/>
              </a:spcBef>
              <a:spcAft>
                <a:spcPts val="0"/>
              </a:spcAft>
              <a:buClr>
                <a:srgbClr val="888888"/>
              </a:buClr>
              <a:buSzPts val="1600"/>
              <a:buNone/>
              <a:defRPr sz="1600">
                <a:solidFill>
                  <a:srgbClr val="888888"/>
                </a:solidFill>
              </a:defRPr>
            </a:lvl8pPr>
            <a:lvl9pPr marL="4114800" lvl="8" indent="-228600" algn="l">
              <a:spcBef>
                <a:spcPts val="320"/>
              </a:spcBef>
              <a:spcAft>
                <a:spcPts val="0"/>
              </a:spcAft>
              <a:buClr>
                <a:srgbClr val="888888"/>
              </a:buClr>
              <a:buSzPts val="1600"/>
              <a:buNone/>
              <a:defRPr sz="1600">
                <a:solidFill>
                  <a:srgbClr val="888888"/>
                </a:solidFill>
              </a:defRPr>
            </a:lvl9pPr>
          </a:lstStyle>
          <a:p>
            <a:endParaRPr/>
          </a:p>
        </p:txBody>
      </p:sp>
      <p:sp>
        <p:nvSpPr>
          <p:cNvPr id="45" name="Google Shape;45;p65"/>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5"/>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5"/>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66"/>
          <p:cNvSpPr txBox="1">
            <a:spLocks noGrp="1"/>
          </p:cNvSpPr>
          <p:nvPr>
            <p:ph type="title"/>
          </p:nvPr>
        </p:nvSpPr>
        <p:spPr>
          <a:xfrm>
            <a:off x="810651" y="365125"/>
            <a:ext cx="14572789" cy="1517650"/>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66"/>
          <p:cNvSpPr txBox="1">
            <a:spLocks noGrp="1"/>
          </p:cNvSpPr>
          <p:nvPr>
            <p:ph type="body" idx="1"/>
          </p:nvPr>
        </p:nvSpPr>
        <p:spPr>
          <a:xfrm>
            <a:off x="809709" y="2125457"/>
            <a:ext cx="7152389" cy="6011568"/>
          </a:xfrm>
          <a:prstGeom prst="rect">
            <a:avLst/>
          </a:prstGeom>
          <a:noFill/>
          <a:ln>
            <a:noFill/>
          </a:ln>
        </p:spPr>
        <p:txBody>
          <a:bodyPr spcFirstLastPara="1" wrap="square" lIns="102400" tIns="51200" rIns="102400" bIns="51200" anchor="t" anchorCtr="0">
            <a:noAutofit/>
          </a:bodyPr>
          <a:lstStyle>
            <a:lvl1pPr marL="457200" lvl="0" indent="-425450" algn="l">
              <a:spcBef>
                <a:spcPts val="620"/>
              </a:spcBef>
              <a:spcAft>
                <a:spcPts val="0"/>
              </a:spcAft>
              <a:buClr>
                <a:schemeClr val="dk1"/>
              </a:buClr>
              <a:buSzPts val="3100"/>
              <a:buChar char="•"/>
              <a:defRPr sz="3100"/>
            </a:lvl1pPr>
            <a:lvl2pPr marL="914400" lvl="1" indent="-400050" algn="l">
              <a:spcBef>
                <a:spcPts val="540"/>
              </a:spcBef>
              <a:spcAft>
                <a:spcPts val="0"/>
              </a:spcAft>
              <a:buClr>
                <a:schemeClr val="dk1"/>
              </a:buClr>
              <a:buSzPts val="2700"/>
              <a:buChar char="–"/>
              <a:defRPr sz="2700"/>
            </a:lvl2pPr>
            <a:lvl3pPr marL="1371600" lvl="2" indent="-368300" algn="l">
              <a:spcBef>
                <a:spcPts val="440"/>
              </a:spcBef>
              <a:spcAft>
                <a:spcPts val="0"/>
              </a:spcAft>
              <a:buClr>
                <a:schemeClr val="dk1"/>
              </a:buClr>
              <a:buSzPts val="2200"/>
              <a:buChar char="•"/>
              <a:defRPr sz="22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1" name="Google Shape;51;p66"/>
          <p:cNvSpPr txBox="1">
            <a:spLocks noGrp="1"/>
          </p:cNvSpPr>
          <p:nvPr>
            <p:ph type="body" idx="2"/>
          </p:nvPr>
        </p:nvSpPr>
        <p:spPr>
          <a:xfrm>
            <a:off x="8231995" y="2125457"/>
            <a:ext cx="7152389" cy="6011568"/>
          </a:xfrm>
          <a:prstGeom prst="rect">
            <a:avLst/>
          </a:prstGeom>
          <a:noFill/>
          <a:ln>
            <a:noFill/>
          </a:ln>
        </p:spPr>
        <p:txBody>
          <a:bodyPr spcFirstLastPara="1" wrap="square" lIns="102400" tIns="51200" rIns="102400" bIns="51200" anchor="t" anchorCtr="0">
            <a:noAutofit/>
          </a:bodyPr>
          <a:lstStyle>
            <a:lvl1pPr marL="457200" lvl="0" indent="-425450" algn="l">
              <a:spcBef>
                <a:spcPts val="620"/>
              </a:spcBef>
              <a:spcAft>
                <a:spcPts val="0"/>
              </a:spcAft>
              <a:buClr>
                <a:schemeClr val="dk1"/>
              </a:buClr>
              <a:buSzPts val="3100"/>
              <a:buChar char="•"/>
              <a:defRPr sz="3100"/>
            </a:lvl1pPr>
            <a:lvl2pPr marL="914400" lvl="1" indent="-400050" algn="l">
              <a:spcBef>
                <a:spcPts val="540"/>
              </a:spcBef>
              <a:spcAft>
                <a:spcPts val="0"/>
              </a:spcAft>
              <a:buClr>
                <a:schemeClr val="dk1"/>
              </a:buClr>
              <a:buSzPts val="2700"/>
              <a:buChar char="–"/>
              <a:defRPr sz="2700"/>
            </a:lvl2pPr>
            <a:lvl3pPr marL="1371600" lvl="2" indent="-368300" algn="l">
              <a:spcBef>
                <a:spcPts val="440"/>
              </a:spcBef>
              <a:spcAft>
                <a:spcPts val="0"/>
              </a:spcAft>
              <a:buClr>
                <a:schemeClr val="dk1"/>
              </a:buClr>
              <a:buSzPts val="2200"/>
              <a:buChar char="•"/>
              <a:defRPr sz="22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2" name="Google Shape;52;p66"/>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6"/>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6"/>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67"/>
          <p:cNvSpPr txBox="1">
            <a:spLocks noGrp="1"/>
          </p:cNvSpPr>
          <p:nvPr>
            <p:ph type="title"/>
          </p:nvPr>
        </p:nvSpPr>
        <p:spPr>
          <a:xfrm>
            <a:off x="810651" y="365125"/>
            <a:ext cx="14572789" cy="1517650"/>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67"/>
          <p:cNvSpPr txBox="1">
            <a:spLocks noGrp="1"/>
          </p:cNvSpPr>
          <p:nvPr>
            <p:ph type="body" idx="1"/>
          </p:nvPr>
        </p:nvSpPr>
        <p:spPr>
          <a:xfrm>
            <a:off x="809716" y="2039001"/>
            <a:ext cx="7155200" cy="849758"/>
          </a:xfrm>
          <a:prstGeom prst="rect">
            <a:avLst/>
          </a:prstGeom>
          <a:noFill/>
          <a:ln>
            <a:noFill/>
          </a:ln>
        </p:spPr>
        <p:txBody>
          <a:bodyPr spcFirstLastPara="1" wrap="square" lIns="102400" tIns="51200" rIns="102400" bIns="51200"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40"/>
              </a:spcBef>
              <a:spcAft>
                <a:spcPts val="0"/>
              </a:spcAft>
              <a:buClr>
                <a:schemeClr val="dk1"/>
              </a:buClr>
              <a:buSzPts val="2200"/>
              <a:buNone/>
              <a:defRPr sz="2200" b="1"/>
            </a:lvl2pPr>
            <a:lvl3pPr marL="1371600" lvl="2" indent="-228600" algn="l">
              <a:spcBef>
                <a:spcPts val="400"/>
              </a:spcBef>
              <a:spcAft>
                <a:spcPts val="0"/>
              </a:spcAft>
              <a:buClr>
                <a:schemeClr val="dk1"/>
              </a:buClr>
              <a:buSzPts val="2000"/>
              <a:buNone/>
              <a:defRPr sz="20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58" name="Google Shape;58;p67"/>
          <p:cNvSpPr txBox="1">
            <a:spLocks noGrp="1"/>
          </p:cNvSpPr>
          <p:nvPr>
            <p:ph type="body" idx="2"/>
          </p:nvPr>
        </p:nvSpPr>
        <p:spPr>
          <a:xfrm>
            <a:off x="809716" y="2888759"/>
            <a:ext cx="7155200" cy="5248262"/>
          </a:xfrm>
          <a:prstGeom prst="rect">
            <a:avLst/>
          </a:prstGeom>
          <a:noFill/>
          <a:ln>
            <a:noFill/>
          </a:ln>
        </p:spPr>
        <p:txBody>
          <a:bodyPr spcFirstLastPara="1" wrap="square" lIns="102400" tIns="51200" rIns="102400" bIns="51200" anchor="t" anchorCtr="0">
            <a:noAutofit/>
          </a:bodyPr>
          <a:lstStyle>
            <a:lvl1pPr marL="457200" lvl="0" indent="-400050" algn="l">
              <a:spcBef>
                <a:spcPts val="540"/>
              </a:spcBef>
              <a:spcAft>
                <a:spcPts val="0"/>
              </a:spcAft>
              <a:buClr>
                <a:schemeClr val="dk1"/>
              </a:buClr>
              <a:buSzPts val="2700"/>
              <a:buChar char="•"/>
              <a:defRPr sz="27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 name="Google Shape;59;p67"/>
          <p:cNvSpPr txBox="1">
            <a:spLocks noGrp="1"/>
          </p:cNvSpPr>
          <p:nvPr>
            <p:ph type="body" idx="3"/>
          </p:nvPr>
        </p:nvSpPr>
        <p:spPr>
          <a:xfrm>
            <a:off x="8226382" y="2039001"/>
            <a:ext cx="7158012" cy="849758"/>
          </a:xfrm>
          <a:prstGeom prst="rect">
            <a:avLst/>
          </a:prstGeom>
          <a:noFill/>
          <a:ln>
            <a:noFill/>
          </a:ln>
        </p:spPr>
        <p:txBody>
          <a:bodyPr spcFirstLastPara="1" wrap="square" lIns="102400" tIns="51200" rIns="102400" bIns="51200"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40"/>
              </a:spcBef>
              <a:spcAft>
                <a:spcPts val="0"/>
              </a:spcAft>
              <a:buClr>
                <a:schemeClr val="dk1"/>
              </a:buClr>
              <a:buSzPts val="2200"/>
              <a:buNone/>
              <a:defRPr sz="2200" b="1"/>
            </a:lvl2pPr>
            <a:lvl3pPr marL="1371600" lvl="2" indent="-228600" algn="l">
              <a:spcBef>
                <a:spcPts val="400"/>
              </a:spcBef>
              <a:spcAft>
                <a:spcPts val="0"/>
              </a:spcAft>
              <a:buClr>
                <a:schemeClr val="dk1"/>
              </a:buClr>
              <a:buSzPts val="2000"/>
              <a:buNone/>
              <a:defRPr sz="20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60" name="Google Shape;60;p67"/>
          <p:cNvSpPr txBox="1">
            <a:spLocks noGrp="1"/>
          </p:cNvSpPr>
          <p:nvPr>
            <p:ph type="body" idx="4"/>
          </p:nvPr>
        </p:nvSpPr>
        <p:spPr>
          <a:xfrm>
            <a:off x="8226382" y="2888759"/>
            <a:ext cx="7158012" cy="5248262"/>
          </a:xfrm>
          <a:prstGeom prst="rect">
            <a:avLst/>
          </a:prstGeom>
          <a:noFill/>
          <a:ln>
            <a:noFill/>
          </a:ln>
        </p:spPr>
        <p:txBody>
          <a:bodyPr spcFirstLastPara="1" wrap="square" lIns="102400" tIns="51200" rIns="102400" bIns="51200" anchor="t" anchorCtr="0">
            <a:noAutofit/>
          </a:bodyPr>
          <a:lstStyle>
            <a:lvl1pPr marL="457200" lvl="0" indent="-400050" algn="l">
              <a:spcBef>
                <a:spcPts val="540"/>
              </a:spcBef>
              <a:spcAft>
                <a:spcPts val="0"/>
              </a:spcAft>
              <a:buClr>
                <a:schemeClr val="dk1"/>
              </a:buClr>
              <a:buSzPts val="2700"/>
              <a:buChar char="•"/>
              <a:defRPr sz="27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1" name="Google Shape;61;p67"/>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7"/>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7"/>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68"/>
          <p:cNvSpPr txBox="1">
            <a:spLocks noGrp="1"/>
          </p:cNvSpPr>
          <p:nvPr>
            <p:ph type="title"/>
          </p:nvPr>
        </p:nvSpPr>
        <p:spPr>
          <a:xfrm>
            <a:off x="809713" y="362676"/>
            <a:ext cx="5327744" cy="1543482"/>
          </a:xfrm>
          <a:prstGeom prst="rect">
            <a:avLst/>
          </a:prstGeom>
          <a:noFill/>
          <a:ln>
            <a:noFill/>
          </a:ln>
        </p:spPr>
        <p:txBody>
          <a:bodyPr spcFirstLastPara="1" wrap="square" lIns="102400" tIns="51200" rIns="102400" bIns="51200" anchor="b" anchorCtr="0">
            <a:noAutofit/>
          </a:bodyPr>
          <a:lstStyle>
            <a:lvl1pPr lvl="0" algn="l">
              <a:spcBef>
                <a:spcPts val="0"/>
              </a:spcBef>
              <a:spcAft>
                <a:spcPts val="0"/>
              </a:spcAft>
              <a:buSzPts val="1400"/>
              <a:buNone/>
              <a:defRPr sz="22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68"/>
          <p:cNvSpPr txBox="1">
            <a:spLocks noGrp="1"/>
          </p:cNvSpPr>
          <p:nvPr>
            <p:ph type="body" idx="1"/>
          </p:nvPr>
        </p:nvSpPr>
        <p:spPr>
          <a:xfrm>
            <a:off x="6331450" y="362690"/>
            <a:ext cx="9052945" cy="7774343"/>
          </a:xfrm>
          <a:prstGeom prst="rect">
            <a:avLst/>
          </a:prstGeom>
          <a:noFill/>
          <a:ln>
            <a:noFill/>
          </a:ln>
        </p:spPr>
        <p:txBody>
          <a:bodyPr spcFirstLastPara="1" wrap="square" lIns="102400" tIns="51200" rIns="102400" bIns="51200" anchor="t" anchorCtr="0">
            <a:noAutofit/>
          </a:bodyPr>
          <a:lstStyle>
            <a:lvl1pPr marL="457200" lvl="0" indent="-457200" algn="l">
              <a:spcBef>
                <a:spcPts val="720"/>
              </a:spcBef>
              <a:spcAft>
                <a:spcPts val="0"/>
              </a:spcAft>
              <a:buClr>
                <a:schemeClr val="dk1"/>
              </a:buClr>
              <a:buSzPts val="3600"/>
              <a:buChar char="•"/>
              <a:defRPr sz="3600"/>
            </a:lvl1pPr>
            <a:lvl2pPr marL="914400" lvl="1" indent="-425450" algn="l">
              <a:spcBef>
                <a:spcPts val="620"/>
              </a:spcBef>
              <a:spcAft>
                <a:spcPts val="0"/>
              </a:spcAft>
              <a:buClr>
                <a:schemeClr val="dk1"/>
              </a:buClr>
              <a:buSzPts val="3100"/>
              <a:buChar char="–"/>
              <a:defRPr sz="3100"/>
            </a:lvl2pPr>
            <a:lvl3pPr marL="1371600" lvl="2" indent="-400050" algn="l">
              <a:spcBef>
                <a:spcPts val="540"/>
              </a:spcBef>
              <a:spcAft>
                <a:spcPts val="0"/>
              </a:spcAft>
              <a:buClr>
                <a:schemeClr val="dk1"/>
              </a:buClr>
              <a:buSzPts val="2700"/>
              <a:buChar char="•"/>
              <a:defRPr sz="2700"/>
            </a:lvl3pPr>
            <a:lvl4pPr marL="1828800" lvl="3" indent="-368300" algn="l">
              <a:spcBef>
                <a:spcPts val="440"/>
              </a:spcBef>
              <a:spcAft>
                <a:spcPts val="0"/>
              </a:spcAft>
              <a:buClr>
                <a:schemeClr val="dk1"/>
              </a:buClr>
              <a:buSzPts val="2200"/>
              <a:buChar char="–"/>
              <a:defRPr sz="2200"/>
            </a:lvl4pPr>
            <a:lvl5pPr marL="2286000" lvl="4" indent="-368300" algn="l">
              <a:spcBef>
                <a:spcPts val="440"/>
              </a:spcBef>
              <a:spcAft>
                <a:spcPts val="0"/>
              </a:spcAft>
              <a:buClr>
                <a:schemeClr val="dk1"/>
              </a:buClr>
              <a:buSzPts val="2200"/>
              <a:buChar char="»"/>
              <a:defRPr sz="2200"/>
            </a:lvl5pPr>
            <a:lvl6pPr marL="2743200" lvl="5" indent="-368300" algn="l">
              <a:spcBef>
                <a:spcPts val="440"/>
              </a:spcBef>
              <a:spcAft>
                <a:spcPts val="0"/>
              </a:spcAft>
              <a:buClr>
                <a:schemeClr val="dk1"/>
              </a:buClr>
              <a:buSzPts val="2200"/>
              <a:buChar char="•"/>
              <a:defRPr sz="2200"/>
            </a:lvl6pPr>
            <a:lvl7pPr marL="3200400" lvl="6" indent="-368300" algn="l">
              <a:spcBef>
                <a:spcPts val="440"/>
              </a:spcBef>
              <a:spcAft>
                <a:spcPts val="0"/>
              </a:spcAft>
              <a:buClr>
                <a:schemeClr val="dk1"/>
              </a:buClr>
              <a:buSzPts val="2200"/>
              <a:buChar char="•"/>
              <a:defRPr sz="2200"/>
            </a:lvl7pPr>
            <a:lvl8pPr marL="3657600" lvl="7" indent="-368300" algn="l">
              <a:spcBef>
                <a:spcPts val="440"/>
              </a:spcBef>
              <a:spcAft>
                <a:spcPts val="0"/>
              </a:spcAft>
              <a:buClr>
                <a:schemeClr val="dk1"/>
              </a:buClr>
              <a:buSzPts val="2200"/>
              <a:buChar char="•"/>
              <a:defRPr sz="2200"/>
            </a:lvl8pPr>
            <a:lvl9pPr marL="4114800" lvl="8" indent="-368300" algn="l">
              <a:spcBef>
                <a:spcPts val="440"/>
              </a:spcBef>
              <a:spcAft>
                <a:spcPts val="0"/>
              </a:spcAft>
              <a:buClr>
                <a:schemeClr val="dk1"/>
              </a:buClr>
              <a:buSzPts val="2200"/>
              <a:buChar char="•"/>
              <a:defRPr sz="2200"/>
            </a:lvl9pPr>
          </a:lstStyle>
          <a:p>
            <a:endParaRPr/>
          </a:p>
        </p:txBody>
      </p:sp>
      <p:sp>
        <p:nvSpPr>
          <p:cNvPr id="67" name="Google Shape;67;p68"/>
          <p:cNvSpPr txBox="1">
            <a:spLocks noGrp="1"/>
          </p:cNvSpPr>
          <p:nvPr>
            <p:ph type="body" idx="2"/>
          </p:nvPr>
        </p:nvSpPr>
        <p:spPr>
          <a:xfrm>
            <a:off x="809713" y="1906173"/>
            <a:ext cx="5327744" cy="6230861"/>
          </a:xfrm>
          <a:prstGeom prst="rect">
            <a:avLst/>
          </a:prstGeom>
          <a:noFill/>
          <a:ln>
            <a:noFill/>
          </a:ln>
        </p:spPr>
        <p:txBody>
          <a:bodyPr spcFirstLastPara="1" wrap="square" lIns="102400" tIns="51200" rIns="102400" bIns="512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60"/>
              </a:spcBef>
              <a:spcAft>
                <a:spcPts val="0"/>
              </a:spcAft>
              <a:buClr>
                <a:schemeClr val="dk1"/>
              </a:buClr>
              <a:buSzPts val="1300"/>
              <a:buNone/>
              <a:defRPr sz="13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68" name="Google Shape;68;p68"/>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8"/>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8"/>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69"/>
          <p:cNvSpPr txBox="1">
            <a:spLocks noGrp="1"/>
          </p:cNvSpPr>
          <p:nvPr>
            <p:ph type="title"/>
          </p:nvPr>
        </p:nvSpPr>
        <p:spPr>
          <a:xfrm>
            <a:off x="3174158" y="6376358"/>
            <a:ext cx="9716453" cy="752765"/>
          </a:xfrm>
          <a:prstGeom prst="rect">
            <a:avLst/>
          </a:prstGeom>
          <a:noFill/>
          <a:ln>
            <a:noFill/>
          </a:ln>
        </p:spPr>
        <p:txBody>
          <a:bodyPr spcFirstLastPara="1" wrap="square" lIns="102400" tIns="51200" rIns="102400" bIns="51200" anchor="b" anchorCtr="0">
            <a:noAutofit/>
          </a:bodyPr>
          <a:lstStyle>
            <a:lvl1pPr lvl="0" algn="l">
              <a:spcBef>
                <a:spcPts val="0"/>
              </a:spcBef>
              <a:spcAft>
                <a:spcPts val="0"/>
              </a:spcAft>
              <a:buSzPts val="1400"/>
              <a:buNone/>
              <a:defRPr sz="22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69"/>
          <p:cNvSpPr>
            <a:spLocks noGrp="1"/>
          </p:cNvSpPr>
          <p:nvPr>
            <p:ph type="pic" idx="2"/>
          </p:nvPr>
        </p:nvSpPr>
        <p:spPr>
          <a:xfrm>
            <a:off x="3174158" y="813917"/>
            <a:ext cx="9716453" cy="5465445"/>
          </a:xfrm>
          <a:prstGeom prst="rect">
            <a:avLst/>
          </a:prstGeom>
          <a:noFill/>
          <a:ln>
            <a:noFill/>
          </a:ln>
        </p:spPr>
      </p:sp>
      <p:sp>
        <p:nvSpPr>
          <p:cNvPr id="74" name="Google Shape;74;p69"/>
          <p:cNvSpPr txBox="1">
            <a:spLocks noGrp="1"/>
          </p:cNvSpPr>
          <p:nvPr>
            <p:ph type="body" idx="1"/>
          </p:nvPr>
        </p:nvSpPr>
        <p:spPr>
          <a:xfrm>
            <a:off x="3174158" y="7129117"/>
            <a:ext cx="9716453" cy="1069050"/>
          </a:xfrm>
          <a:prstGeom prst="rect">
            <a:avLst/>
          </a:prstGeom>
          <a:noFill/>
          <a:ln>
            <a:noFill/>
          </a:ln>
        </p:spPr>
        <p:txBody>
          <a:bodyPr spcFirstLastPara="1" wrap="square" lIns="102400" tIns="51200" rIns="102400" bIns="512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60"/>
              </a:spcBef>
              <a:spcAft>
                <a:spcPts val="0"/>
              </a:spcAft>
              <a:buClr>
                <a:schemeClr val="dk1"/>
              </a:buClr>
              <a:buSzPts val="1300"/>
              <a:buNone/>
              <a:defRPr sz="13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75" name="Google Shape;75;p69"/>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9"/>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9"/>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a:spcBef>
                <a:spcPts val="0"/>
              </a:spcBef>
              <a:spcAft>
                <a:spcPts val="0"/>
              </a:spcAft>
              <a:buNone/>
              <a:defRPr sz="1300">
                <a:solidFill>
                  <a:srgbClr val="888888"/>
                </a:solidFill>
                <a:latin typeface="Arial"/>
                <a:ea typeface="Arial"/>
                <a:cs typeface="Arial"/>
                <a:sym typeface="Arial"/>
              </a:defRPr>
            </a:lvl1pPr>
            <a:lvl2pPr marL="0" marR="0" lvl="1" indent="0" algn="r">
              <a:spcBef>
                <a:spcPts val="0"/>
              </a:spcBef>
              <a:spcAft>
                <a:spcPts val="0"/>
              </a:spcAft>
              <a:buNone/>
              <a:defRPr sz="1300">
                <a:solidFill>
                  <a:srgbClr val="888888"/>
                </a:solidFill>
                <a:latin typeface="Arial"/>
                <a:ea typeface="Arial"/>
                <a:cs typeface="Arial"/>
                <a:sym typeface="Arial"/>
              </a:defRPr>
            </a:lvl2pPr>
            <a:lvl3pPr marL="0" marR="0" lvl="2" indent="0" algn="r">
              <a:spcBef>
                <a:spcPts val="0"/>
              </a:spcBef>
              <a:spcAft>
                <a:spcPts val="0"/>
              </a:spcAft>
              <a:buNone/>
              <a:defRPr sz="1300">
                <a:solidFill>
                  <a:srgbClr val="888888"/>
                </a:solidFill>
                <a:latin typeface="Arial"/>
                <a:ea typeface="Arial"/>
                <a:cs typeface="Arial"/>
                <a:sym typeface="Arial"/>
              </a:defRPr>
            </a:lvl3pPr>
            <a:lvl4pPr marL="0" marR="0" lvl="3" indent="0" algn="r">
              <a:spcBef>
                <a:spcPts val="0"/>
              </a:spcBef>
              <a:spcAft>
                <a:spcPts val="0"/>
              </a:spcAft>
              <a:buNone/>
              <a:defRPr sz="1300">
                <a:solidFill>
                  <a:srgbClr val="888888"/>
                </a:solidFill>
                <a:latin typeface="Arial"/>
                <a:ea typeface="Arial"/>
                <a:cs typeface="Arial"/>
                <a:sym typeface="Arial"/>
              </a:defRPr>
            </a:lvl4pPr>
            <a:lvl5pPr marL="0" marR="0" lvl="4" indent="0" algn="r">
              <a:spcBef>
                <a:spcPts val="0"/>
              </a:spcBef>
              <a:spcAft>
                <a:spcPts val="0"/>
              </a:spcAft>
              <a:buNone/>
              <a:defRPr sz="1300">
                <a:solidFill>
                  <a:srgbClr val="888888"/>
                </a:solidFill>
                <a:latin typeface="Arial"/>
                <a:ea typeface="Arial"/>
                <a:cs typeface="Arial"/>
                <a:sym typeface="Arial"/>
              </a:defRPr>
            </a:lvl5pPr>
            <a:lvl6pPr marL="0" marR="0" lvl="5" indent="0" algn="r">
              <a:spcBef>
                <a:spcPts val="0"/>
              </a:spcBef>
              <a:spcAft>
                <a:spcPts val="0"/>
              </a:spcAft>
              <a:buNone/>
              <a:defRPr sz="1300">
                <a:solidFill>
                  <a:srgbClr val="888888"/>
                </a:solidFill>
                <a:latin typeface="Arial"/>
                <a:ea typeface="Arial"/>
                <a:cs typeface="Arial"/>
                <a:sym typeface="Arial"/>
              </a:defRPr>
            </a:lvl6pPr>
            <a:lvl7pPr marL="0" marR="0" lvl="6" indent="0" algn="r">
              <a:spcBef>
                <a:spcPts val="0"/>
              </a:spcBef>
              <a:spcAft>
                <a:spcPts val="0"/>
              </a:spcAft>
              <a:buNone/>
              <a:defRPr sz="1300">
                <a:solidFill>
                  <a:srgbClr val="888888"/>
                </a:solidFill>
                <a:latin typeface="Arial"/>
                <a:ea typeface="Arial"/>
                <a:cs typeface="Arial"/>
                <a:sym typeface="Arial"/>
              </a:defRPr>
            </a:lvl7pPr>
            <a:lvl8pPr marL="0" marR="0" lvl="7" indent="0" algn="r">
              <a:spcBef>
                <a:spcPts val="0"/>
              </a:spcBef>
              <a:spcAft>
                <a:spcPts val="0"/>
              </a:spcAft>
              <a:buNone/>
              <a:defRPr sz="1300">
                <a:solidFill>
                  <a:srgbClr val="888888"/>
                </a:solidFill>
                <a:latin typeface="Arial"/>
                <a:ea typeface="Arial"/>
                <a:cs typeface="Arial"/>
                <a:sym typeface="Arial"/>
              </a:defRPr>
            </a:lvl8pPr>
            <a:lvl9pPr marL="0" marR="0" lvl="8" indent="0" algn="r">
              <a:spcBef>
                <a:spcPts val="0"/>
              </a:spcBef>
              <a:spcAft>
                <a:spcPts val="0"/>
              </a:spcAft>
              <a:buNone/>
              <a:defRPr sz="13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10651" y="365125"/>
            <a:ext cx="14572789" cy="1517650"/>
          </a:xfrm>
          <a:prstGeom prst="rect">
            <a:avLst/>
          </a:prstGeom>
          <a:noFill/>
          <a:ln>
            <a:noFill/>
          </a:ln>
        </p:spPr>
        <p:txBody>
          <a:bodyPr spcFirstLastPara="1" wrap="square" lIns="102400" tIns="51200" rIns="102400" bIns="51200" anchor="ctr" anchorCtr="0">
            <a:noAutofit/>
          </a:bodyPr>
          <a:lstStyle>
            <a:lvl1pPr marR="0" lvl="0"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900" b="0" i="0" u="none" strike="noStrike" cap="none">
                <a:solidFill>
                  <a:schemeClr val="dk1"/>
                </a:solidFill>
                <a:latin typeface="Calibri"/>
                <a:ea typeface="Calibri"/>
                <a:cs typeface="Calibri"/>
                <a:sym typeface="Calibri"/>
              </a:defRPr>
            </a:lvl9pPr>
          </a:lstStyle>
          <a:p>
            <a:endParaRPr/>
          </a:p>
        </p:txBody>
      </p:sp>
      <p:sp>
        <p:nvSpPr>
          <p:cNvPr id="11" name="Google Shape;11;p59"/>
          <p:cNvSpPr txBox="1">
            <a:spLocks noGrp="1"/>
          </p:cNvSpPr>
          <p:nvPr>
            <p:ph type="body" idx="1"/>
          </p:nvPr>
        </p:nvSpPr>
        <p:spPr>
          <a:xfrm>
            <a:off x="810651" y="2125663"/>
            <a:ext cx="14572789" cy="6011862"/>
          </a:xfrm>
          <a:prstGeom prst="rect">
            <a:avLst/>
          </a:prstGeom>
          <a:noFill/>
          <a:ln>
            <a:noFill/>
          </a:ln>
        </p:spPr>
        <p:txBody>
          <a:bodyPr spcFirstLastPara="1" wrap="square" lIns="102400" tIns="51200" rIns="102400" bIns="51200"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25450" algn="l" rtl="0">
              <a:spcBef>
                <a:spcPts val="620"/>
              </a:spcBef>
              <a:spcAft>
                <a:spcPts val="0"/>
              </a:spcAft>
              <a:buClr>
                <a:schemeClr val="dk1"/>
              </a:buClr>
              <a:buSzPts val="3100"/>
              <a:buFont typeface="Arial"/>
              <a:buChar char="–"/>
              <a:defRPr sz="3100" b="0" i="0" u="none" strike="noStrike" cap="none">
                <a:solidFill>
                  <a:schemeClr val="dk1"/>
                </a:solidFill>
                <a:latin typeface="Calibri"/>
                <a:ea typeface="Calibri"/>
                <a:cs typeface="Calibri"/>
                <a:sym typeface="Calibri"/>
              </a:defRPr>
            </a:lvl2pPr>
            <a:lvl3pPr marL="1371600" marR="0" lvl="2"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6pPr>
            <a:lvl7pPr marL="3200400" marR="0" lvl="6"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7pPr>
            <a:lvl8pPr marL="3657600" marR="0" lvl="7"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8pPr>
            <a:lvl9pPr marL="4114800" marR="0" lvl="8"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10651" y="8442328"/>
            <a:ext cx="3778131" cy="485775"/>
          </a:xfrm>
          <a:prstGeom prst="rect">
            <a:avLst/>
          </a:prstGeom>
          <a:noFill/>
          <a:ln>
            <a:noFill/>
          </a:ln>
        </p:spPr>
        <p:txBody>
          <a:bodyPr spcFirstLastPara="1" wrap="square" lIns="102400" tIns="51200" rIns="102400" bIns="51200" anchor="ctr" anchorCtr="0">
            <a:noAutofit/>
          </a:bodyPr>
          <a:lstStyle>
            <a:lvl1pPr marR="0" lvl="0" algn="l" rtl="0">
              <a:spcBef>
                <a:spcPts val="0"/>
              </a:spcBef>
              <a:spcAft>
                <a:spcPts val="0"/>
              </a:spcAft>
              <a:buSzPts val="1400"/>
              <a:buNone/>
              <a:defRPr sz="13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13" name="Google Shape;13;p59"/>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lvl1pPr marR="0" lvl="0" algn="ctr" rtl="0">
              <a:spcBef>
                <a:spcPts val="0"/>
              </a:spcBef>
              <a:spcAft>
                <a:spcPts val="0"/>
              </a:spcAft>
              <a:buSzPts val="1400"/>
              <a:buNone/>
              <a:defRPr sz="13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14" name="Google Shape;14;p59"/>
          <p:cNvSpPr txBox="1">
            <a:spLocks noGrp="1"/>
          </p:cNvSpPr>
          <p:nvPr>
            <p:ph type="sldNum" idx="12"/>
          </p:nvPr>
        </p:nvSpPr>
        <p:spPr>
          <a:xfrm>
            <a:off x="11605310" y="8442328"/>
            <a:ext cx="3778131" cy="485775"/>
          </a:xfrm>
          <a:prstGeom prst="rect">
            <a:avLst/>
          </a:prstGeom>
          <a:noFill/>
          <a:ln>
            <a:noFill/>
          </a:ln>
        </p:spPr>
        <p:txBody>
          <a:bodyPr spcFirstLastPara="1" wrap="square" lIns="102400" tIns="51200" rIns="102400" bIns="51200" anchor="ctr" anchorCtr="0">
            <a:noAutofit/>
          </a:bodyPr>
          <a:lstStyle>
            <a:lvl1pPr marL="0" marR="0" lvl="0" indent="0" algn="r" rtl="0">
              <a:spcBef>
                <a:spcPts val="0"/>
              </a:spcBef>
              <a:spcAft>
                <a:spcPts val="0"/>
              </a:spcAft>
              <a:buNone/>
              <a:defRPr sz="13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3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3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3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3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3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3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3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3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0"/>
        <p:cNvGrpSpPr/>
        <p:nvPr/>
      </p:nvGrpSpPr>
      <p:grpSpPr>
        <a:xfrm>
          <a:off x="0" y="0"/>
          <a:ext cx="0" cy="0"/>
          <a:chOff x="0" y="0"/>
          <a:chExt cx="0" cy="0"/>
        </a:xfrm>
      </p:grpSpPr>
      <p:sp>
        <p:nvSpPr>
          <p:cNvPr id="91" name="Google Shape;91;p72"/>
          <p:cNvSpPr txBox="1">
            <a:spLocks noGrp="1"/>
          </p:cNvSpPr>
          <p:nvPr>
            <p:ph type="body" idx="1"/>
          </p:nvPr>
        </p:nvSpPr>
        <p:spPr>
          <a:xfrm>
            <a:off x="810651" y="1893891"/>
            <a:ext cx="14572789" cy="6238875"/>
          </a:xfrm>
          <a:prstGeom prst="rect">
            <a:avLst/>
          </a:prstGeom>
          <a:noFill/>
          <a:ln>
            <a:noFill/>
          </a:ln>
        </p:spPr>
        <p:txBody>
          <a:bodyPr spcFirstLastPara="1" wrap="square" lIns="0" tIns="0" rIns="0" bIns="0" anchor="t" anchorCtr="0">
            <a:noAutofit/>
          </a:bodyPr>
          <a:lstStyle>
            <a:lvl1pPr marL="457200" marR="0" lvl="0" indent="-326390" algn="l" rtl="0">
              <a:spcBef>
                <a:spcPts val="440"/>
              </a:spcBef>
              <a:spcAft>
                <a:spcPts val="0"/>
              </a:spcAft>
              <a:buClr>
                <a:schemeClr val="accent2"/>
              </a:buClr>
              <a:buSzPts val="1540"/>
              <a:buFont typeface="Arial"/>
              <a:buChar char="►"/>
              <a:defRPr sz="2200" b="0" i="0" u="none" strike="noStrike" cap="none">
                <a:solidFill>
                  <a:schemeClr val="lt1"/>
                </a:solidFill>
                <a:latin typeface="Inter"/>
                <a:ea typeface="Inter"/>
                <a:cs typeface="Inter"/>
                <a:sym typeface="Inter"/>
              </a:defRPr>
            </a:lvl1pPr>
            <a:lvl2pPr marL="914400" marR="0" lvl="1" indent="-313055" algn="l" rtl="0">
              <a:spcBef>
                <a:spcPts val="380"/>
              </a:spcBef>
              <a:spcAft>
                <a:spcPts val="0"/>
              </a:spcAft>
              <a:buClr>
                <a:schemeClr val="accent2"/>
              </a:buClr>
              <a:buSzPts val="1330"/>
              <a:buFont typeface="Arial"/>
              <a:buChar char="►"/>
              <a:defRPr sz="1900" b="0" i="0" u="none" strike="noStrike" cap="none">
                <a:solidFill>
                  <a:schemeClr val="lt1"/>
                </a:solidFill>
                <a:latin typeface="Inter"/>
                <a:ea typeface="Inter"/>
                <a:cs typeface="Inter"/>
                <a:sym typeface="Inter"/>
              </a:defRPr>
            </a:lvl2pPr>
            <a:lvl3pPr marL="1371600" marR="0" lvl="2" indent="-304164" algn="l" rtl="0">
              <a:spcBef>
                <a:spcPts val="340"/>
              </a:spcBef>
              <a:spcAft>
                <a:spcPts val="0"/>
              </a:spcAft>
              <a:buClr>
                <a:schemeClr val="accent2"/>
              </a:buClr>
              <a:buSzPts val="1190"/>
              <a:buFont typeface="Arial"/>
              <a:buChar char="►"/>
              <a:defRPr sz="1700" b="0" i="0" u="none" strike="noStrike" cap="none">
                <a:solidFill>
                  <a:schemeClr val="lt1"/>
                </a:solidFill>
                <a:latin typeface="Inter"/>
                <a:ea typeface="Inter"/>
                <a:cs typeface="Inter"/>
                <a:sym typeface="Inter"/>
              </a:defRPr>
            </a:lvl3pPr>
            <a:lvl4pPr marL="1828800" marR="0" lvl="3" indent="-295275" algn="l" rtl="0">
              <a:spcBef>
                <a:spcPts val="300"/>
              </a:spcBef>
              <a:spcAft>
                <a:spcPts val="0"/>
              </a:spcAft>
              <a:buClr>
                <a:schemeClr val="accent2"/>
              </a:buClr>
              <a:buSzPts val="1050"/>
              <a:buFont typeface="Arial"/>
              <a:buChar char="►"/>
              <a:defRPr sz="1500" b="0" i="0" u="none" strike="noStrike" cap="none">
                <a:solidFill>
                  <a:schemeClr val="lt1"/>
                </a:solidFill>
                <a:latin typeface="Inter"/>
                <a:ea typeface="Inter"/>
                <a:cs typeface="Inter"/>
                <a:sym typeface="Inter"/>
              </a:defRPr>
            </a:lvl4pPr>
            <a:lvl5pPr marL="2286000" marR="0" lvl="4" indent="-295275" algn="l" rtl="0">
              <a:spcBef>
                <a:spcPts val="300"/>
              </a:spcBef>
              <a:spcAft>
                <a:spcPts val="0"/>
              </a:spcAft>
              <a:buClr>
                <a:schemeClr val="accent2"/>
              </a:buClr>
              <a:buSzPts val="1050"/>
              <a:buFont typeface="Arial"/>
              <a:buChar char="►"/>
              <a:defRPr sz="1500" b="0" i="0" u="none" strike="noStrike" cap="none">
                <a:solidFill>
                  <a:schemeClr val="lt1"/>
                </a:solidFill>
                <a:latin typeface="Inter"/>
                <a:ea typeface="Inter"/>
                <a:cs typeface="Inter"/>
                <a:sym typeface="Inter"/>
              </a:defRPr>
            </a:lvl5pPr>
            <a:lvl6pPr marL="2743200" marR="0" lvl="5" indent="-349250"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92" name="Google Shape;92;p72"/>
          <p:cNvSpPr txBox="1"/>
          <p:nvPr/>
        </p:nvSpPr>
        <p:spPr>
          <a:xfrm>
            <a:off x="810649" y="8639175"/>
            <a:ext cx="1176072" cy="266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Page </a:t>
            </a: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grpSp>
        <p:nvGrpSpPr>
          <p:cNvPr id="93" name="Google Shape;93;p72"/>
          <p:cNvGrpSpPr/>
          <p:nvPr/>
        </p:nvGrpSpPr>
        <p:grpSpPr>
          <a:xfrm>
            <a:off x="-333921" y="206375"/>
            <a:ext cx="1850213" cy="1265238"/>
            <a:chOff x="-250825" y="155576"/>
            <a:chExt cx="1392238" cy="952499"/>
          </a:xfrm>
        </p:grpSpPr>
        <p:sp>
          <p:nvSpPr>
            <p:cNvPr id="94" name="Google Shape;94;p72"/>
            <p:cNvSpPr/>
            <p:nvPr/>
          </p:nvSpPr>
          <p:spPr>
            <a:xfrm>
              <a:off x="-9040" y="159162"/>
              <a:ext cx="1150453" cy="948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cxnSp>
          <p:nvCxnSpPr>
            <p:cNvPr id="95" name="Google Shape;95;p72"/>
            <p:cNvCxnSpPr/>
            <p:nvPr/>
          </p:nvCxnSpPr>
          <p:spPr>
            <a:xfrm>
              <a:off x="-250825" y="710105"/>
              <a:ext cx="406136" cy="0"/>
            </a:xfrm>
            <a:prstGeom prst="straightConnector1">
              <a:avLst/>
            </a:prstGeom>
            <a:noFill/>
            <a:ln w="25400" cap="flat" cmpd="sng">
              <a:solidFill>
                <a:srgbClr val="FFE602"/>
              </a:solidFill>
              <a:prstDash val="solid"/>
              <a:miter lim="800000"/>
              <a:headEnd type="none" w="med" len="med"/>
              <a:tailEnd type="none" w="med" len="med"/>
            </a:ln>
          </p:spPr>
        </p:cxnSp>
        <p:sp>
          <p:nvSpPr>
            <p:cNvPr id="96" name="Google Shape;96;p72"/>
            <p:cNvSpPr/>
            <p:nvPr/>
          </p:nvSpPr>
          <p:spPr>
            <a:xfrm>
              <a:off x="14665" y="706520"/>
              <a:ext cx="698489" cy="124291"/>
            </a:xfrm>
            <a:custGeom>
              <a:avLst/>
              <a:gdLst/>
              <a:ahLst/>
              <a:cxnLst/>
              <a:rect l="l" t="t" r="r" b="b"/>
              <a:pathLst>
                <a:path w="440" h="78" extrusionOk="0">
                  <a:moveTo>
                    <a:pt x="0" y="2"/>
                  </a:moveTo>
                  <a:lnTo>
                    <a:pt x="25" y="78"/>
                  </a:lnTo>
                  <a:lnTo>
                    <a:pt x="277" y="78"/>
                  </a:lnTo>
                  <a:lnTo>
                    <a:pt x="301" y="0"/>
                  </a:lnTo>
                  <a:lnTo>
                    <a:pt x="440" y="0"/>
                  </a:lnTo>
                </a:path>
              </a:pathLst>
            </a:custGeom>
            <a:noFill/>
            <a:ln w="25400" cap="flat" cmpd="sng">
              <a:solidFill>
                <a:srgbClr val="FFE60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97" name="Google Shape;97;p72"/>
            <p:cNvSpPr/>
            <p:nvPr/>
          </p:nvSpPr>
          <p:spPr>
            <a:xfrm>
              <a:off x="-250825" y="428060"/>
              <a:ext cx="1177318" cy="135047"/>
            </a:xfrm>
            <a:custGeom>
              <a:avLst/>
              <a:gdLst/>
              <a:ahLst/>
              <a:cxnLst/>
              <a:rect l="l" t="t" r="r" b="b"/>
              <a:pathLst>
                <a:path w="742" h="85" extrusionOk="0">
                  <a:moveTo>
                    <a:pt x="0" y="85"/>
                  </a:moveTo>
                  <a:lnTo>
                    <a:pt x="270" y="85"/>
                  </a:lnTo>
                  <a:lnTo>
                    <a:pt x="296" y="0"/>
                  </a:lnTo>
                  <a:lnTo>
                    <a:pt x="369" y="0"/>
                  </a:lnTo>
                  <a:lnTo>
                    <a:pt x="395" y="85"/>
                  </a:lnTo>
                  <a:lnTo>
                    <a:pt x="742" y="85"/>
                  </a:lnTo>
                </a:path>
              </a:pathLst>
            </a:custGeom>
            <a:noFill/>
            <a:ln w="25400" cap="flat" cmpd="sng">
              <a:solidFill>
                <a:srgbClr val="FFE60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98" name="Google Shape;98;p72"/>
            <p:cNvSpPr/>
            <p:nvPr/>
          </p:nvSpPr>
          <p:spPr>
            <a:xfrm>
              <a:off x="-250825" y="563107"/>
              <a:ext cx="557844" cy="130266"/>
            </a:xfrm>
            <a:custGeom>
              <a:avLst/>
              <a:gdLst/>
              <a:ahLst/>
              <a:cxnLst/>
              <a:rect l="l" t="t" r="r" b="b"/>
              <a:pathLst>
                <a:path w="351" h="82" extrusionOk="0">
                  <a:moveTo>
                    <a:pt x="0" y="0"/>
                  </a:moveTo>
                  <a:lnTo>
                    <a:pt x="270" y="0"/>
                  </a:lnTo>
                  <a:lnTo>
                    <a:pt x="296" y="82"/>
                  </a:lnTo>
                  <a:lnTo>
                    <a:pt x="351" y="82"/>
                  </a:lnTo>
                </a:path>
              </a:pathLst>
            </a:custGeom>
            <a:noFill/>
            <a:ln w="25400" cap="flat" cmpd="sng">
              <a:solidFill>
                <a:srgbClr val="FFE60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99" name="Google Shape;99;p72"/>
            <p:cNvSpPr/>
            <p:nvPr/>
          </p:nvSpPr>
          <p:spPr>
            <a:xfrm>
              <a:off x="713154" y="155576"/>
              <a:ext cx="425098" cy="936962"/>
            </a:xfrm>
            <a:custGeom>
              <a:avLst/>
              <a:gdLst/>
              <a:ahLst/>
              <a:cxnLst/>
              <a:rect l="l" t="t" r="r" b="b"/>
              <a:pathLst>
                <a:path w="268" h="598" extrusionOk="0">
                  <a:moveTo>
                    <a:pt x="0" y="598"/>
                  </a:moveTo>
                  <a:lnTo>
                    <a:pt x="187" y="0"/>
                  </a:lnTo>
                  <a:lnTo>
                    <a:pt x="268" y="0"/>
                  </a:lnTo>
                  <a:lnTo>
                    <a:pt x="80" y="598"/>
                  </a:lnTo>
                  <a:lnTo>
                    <a:pt x="0" y="598"/>
                  </a:lnTo>
                  <a:lnTo>
                    <a:pt x="0" y="598"/>
                  </a:lnTo>
                  <a:lnTo>
                    <a:pt x="0" y="598"/>
                  </a:lnTo>
                  <a:close/>
                </a:path>
              </a:pathLst>
            </a:custGeom>
            <a:solidFill>
              <a:srgbClr val="FFE6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100" name="Google Shape;100;p72"/>
            <p:cNvSpPr/>
            <p:nvPr/>
          </p:nvSpPr>
          <p:spPr>
            <a:xfrm>
              <a:off x="672067" y="650349"/>
              <a:ext cx="104299" cy="108755"/>
            </a:xfrm>
            <a:custGeom>
              <a:avLst/>
              <a:gdLst/>
              <a:ahLst/>
              <a:cxnLst/>
              <a:rect l="l" t="t" r="r" b="b"/>
              <a:pathLst>
                <a:path w="33" h="33" extrusionOk="0">
                  <a:moveTo>
                    <a:pt x="33" y="17"/>
                  </a:moveTo>
                  <a:cubicBezTo>
                    <a:pt x="33" y="26"/>
                    <a:pt x="26" y="33"/>
                    <a:pt x="16" y="33"/>
                  </a:cubicBezTo>
                  <a:cubicBezTo>
                    <a:pt x="8" y="33"/>
                    <a:pt x="0" y="26"/>
                    <a:pt x="0" y="17"/>
                  </a:cubicBezTo>
                  <a:cubicBezTo>
                    <a:pt x="0" y="9"/>
                    <a:pt x="8" y="0"/>
                    <a:pt x="16" y="0"/>
                  </a:cubicBezTo>
                  <a:cubicBezTo>
                    <a:pt x="26" y="0"/>
                    <a:pt x="33" y="9"/>
                    <a:pt x="33" y="17"/>
                  </a:cubicBezTo>
                  <a:close/>
                </a:path>
              </a:pathLst>
            </a:custGeom>
            <a:solidFill>
              <a:srgbClr val="FFE6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grpSp>
      <p:sp>
        <p:nvSpPr>
          <p:cNvPr id="101" name="Google Shape;101;p72"/>
          <p:cNvSpPr txBox="1"/>
          <p:nvPr/>
        </p:nvSpPr>
        <p:spPr>
          <a:xfrm>
            <a:off x="1837613" y="385763"/>
            <a:ext cx="13545826" cy="379412"/>
          </a:xfrm>
          <a:prstGeom prst="rect">
            <a:avLst/>
          </a:prstGeom>
          <a:noFill/>
          <a:ln>
            <a:noFill/>
          </a:ln>
        </p:spPr>
        <p:txBody>
          <a:bodyPr spcFirstLastPara="1" wrap="square" lIns="0" tIns="40950" rIns="0" bIns="0" anchor="t" anchorCtr="0">
            <a:spAutoFit/>
          </a:bodyPr>
          <a:lstStyle/>
          <a:p>
            <a:pPr marL="0" marR="0" lvl="0" indent="0" algn="l" rtl="0">
              <a:spcBef>
                <a:spcPts val="0"/>
              </a:spcBef>
              <a:spcAft>
                <a:spcPts val="0"/>
              </a:spcAft>
              <a:buClr>
                <a:schemeClr val="accent2"/>
              </a:buClr>
              <a:buSzPts val="1540"/>
              <a:buFont typeface="Arial"/>
              <a:buNone/>
            </a:pPr>
            <a:endParaRPr sz="2200" b="1">
              <a:solidFill>
                <a:schemeClr val="dk1"/>
              </a:solidFill>
              <a:latin typeface="Inter"/>
              <a:ea typeface="Inter"/>
              <a:cs typeface="Inter"/>
              <a:sym typeface="Inter"/>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forms/d/e/1FAIpQLSeX2VCX5mJUxD_SO4UxL7hE7P6E8hicxyMjKygTh7Z79wzZBg/viewfor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hyperlink" Target="mailto:nskfdc-msje@nic.in%2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mailto:nskfdc-msje@nic.i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3.png"/><Relationship Id="rId7"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34.png"/><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jfif"/><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
          <p:cNvSpPr/>
          <p:nvPr/>
        </p:nvSpPr>
        <p:spPr>
          <a:xfrm>
            <a:off x="0" y="5207172"/>
            <a:ext cx="16194088" cy="3888433"/>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77" name="Google Shape;177;p1"/>
          <p:cNvSpPr txBox="1"/>
          <p:nvPr/>
        </p:nvSpPr>
        <p:spPr>
          <a:xfrm>
            <a:off x="794" y="1787105"/>
            <a:ext cx="1619408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smtClean="0">
                <a:solidFill>
                  <a:srgbClr val="114A81"/>
                </a:solidFill>
                <a:latin typeface="Calibri"/>
                <a:ea typeface="Calibri"/>
                <a:cs typeface="Calibri"/>
                <a:sym typeface="Calibri"/>
              </a:rPr>
              <a:t>WebEx with State Nodal Officers</a:t>
            </a:r>
            <a:endParaRPr sz="3600" b="1" i="0" u="none" strike="noStrike" cap="none" dirty="0">
              <a:solidFill>
                <a:srgbClr val="114A81"/>
              </a:solidFill>
              <a:latin typeface="Calibri"/>
              <a:ea typeface="Calibri"/>
              <a:cs typeface="Calibri"/>
              <a:sym typeface="Calibri"/>
            </a:endParaRPr>
          </a:p>
          <a:p>
            <a:pPr marL="0" marR="0" lvl="0" indent="0" algn="ctr" rtl="0">
              <a:spcBef>
                <a:spcPts val="0"/>
              </a:spcBef>
              <a:spcAft>
                <a:spcPts val="0"/>
              </a:spcAft>
              <a:buNone/>
            </a:pPr>
            <a:r>
              <a:rPr lang="en-US" sz="2400" b="1" dirty="0" smtClean="0">
                <a:solidFill>
                  <a:srgbClr val="114A81"/>
                </a:solidFill>
                <a:latin typeface="Calibri"/>
                <a:ea typeface="Calibri"/>
                <a:cs typeface="Calibri"/>
                <a:sym typeface="Calibri"/>
              </a:rPr>
              <a:t>FOR</a:t>
            </a:r>
            <a:r>
              <a:rPr lang="en-US" sz="2400" b="1" i="0" u="none" strike="noStrike" cap="none" dirty="0" smtClean="0">
                <a:solidFill>
                  <a:srgbClr val="114A81"/>
                </a:solidFill>
                <a:latin typeface="Calibri"/>
                <a:ea typeface="Calibri"/>
                <a:cs typeface="Calibri"/>
                <a:sym typeface="Calibri"/>
              </a:rPr>
              <a:t> NAMASTE SCHEME ON 19</a:t>
            </a:r>
            <a:r>
              <a:rPr lang="en-US" sz="2400" b="1" i="0" u="none" strike="noStrike" cap="none" baseline="30000" dirty="0" smtClean="0">
                <a:solidFill>
                  <a:srgbClr val="114A81"/>
                </a:solidFill>
                <a:latin typeface="Calibri"/>
                <a:ea typeface="Calibri"/>
                <a:cs typeface="Calibri"/>
                <a:sym typeface="Calibri"/>
              </a:rPr>
              <a:t>th</a:t>
            </a:r>
            <a:r>
              <a:rPr lang="en-US" sz="2400" b="1" i="0" u="none" strike="noStrike" cap="none" dirty="0" smtClean="0">
                <a:solidFill>
                  <a:srgbClr val="114A81"/>
                </a:solidFill>
                <a:latin typeface="Calibri"/>
                <a:ea typeface="Calibri"/>
                <a:cs typeface="Calibri"/>
                <a:sym typeface="Calibri"/>
              </a:rPr>
              <a:t> SEPT’ 23</a:t>
            </a:r>
            <a:endParaRPr dirty="0"/>
          </a:p>
        </p:txBody>
      </p:sp>
      <p:pic>
        <p:nvPicPr>
          <p:cNvPr id="178" name="Google Shape;178;p1"/>
          <p:cNvPicPr preferRelativeResize="0"/>
          <p:nvPr/>
        </p:nvPicPr>
        <p:blipFill rotWithShape="1">
          <a:blip r:embed="rId3">
            <a:alphaModFix/>
          </a:blip>
          <a:srcRect/>
          <a:stretch/>
        </p:blipFill>
        <p:spPr>
          <a:xfrm>
            <a:off x="5325530" y="3013514"/>
            <a:ext cx="5544616" cy="5524061"/>
          </a:xfrm>
          <a:prstGeom prst="rect">
            <a:avLst/>
          </a:prstGeom>
          <a:noFill/>
          <a:ln>
            <a:noFill/>
          </a:ln>
        </p:spPr>
      </p:pic>
      <p:pic>
        <p:nvPicPr>
          <p:cNvPr id="179" name="Google Shape;179;p1" descr="A black and white drawing of a skull with text&#10;&#10;Description automatically generated with low confidence"/>
          <p:cNvPicPr preferRelativeResize="0"/>
          <p:nvPr/>
        </p:nvPicPr>
        <p:blipFill rotWithShape="1">
          <a:blip r:embed="rId4">
            <a:alphaModFix/>
          </a:blip>
          <a:srcRect/>
          <a:stretch/>
        </p:blipFill>
        <p:spPr>
          <a:xfrm>
            <a:off x="7448972" y="98531"/>
            <a:ext cx="1437278" cy="1437278"/>
          </a:xfrm>
          <a:prstGeom prst="rect">
            <a:avLst/>
          </a:prstGeom>
          <a:noFill/>
          <a:ln>
            <a:noFill/>
          </a:ln>
        </p:spPr>
      </p:pic>
      <p:sp>
        <p:nvSpPr>
          <p:cNvPr id="180" name="Google Shape;180;p1"/>
          <p:cNvSpPr txBox="1"/>
          <p:nvPr/>
        </p:nvSpPr>
        <p:spPr>
          <a:xfrm>
            <a:off x="9463210" y="399837"/>
            <a:ext cx="3690352" cy="1025166"/>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en-US" sz="2200" b="0" i="0" u="none" strike="noStrike" cap="none" dirty="0">
                <a:solidFill>
                  <a:schemeClr val="dk1"/>
                </a:solidFill>
                <a:latin typeface="Calibri"/>
                <a:ea typeface="Calibri"/>
                <a:cs typeface="Calibri"/>
                <a:sym typeface="Calibri"/>
              </a:rPr>
              <a:t>Ministry of Social Justice and Empowerment</a:t>
            </a:r>
            <a:endParaRPr dirty="0"/>
          </a:p>
        </p:txBody>
      </p:sp>
      <p:sp>
        <p:nvSpPr>
          <p:cNvPr id="181" name="Google Shape;181;p1"/>
          <p:cNvSpPr txBox="1"/>
          <p:nvPr/>
        </p:nvSpPr>
        <p:spPr>
          <a:xfrm>
            <a:off x="3920580" y="399731"/>
            <a:ext cx="3096344" cy="87687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en-US" sz="2200" b="0" i="0" u="none" strike="noStrike" cap="none" dirty="0">
                <a:solidFill>
                  <a:schemeClr val="dk1"/>
                </a:solidFill>
                <a:latin typeface="Calibri"/>
                <a:ea typeface="Calibri"/>
                <a:cs typeface="Calibri"/>
                <a:sym typeface="Calibri"/>
              </a:rPr>
              <a:t>Ministry of Housing and Urban Affairs</a:t>
            </a:r>
            <a:endParaRPr dirty="0"/>
          </a:p>
        </p:txBody>
      </p:sp>
      <p:pic>
        <p:nvPicPr>
          <p:cNvPr id="183" name="Google Shape;183;p1"/>
          <p:cNvPicPr preferRelativeResize="0"/>
          <p:nvPr/>
        </p:nvPicPr>
        <p:blipFill rotWithShape="1">
          <a:blip r:embed="rId5">
            <a:alphaModFix/>
          </a:blip>
          <a:srcRect l="9480" t="31023" r="9479" b="43329"/>
          <a:stretch/>
        </p:blipFill>
        <p:spPr>
          <a:xfrm>
            <a:off x="11988329" y="6871061"/>
            <a:ext cx="3087576" cy="974693"/>
          </a:xfrm>
          <a:prstGeom prst="rect">
            <a:avLst/>
          </a:prstGeom>
          <a:noFill/>
          <a:ln>
            <a:noFill/>
          </a:ln>
        </p:spPr>
      </p:pic>
      <p:sp>
        <p:nvSpPr>
          <p:cNvPr id="185" name="Google Shape;185;p1"/>
          <p:cNvSpPr txBox="1"/>
          <p:nvPr/>
        </p:nvSpPr>
        <p:spPr>
          <a:xfrm>
            <a:off x="11988329" y="6242355"/>
            <a:ext cx="3087576" cy="41791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en-US" sz="2000" b="0" i="0" u="none" strike="noStrike" cap="none" dirty="0" smtClean="0">
                <a:solidFill>
                  <a:schemeClr val="dk1"/>
                </a:solidFill>
                <a:latin typeface="Calibri"/>
                <a:ea typeface="Calibri"/>
                <a:cs typeface="Calibri"/>
                <a:sym typeface="Calibri"/>
              </a:rPr>
              <a:t>Knowledge Partners</a:t>
            </a:r>
            <a:endParaRPr sz="2000" b="0" i="0" u="none" strike="noStrike" cap="none" dirty="0">
              <a:solidFill>
                <a:schemeClr val="dk1"/>
              </a:solidFill>
              <a:latin typeface="Calibri"/>
              <a:ea typeface="Calibri"/>
              <a:cs typeface="Calibri"/>
              <a:sym typeface="Calibri"/>
            </a:endParaRPr>
          </a:p>
        </p:txBody>
      </p:sp>
      <p:sp>
        <p:nvSpPr>
          <p:cNvPr id="11" name="Google Shape;185;p1"/>
          <p:cNvSpPr txBox="1"/>
          <p:nvPr/>
        </p:nvSpPr>
        <p:spPr>
          <a:xfrm>
            <a:off x="1119771" y="6242355"/>
            <a:ext cx="3087576" cy="41791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en-US" sz="2000" b="0" i="0" u="none" strike="noStrike" cap="none" dirty="0" smtClean="0">
                <a:solidFill>
                  <a:schemeClr val="dk1"/>
                </a:solidFill>
                <a:latin typeface="Calibri"/>
                <a:ea typeface="Calibri"/>
                <a:cs typeface="Calibri"/>
                <a:sym typeface="Calibri"/>
              </a:rPr>
              <a:t>Implemented By</a:t>
            </a:r>
            <a:endParaRPr sz="2000" b="0" i="0" u="none" strike="noStrike" cap="none" dirty="0">
              <a:solidFill>
                <a:schemeClr val="dk1"/>
              </a:solidFill>
              <a:latin typeface="Calibri"/>
              <a:ea typeface="Calibri"/>
              <a:cs typeface="Calibri"/>
              <a:sym typeface="Calibri"/>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4910" y="6871061"/>
            <a:ext cx="1055710" cy="12002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1;p1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smtClean="0">
                <a:solidFill>
                  <a:schemeClr val="accent2"/>
                </a:solidFill>
                <a:latin typeface="Calibri"/>
                <a:ea typeface="Calibri"/>
                <a:cs typeface="Calibri"/>
                <a:sym typeface="Calibri"/>
              </a:rPr>
              <a:t>Expectations from State</a:t>
            </a:r>
            <a:endParaRPr lang="en-US" sz="4000" b="1" dirty="0">
              <a:solidFill>
                <a:schemeClr val="accent2"/>
              </a:solidFill>
              <a:latin typeface="Calibri"/>
              <a:ea typeface="Calibri"/>
              <a:cs typeface="Calibri"/>
              <a:sym typeface="Calibri"/>
            </a:endParaRPr>
          </a:p>
        </p:txBody>
      </p:sp>
      <p:sp>
        <p:nvSpPr>
          <p:cNvPr id="4" name="Google Shape;382;p1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graphicFrame>
        <p:nvGraphicFramePr>
          <p:cNvPr id="6" name="Table 2">
            <a:extLst>
              <a:ext uri="{FF2B5EF4-FFF2-40B4-BE49-F238E27FC236}">
                <a16:creationId xmlns:a16="http://schemas.microsoft.com/office/drawing/2014/main" id="{17D8AD81-362B-FC47-AF0E-88726DFF7E9D}"/>
              </a:ext>
            </a:extLst>
          </p:cNvPr>
          <p:cNvGraphicFramePr>
            <a:graphicFrameLocks noGrp="1"/>
          </p:cNvGraphicFramePr>
          <p:nvPr>
            <p:extLst>
              <p:ext uri="{D42A27DB-BD31-4B8C-83A1-F6EECF244321}">
                <p14:modId xmlns:p14="http://schemas.microsoft.com/office/powerpoint/2010/main" val="1715953174"/>
              </p:ext>
            </p:extLst>
          </p:nvPr>
        </p:nvGraphicFramePr>
        <p:xfrm>
          <a:off x="680220" y="1714718"/>
          <a:ext cx="14902680" cy="3809782"/>
        </p:xfrm>
        <a:graphic>
          <a:graphicData uri="http://schemas.openxmlformats.org/drawingml/2006/table">
            <a:tbl>
              <a:tblPr firstRow="1" bandRow="1">
                <a:tableStyleId>{5940675A-B579-460E-94D1-54222C63F5DA}</a:tableStyleId>
              </a:tblPr>
              <a:tblGrid>
                <a:gridCol w="1072380">
                  <a:extLst>
                    <a:ext uri="{9D8B030D-6E8A-4147-A177-3AD203B41FA5}">
                      <a16:colId xmlns:a16="http://schemas.microsoft.com/office/drawing/2014/main" val="3398231550"/>
                    </a:ext>
                  </a:extLst>
                </a:gridCol>
                <a:gridCol w="9124950">
                  <a:extLst>
                    <a:ext uri="{9D8B030D-6E8A-4147-A177-3AD203B41FA5}">
                      <a16:colId xmlns:a16="http://schemas.microsoft.com/office/drawing/2014/main" val="1827251386"/>
                    </a:ext>
                  </a:extLst>
                </a:gridCol>
                <a:gridCol w="4705350">
                  <a:extLst>
                    <a:ext uri="{9D8B030D-6E8A-4147-A177-3AD203B41FA5}">
                      <a16:colId xmlns:a16="http://schemas.microsoft.com/office/drawing/2014/main" val="2681474208"/>
                    </a:ext>
                  </a:extLst>
                </a:gridCol>
              </a:tblGrid>
              <a:tr h="563187">
                <a:tc>
                  <a:txBody>
                    <a:bodyPr/>
                    <a:lstStyle/>
                    <a:p>
                      <a:pPr algn="ctr"/>
                      <a:r>
                        <a:rPr lang="en-GB" sz="2800" dirty="0">
                          <a:latin typeface="Calibri" panose="020F0502020204030204" pitchFamily="34" charset="0"/>
                          <a:cs typeface="Calibri" panose="020F0502020204030204" pitchFamily="34" charset="0"/>
                        </a:rPr>
                        <a:t>S. No </a:t>
                      </a:r>
                    </a:p>
                  </a:txBody>
                  <a:tcPr>
                    <a:solidFill>
                      <a:schemeClr val="accent1">
                        <a:lumMod val="20000"/>
                        <a:lumOff val="80000"/>
                      </a:schemeClr>
                    </a:solidFill>
                  </a:tcPr>
                </a:tc>
                <a:tc>
                  <a:txBody>
                    <a:bodyPr/>
                    <a:lstStyle/>
                    <a:p>
                      <a:r>
                        <a:rPr lang="en-GB" sz="2800" dirty="0">
                          <a:latin typeface="Calibri" panose="020F0502020204030204" pitchFamily="34" charset="0"/>
                          <a:cs typeface="Calibri" panose="020F0502020204030204" pitchFamily="34" charset="0"/>
                        </a:rPr>
                        <a:t>Activity </a:t>
                      </a:r>
                    </a:p>
                  </a:txBody>
                  <a:tcPr>
                    <a:solidFill>
                      <a:schemeClr val="accent1">
                        <a:lumMod val="20000"/>
                        <a:lumOff val="80000"/>
                      </a:schemeClr>
                    </a:solidFill>
                  </a:tcPr>
                </a:tc>
                <a:tc>
                  <a:txBody>
                    <a:bodyPr/>
                    <a:lstStyle/>
                    <a:p>
                      <a:r>
                        <a:rPr lang="en-GB" sz="2800" dirty="0" smtClean="0">
                          <a:latin typeface="Calibri" panose="020F0502020204030204" pitchFamily="34" charset="0"/>
                          <a:cs typeface="Calibri" panose="020F0502020204030204" pitchFamily="34" charset="0"/>
                        </a:rPr>
                        <a:t>Timeline</a:t>
                      </a:r>
                      <a:endParaRPr lang="en-GB" sz="28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527410503"/>
                  </a:ext>
                </a:extLst>
              </a:tr>
              <a:tr h="1036795">
                <a:tc>
                  <a:txBody>
                    <a:bodyPr/>
                    <a:lstStyle/>
                    <a:p>
                      <a:pPr algn="ctr"/>
                      <a:r>
                        <a:rPr lang="en-GB" sz="2400" dirty="0">
                          <a:latin typeface="Calibri" panose="020F0502020204030204" pitchFamily="34" charset="0"/>
                          <a:cs typeface="Calibri" panose="020F0502020204030204" pitchFamily="34" charset="0"/>
                        </a:rPr>
                        <a:t>1</a:t>
                      </a:r>
                    </a:p>
                  </a:txBody>
                  <a:tcPr/>
                </a:tc>
                <a:tc>
                  <a:txBody>
                    <a:bodyPr/>
                    <a:lstStyle/>
                    <a:p>
                      <a:r>
                        <a:rPr lang="en-US" sz="2400" dirty="0" smtClean="0">
                          <a:latin typeface="Calibri" panose="020F0502020204030204" pitchFamily="34" charset="0"/>
                          <a:cs typeface="Calibri" panose="020F0502020204030204" pitchFamily="34" charset="0"/>
                        </a:rPr>
                        <a:t>Online orientation (WebEx) of enumerators/surveyors of ULBs for conducting profiling of SSWs</a:t>
                      </a:r>
                      <a:endParaRPr lang="en-US" sz="2400" dirty="0">
                        <a:latin typeface="Calibri" panose="020F0502020204030204" pitchFamily="34" charset="0"/>
                        <a:cs typeface="Calibri" panose="020F0502020204030204" pitchFamily="34" charset="0"/>
                      </a:endParaRPr>
                    </a:p>
                  </a:txBody>
                  <a:tcPr/>
                </a:tc>
                <a:tc>
                  <a:txBody>
                    <a:bodyPr/>
                    <a:lstStyle/>
                    <a:p>
                      <a:r>
                        <a:rPr lang="en-GB" sz="2400" dirty="0">
                          <a:latin typeface="Calibri" panose="020F0502020204030204" pitchFamily="34" charset="0"/>
                          <a:cs typeface="Calibri" panose="020F0502020204030204" pitchFamily="34" charset="0"/>
                        </a:rPr>
                        <a:t>25</a:t>
                      </a:r>
                      <a:r>
                        <a:rPr lang="en-GB" sz="2400" baseline="30000" dirty="0">
                          <a:latin typeface="Calibri" panose="020F0502020204030204" pitchFamily="34" charset="0"/>
                          <a:cs typeface="Calibri" panose="020F0502020204030204" pitchFamily="34" charset="0"/>
                        </a:rPr>
                        <a:t>th</a:t>
                      </a:r>
                      <a:r>
                        <a:rPr lang="en-GB" sz="2400" dirty="0">
                          <a:latin typeface="Calibri" panose="020F0502020204030204" pitchFamily="34" charset="0"/>
                          <a:cs typeface="Calibri" panose="020F0502020204030204" pitchFamily="34" charset="0"/>
                        </a:rPr>
                        <a:t> September </a:t>
                      </a:r>
                      <a:r>
                        <a:rPr lang="en-GB" sz="2400" dirty="0" smtClean="0">
                          <a:latin typeface="Calibri" panose="020F0502020204030204" pitchFamily="34" charset="0"/>
                          <a:cs typeface="Calibri" panose="020F0502020204030204" pitchFamily="34" charset="0"/>
                        </a:rPr>
                        <a:t>2023 onwards</a:t>
                      </a:r>
                      <a:endParaRPr lang="en-GB"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96743005"/>
                  </a:ext>
                </a:extLst>
              </a:tr>
              <a:tr h="1447800">
                <a:tc>
                  <a:txBody>
                    <a:bodyPr/>
                    <a:lstStyle/>
                    <a:p>
                      <a:pPr algn="ctr"/>
                      <a:r>
                        <a:rPr lang="en-GB" sz="2400" dirty="0">
                          <a:latin typeface="Calibri" panose="020F0502020204030204" pitchFamily="34" charset="0"/>
                          <a:cs typeface="Calibri" panose="020F0502020204030204" pitchFamily="34" charset="0"/>
                        </a:rPr>
                        <a:t>2</a:t>
                      </a:r>
                    </a:p>
                  </a:txBody>
                  <a:tcPr/>
                </a:tc>
                <a:tc>
                  <a:txBody>
                    <a:bodyPr/>
                    <a:lstStyle/>
                    <a:p>
                      <a:r>
                        <a:rPr lang="en-GB" sz="2400" dirty="0">
                          <a:latin typeface="Calibri" panose="020F0502020204030204" pitchFamily="34" charset="0"/>
                          <a:cs typeface="Calibri" panose="020F0502020204030204" pitchFamily="34" charset="0"/>
                        </a:rPr>
                        <a:t>Appointment of State Level PMU </a:t>
                      </a:r>
                      <a:r>
                        <a:rPr lang="en-GB" sz="2400" dirty="0" smtClean="0">
                          <a:latin typeface="Calibri" panose="020F0502020204030204" pitchFamily="34" charset="0"/>
                          <a:cs typeface="Calibri" panose="020F0502020204030204" pitchFamily="34" charset="0"/>
                        </a:rPr>
                        <a:t>(Status:</a:t>
                      </a:r>
                      <a:r>
                        <a:rPr lang="en-GB" sz="2400" baseline="0" dirty="0" smtClean="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sym typeface="Calibri"/>
                        </a:rPr>
                        <a:t>Only Assam, Odisha, Rajasthan(1 out of 2) and</a:t>
                      </a:r>
                      <a:r>
                        <a:rPr lang="en-US" sz="2400" baseline="0" dirty="0" smtClean="0">
                          <a:latin typeface="Calibri" panose="020F0502020204030204" pitchFamily="34" charset="0"/>
                          <a:cs typeface="Calibri" panose="020F0502020204030204" pitchFamily="34" charset="0"/>
                          <a:sym typeface="Calibri"/>
                        </a:rPr>
                        <a:t> </a:t>
                      </a:r>
                      <a:r>
                        <a:rPr lang="en-US" sz="2400" dirty="0" smtClean="0">
                          <a:latin typeface="Calibri" panose="020F0502020204030204" pitchFamily="34" charset="0"/>
                          <a:cs typeface="Calibri" panose="020F0502020204030204" pitchFamily="34" charset="0"/>
                          <a:sym typeface="Calibri"/>
                        </a:rPr>
                        <a:t>Maharashtra(1 out of 2)</a:t>
                      </a:r>
                      <a:r>
                        <a:rPr lang="en-US" sz="2400" baseline="0" dirty="0" smtClean="0">
                          <a:latin typeface="Calibri" panose="020F0502020204030204" pitchFamily="34" charset="0"/>
                          <a:cs typeface="Calibri" panose="020F0502020204030204" pitchFamily="34" charset="0"/>
                          <a:sym typeface="Calibri"/>
                        </a:rPr>
                        <a:t> </a:t>
                      </a:r>
                      <a:r>
                        <a:rPr lang="en-US" sz="2400" dirty="0" smtClean="0">
                          <a:latin typeface="Calibri" panose="020F0502020204030204" pitchFamily="34" charset="0"/>
                          <a:cs typeface="Calibri" panose="020F0502020204030204" pitchFamily="34" charset="0"/>
                          <a:sym typeface="Calibri"/>
                        </a:rPr>
                        <a:t>have appointed. Confirmation awaited from other States/UTs.</a:t>
                      </a:r>
                      <a:r>
                        <a:rPr lang="en-GB" sz="2400" dirty="0" smtClean="0">
                          <a:latin typeface="Calibri" panose="020F0502020204030204" pitchFamily="34" charset="0"/>
                          <a:cs typeface="Calibri" panose="020F0502020204030204" pitchFamily="34" charset="0"/>
                        </a:rPr>
                        <a:t>)</a:t>
                      </a:r>
                      <a:endParaRPr lang="en-GB" sz="2400" dirty="0">
                        <a:solidFill>
                          <a:schemeClr val="tx1"/>
                        </a:solidFill>
                        <a:latin typeface="Calibri" panose="020F0502020204030204" pitchFamily="34" charset="0"/>
                        <a:cs typeface="Calibri" panose="020F0502020204030204" pitchFamily="34" charset="0"/>
                      </a:endParaRPr>
                    </a:p>
                  </a:txBody>
                  <a:tcPr/>
                </a:tc>
                <a:tc>
                  <a:txBody>
                    <a:bodyPr/>
                    <a:lstStyle/>
                    <a:p>
                      <a:r>
                        <a:rPr lang="en-GB" sz="2400" baseline="0" dirty="0" smtClean="0">
                          <a:latin typeface="Calibri" panose="020F0502020204030204" pitchFamily="34" charset="0"/>
                          <a:cs typeface="Calibri" panose="020F0502020204030204" pitchFamily="34" charset="0"/>
                        </a:rPr>
                        <a:t>30</a:t>
                      </a:r>
                      <a:r>
                        <a:rPr lang="en-GB" sz="2400" baseline="30000" dirty="0" smtClean="0">
                          <a:latin typeface="Calibri" panose="020F0502020204030204" pitchFamily="34" charset="0"/>
                          <a:cs typeface="Calibri" panose="020F0502020204030204" pitchFamily="34" charset="0"/>
                        </a:rPr>
                        <a:t>th</a:t>
                      </a:r>
                      <a:r>
                        <a:rPr lang="en-GB" sz="2400" dirty="0" smtClean="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September 2023 </a:t>
                      </a:r>
                      <a:r>
                        <a:rPr lang="en-GB" sz="2400" dirty="0" smtClean="0">
                          <a:latin typeface="Calibri" panose="020F0502020204030204" pitchFamily="34" charset="0"/>
                          <a:cs typeface="Calibri" panose="020F0502020204030204" pitchFamily="34" charset="0"/>
                        </a:rPr>
                        <a:t>to be completed</a:t>
                      </a:r>
                      <a:endParaRPr lang="en-GB"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14986402"/>
                  </a:ext>
                </a:extLst>
              </a:tr>
              <a:tr h="762000">
                <a:tc>
                  <a:txBody>
                    <a:bodyPr/>
                    <a:lstStyle/>
                    <a:p>
                      <a:pPr algn="ctr"/>
                      <a:r>
                        <a:rPr lang="en-GB" sz="2400" dirty="0">
                          <a:latin typeface="Calibri" panose="020F0502020204030204" pitchFamily="34" charset="0"/>
                          <a:cs typeface="Calibri" panose="020F0502020204030204" pitchFamily="34" charset="0"/>
                        </a:rPr>
                        <a:t>3</a:t>
                      </a:r>
                    </a:p>
                  </a:txBody>
                  <a:tcPr/>
                </a:tc>
                <a:tc>
                  <a:txBody>
                    <a:bodyPr/>
                    <a:lstStyle/>
                    <a:p>
                      <a:r>
                        <a:rPr lang="en-GB" sz="2400" dirty="0">
                          <a:latin typeface="Calibri" panose="020F0502020204030204" pitchFamily="34" charset="0"/>
                          <a:cs typeface="Calibri" panose="020F0502020204030204" pitchFamily="34" charset="0"/>
                        </a:rPr>
                        <a:t>Conducting </a:t>
                      </a:r>
                      <a:r>
                        <a:rPr lang="en-GB" sz="2400" dirty="0" smtClean="0">
                          <a:latin typeface="Calibri" panose="020F0502020204030204" pitchFamily="34" charset="0"/>
                          <a:cs typeface="Calibri" panose="020F0502020204030204" pitchFamily="34" charset="0"/>
                        </a:rPr>
                        <a:t>first profiling fortnight </a:t>
                      </a:r>
                      <a:r>
                        <a:rPr lang="en-GB" sz="2400" dirty="0">
                          <a:latin typeface="Calibri" panose="020F0502020204030204" pitchFamily="34" charset="0"/>
                          <a:cs typeface="Calibri" panose="020F0502020204030204" pitchFamily="34" charset="0"/>
                        </a:rPr>
                        <a:t>for SSWs </a:t>
                      </a:r>
                    </a:p>
                  </a:txBody>
                  <a:tcPr/>
                </a:tc>
                <a:tc>
                  <a:txBody>
                    <a:bodyPr/>
                    <a:lstStyle/>
                    <a:p>
                      <a:r>
                        <a:rPr lang="en-GB" sz="2400" dirty="0">
                          <a:latin typeface="Calibri" panose="020F0502020204030204" pitchFamily="34" charset="0"/>
                          <a:cs typeface="Calibri" panose="020F0502020204030204" pitchFamily="34" charset="0"/>
                        </a:rPr>
                        <a:t>1</a:t>
                      </a:r>
                      <a:r>
                        <a:rPr lang="en-GB" sz="2400" baseline="30000" dirty="0">
                          <a:latin typeface="Calibri" panose="020F0502020204030204" pitchFamily="34" charset="0"/>
                          <a:cs typeface="Calibri" panose="020F0502020204030204" pitchFamily="34" charset="0"/>
                        </a:rPr>
                        <a:t>st</a:t>
                      </a:r>
                      <a:r>
                        <a:rPr lang="en-GB" sz="2400" dirty="0">
                          <a:latin typeface="Calibri" panose="020F0502020204030204" pitchFamily="34" charset="0"/>
                          <a:cs typeface="Calibri" panose="020F0502020204030204" pitchFamily="34" charset="0"/>
                        </a:rPr>
                        <a:t> October – 15</a:t>
                      </a:r>
                      <a:r>
                        <a:rPr lang="en-GB" sz="2400" baseline="30000" dirty="0">
                          <a:latin typeface="Calibri" panose="020F0502020204030204" pitchFamily="34" charset="0"/>
                          <a:cs typeface="Calibri" panose="020F0502020204030204" pitchFamily="34" charset="0"/>
                        </a:rPr>
                        <a:t>th</a:t>
                      </a:r>
                      <a:r>
                        <a:rPr lang="en-GB" sz="2400" dirty="0">
                          <a:latin typeface="Calibri" panose="020F0502020204030204" pitchFamily="34" charset="0"/>
                          <a:cs typeface="Calibri" panose="020F0502020204030204" pitchFamily="34" charset="0"/>
                        </a:rPr>
                        <a:t> October 2023 </a:t>
                      </a:r>
                    </a:p>
                  </a:txBody>
                  <a:tcPr/>
                </a:tc>
                <a:extLst>
                  <a:ext uri="{0D108BD9-81ED-4DB2-BD59-A6C34878D82A}">
                    <a16:rowId xmlns:a16="http://schemas.microsoft.com/office/drawing/2014/main" val="3665182218"/>
                  </a:ext>
                </a:extLst>
              </a:tr>
            </a:tbl>
          </a:graphicData>
        </a:graphic>
      </p:graphicFrame>
    </p:spTree>
    <p:extLst>
      <p:ext uri="{BB962C8B-B14F-4D97-AF65-F5344CB8AC3E}">
        <p14:creationId xmlns:p14="http://schemas.microsoft.com/office/powerpoint/2010/main" val="1370666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p:nvPr/>
        </p:nvSpPr>
        <p:spPr>
          <a:xfrm>
            <a:off x="89" y="-1"/>
            <a:ext cx="16193911" cy="9109075"/>
          </a:xfrm>
          <a:prstGeom prst="rect">
            <a:avLst/>
          </a:prstGeom>
          <a:solidFill>
            <a:schemeClr val="lt1"/>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6" name="Google Shape;446;p2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r>
              <a:rPr lang="en-US"/>
              <a:t>NAMASTE - TSU, UMC</a:t>
            </a:r>
            <a:endParaRPr/>
          </a:p>
        </p:txBody>
      </p:sp>
      <p:sp>
        <p:nvSpPr>
          <p:cNvPr id="447" name="Google Shape;447;p20"/>
          <p:cNvSpPr txBox="1">
            <a:spLocks noGrp="1"/>
          </p:cNvSpPr>
          <p:nvPr>
            <p:ph type="title"/>
          </p:nvPr>
        </p:nvSpPr>
        <p:spPr>
          <a:xfrm>
            <a:off x="799187" y="414383"/>
            <a:ext cx="14624206" cy="1517650"/>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endParaRPr/>
          </a:p>
        </p:txBody>
      </p:sp>
      <p:sp>
        <p:nvSpPr>
          <p:cNvPr id="448" name="Google Shape;448;p20"/>
          <p:cNvSpPr/>
          <p:nvPr/>
        </p:nvSpPr>
        <p:spPr>
          <a:xfrm rot="10800000">
            <a:off x="-17099" y="-53974"/>
            <a:ext cx="16251047" cy="5809896"/>
          </a:xfrm>
          <a:prstGeom prst="rect">
            <a:avLst/>
          </a:prstGeom>
          <a:solidFill>
            <a:srgbClr val="17365D"/>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9" name="Google Shape;449;p20"/>
          <p:cNvSpPr/>
          <p:nvPr/>
        </p:nvSpPr>
        <p:spPr>
          <a:xfrm>
            <a:off x="0" y="-69319"/>
            <a:ext cx="11386511" cy="5809892"/>
          </a:xfrm>
          <a:prstGeom prst="rect">
            <a:avLst/>
          </a:prstGeom>
          <a:solidFill>
            <a:srgbClr val="002060"/>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50" name="Google Shape;450;p20"/>
          <p:cNvSpPr txBox="1"/>
          <p:nvPr/>
        </p:nvSpPr>
        <p:spPr>
          <a:xfrm>
            <a:off x="1739327" y="1025655"/>
            <a:ext cx="13400935" cy="3889713"/>
          </a:xfrm>
          <a:prstGeom prst="rect">
            <a:avLst/>
          </a:prstGeom>
          <a:noFill/>
          <a:ln>
            <a:noFill/>
          </a:ln>
        </p:spPr>
        <p:txBody>
          <a:bodyPr spcFirstLastPara="1" wrap="square" lIns="121425" tIns="60700" rIns="121425" bIns="60700" anchor="b" anchorCtr="0">
            <a:normAutofit/>
          </a:bodyPr>
          <a:lstStyle/>
          <a:p>
            <a:pPr lvl="0">
              <a:lnSpc>
                <a:spcPct val="90000"/>
              </a:lnSpc>
            </a:pPr>
            <a:r>
              <a:rPr lang="en-US" sz="7200" dirty="0" smtClean="0">
                <a:solidFill>
                  <a:srgbClr val="FFFFFF"/>
                </a:solidFill>
                <a:latin typeface="Calibri"/>
                <a:ea typeface="Calibri"/>
                <a:cs typeface="Calibri"/>
                <a:sym typeface="Calibri"/>
              </a:rPr>
              <a:t>PROFILING PROCESS OF SSWs</a:t>
            </a:r>
            <a:endParaRPr lang="en-US" sz="7200" dirty="0">
              <a:solidFill>
                <a:srgbClr val="FFFFFF"/>
              </a:solidFill>
              <a:latin typeface="Calibri"/>
              <a:ea typeface="Calibri"/>
              <a:cs typeface="Calibri"/>
              <a:sym typeface="Calibri"/>
            </a:endParaRPr>
          </a:p>
        </p:txBody>
      </p:sp>
      <p:sp>
        <p:nvSpPr>
          <p:cNvPr id="451" name="Google Shape;451;p20"/>
          <p:cNvSpPr/>
          <p:nvPr/>
        </p:nvSpPr>
        <p:spPr>
          <a:xfrm rot="-9091028">
            <a:off x="7897054" y="-1413191"/>
            <a:ext cx="6628117" cy="5896235"/>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5B9BD5">
                  <a:alpha val="21568"/>
                </a:srgbClr>
              </a:gs>
              <a:gs pos="87000">
                <a:srgbClr val="9CC2E5">
                  <a:alpha val="1568"/>
                </a:srgbClr>
              </a:gs>
              <a:gs pos="100000">
                <a:srgbClr val="9CC2E5">
                  <a:alpha val="1568"/>
                </a:srgbClr>
              </a:gs>
            </a:gsLst>
            <a:lin ang="8400000" scaled="0"/>
          </a:gra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cxnSp>
        <p:nvCxnSpPr>
          <p:cNvPr id="4" name="Straight Connector 3"/>
          <p:cNvCxnSpPr/>
          <p:nvPr/>
        </p:nvCxnSpPr>
        <p:spPr>
          <a:xfrm>
            <a:off x="1836120" y="4898700"/>
            <a:ext cx="10216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023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Why Profiling of SSWs?</a:t>
            </a:r>
            <a:endParaRPr/>
          </a:p>
        </p:txBody>
      </p:sp>
      <p:sp>
        <p:nvSpPr>
          <p:cNvPr id="273" name="Google Shape;273;p7"/>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74" name="Google Shape;274;p7"/>
          <p:cNvSpPr/>
          <p:nvPr/>
        </p:nvSpPr>
        <p:spPr>
          <a:xfrm>
            <a:off x="320180" y="1674217"/>
            <a:ext cx="777765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rgbClr val="114A81"/>
                </a:solidFill>
                <a:latin typeface="Calibri"/>
                <a:ea typeface="Calibri"/>
                <a:cs typeface="Calibri"/>
                <a:sym typeface="Calibri"/>
              </a:rPr>
              <a:t>The objective of the profiling camp is to</a:t>
            </a:r>
            <a:endParaRPr dirty="0"/>
          </a:p>
          <a:p>
            <a:pPr marL="0" marR="0" lvl="0" indent="0" algn="l" rtl="0">
              <a:spcBef>
                <a:spcPts val="0"/>
              </a:spcBef>
              <a:spcAft>
                <a:spcPts val="0"/>
              </a:spcAft>
              <a:buNone/>
            </a:pPr>
            <a:r>
              <a:rPr lang="en-US" sz="2000" b="0" i="0" u="none" strike="noStrike" cap="none" dirty="0">
                <a:solidFill>
                  <a:srgbClr val="114A81"/>
                </a:solidFill>
                <a:latin typeface="Calibri"/>
                <a:ea typeface="Calibri"/>
                <a:cs typeface="Calibri"/>
                <a:sym typeface="Calibri"/>
              </a:rPr>
              <a:t> </a:t>
            </a:r>
            <a:endParaRPr dirty="0"/>
          </a:p>
          <a:p>
            <a:pPr marL="0" marR="0" lvl="0" indent="0" algn="l" rtl="0">
              <a:spcBef>
                <a:spcPts val="0"/>
              </a:spcBef>
              <a:spcAft>
                <a:spcPts val="0"/>
              </a:spcAft>
              <a:buNone/>
            </a:pPr>
            <a:r>
              <a:rPr lang="en-US" sz="2800" b="1" i="0" u="none" strike="noStrike" cap="none" dirty="0">
                <a:solidFill>
                  <a:srgbClr val="114A81"/>
                </a:solidFill>
                <a:latin typeface="Calibri"/>
                <a:ea typeface="Calibri"/>
                <a:cs typeface="Calibri"/>
                <a:sym typeface="Calibri"/>
              </a:rPr>
              <a:t>identify Sewer and Septic Tank Workers (SSWs) who directly deal with faecal matter</a:t>
            </a:r>
            <a:endParaRPr dirty="0"/>
          </a:p>
        </p:txBody>
      </p:sp>
      <p:sp>
        <p:nvSpPr>
          <p:cNvPr id="275" name="Google Shape;275;p7"/>
          <p:cNvSpPr txBox="1"/>
          <p:nvPr/>
        </p:nvSpPr>
        <p:spPr>
          <a:xfrm>
            <a:off x="320180" y="4104961"/>
            <a:ext cx="777765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We have the constitutional mandates, legislations, Supreme Court orders and Human Rights Commission Directives</a:t>
            </a:r>
            <a:endParaRPr dirty="0"/>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Calibri"/>
                <a:ea typeface="Calibri"/>
                <a:cs typeface="Calibri"/>
                <a:sym typeface="Calibri"/>
              </a:rPr>
              <a:t>Yet,</a:t>
            </a:r>
            <a:r>
              <a:rPr lang="en-US" sz="28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Calibri"/>
                <a:ea typeface="Calibri"/>
                <a:cs typeface="Calibri"/>
                <a:sym typeface="Calibri"/>
              </a:rPr>
              <a:t>the invisibility of sanitation workers continues</a:t>
            </a:r>
            <a:r>
              <a:rPr lang="en-US" sz="2800" b="0" i="0" u="none" strike="noStrike" cap="none" dirty="0">
                <a:solidFill>
                  <a:srgbClr val="000000"/>
                </a:solidFill>
                <a:latin typeface="Calibri"/>
                <a:ea typeface="Calibri"/>
                <a:cs typeface="Calibri"/>
                <a:sym typeface="Calibri"/>
              </a:rPr>
              <a:t>…</a:t>
            </a:r>
            <a:endParaRPr dirty="0"/>
          </a:p>
        </p:txBody>
      </p:sp>
      <p:sp>
        <p:nvSpPr>
          <p:cNvPr id="276" name="Google Shape;276;p7"/>
          <p:cNvSpPr/>
          <p:nvPr/>
        </p:nvSpPr>
        <p:spPr>
          <a:xfrm>
            <a:off x="320180" y="6572912"/>
            <a:ext cx="7777658" cy="1736646"/>
          </a:xfrm>
          <a:prstGeom prst="roundRect">
            <a:avLst>
              <a:gd name="adj" fmla="val 16667"/>
            </a:avLst>
          </a:prstGeom>
          <a:solidFill>
            <a:srgbClr val="DAE5F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1" i="0" u="none" strike="noStrike" cap="none" dirty="0">
                <a:solidFill>
                  <a:schemeClr val="dk1"/>
                </a:solidFill>
                <a:latin typeface="Calibri"/>
                <a:ea typeface="Calibri"/>
                <a:cs typeface="Calibri"/>
                <a:sym typeface="Calibri"/>
              </a:rPr>
              <a:t>Inclusion of sanitation workers is not possible if we do not have a robust database of workers</a:t>
            </a:r>
            <a:endParaRPr sz="3200" b="1" i="0" u="none" strike="noStrike" cap="none" dirty="0">
              <a:solidFill>
                <a:schemeClr val="dk1"/>
              </a:solidFill>
              <a:latin typeface="Calibri"/>
              <a:ea typeface="Calibri"/>
              <a:cs typeface="Calibri"/>
              <a:sym typeface="Calibri"/>
            </a:endParaRPr>
          </a:p>
        </p:txBody>
      </p:sp>
      <p:pic>
        <p:nvPicPr>
          <p:cNvPr id="277" name="Google Shape;277;p7"/>
          <p:cNvPicPr preferRelativeResize="0"/>
          <p:nvPr/>
        </p:nvPicPr>
        <p:blipFill rotWithShape="1">
          <a:blip r:embed="rId3">
            <a:alphaModFix/>
          </a:blip>
          <a:srcRect r="14621"/>
          <a:stretch/>
        </p:blipFill>
        <p:spPr>
          <a:xfrm>
            <a:off x="8385076" y="1808956"/>
            <a:ext cx="7561544" cy="6333616"/>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6" name="Google Shape;206;p3"/>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4" name="Google Shape;226;p4"/>
          <p:cNvSpPr txBox="1"/>
          <p:nvPr/>
        </p:nvSpPr>
        <p:spPr>
          <a:xfrm>
            <a:off x="680220" y="211377"/>
            <a:ext cx="6251421" cy="799153"/>
          </a:xfrm>
          <a:prstGeom prst="rect">
            <a:avLst/>
          </a:prstGeom>
          <a:noFill/>
          <a:ln>
            <a:noFill/>
          </a:ln>
        </p:spPr>
        <p:txBody>
          <a:bodyPr spcFirstLastPara="1" wrap="square" lIns="102400" tIns="51200" rIns="102400" bIns="51200" anchor="ctr" anchorCtr="0">
            <a:noAutofit/>
          </a:bodyPr>
          <a:lstStyle/>
          <a:p>
            <a:pPr lvl="0"/>
            <a:r>
              <a:rPr lang="en-US" sz="4000" b="1" dirty="0">
                <a:solidFill>
                  <a:schemeClr val="accent2"/>
                </a:solidFill>
                <a:latin typeface="Calibri"/>
                <a:ea typeface="Calibri"/>
                <a:cs typeface="Calibri"/>
                <a:sym typeface="Calibri"/>
              </a:rPr>
              <a:t>Challenges of SSWs</a:t>
            </a:r>
          </a:p>
        </p:txBody>
      </p:sp>
      <p:sp>
        <p:nvSpPr>
          <p:cNvPr id="11" name="Rectangle 10">
            <a:extLst>
              <a:ext uri="{FF2B5EF4-FFF2-40B4-BE49-F238E27FC236}">
                <a16:creationId xmlns:a16="http://schemas.microsoft.com/office/drawing/2014/main" id="{8AB63686-49A5-4CC8-8037-1078E6609FD1}"/>
              </a:ext>
            </a:extLst>
          </p:cNvPr>
          <p:cNvSpPr/>
          <p:nvPr/>
        </p:nvSpPr>
        <p:spPr>
          <a:xfrm>
            <a:off x="680221" y="1371974"/>
            <a:ext cx="8882880" cy="7100405"/>
          </a:xfrm>
          <a:prstGeom prst="rect">
            <a:avLst/>
          </a:prstGeom>
        </p:spPr>
        <p:txBody>
          <a:bodyPr wrap="square">
            <a:spAutoFit/>
          </a:bodyPr>
          <a:lstStyle/>
          <a:p>
            <a:pPr>
              <a:lnSpc>
                <a:spcPct val="115000"/>
              </a:lnSpc>
              <a:buClr>
                <a:schemeClr val="tx1"/>
              </a:buClr>
            </a:pP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Social Issues: </a:t>
            </a:r>
            <a:endParaRPr lang="en-US" sz="2400" b="1" dirty="0">
              <a:solidFill>
                <a:srgbClr val="800000"/>
              </a:solidFill>
              <a:latin typeface="Calibri" panose="020F0502020204030204" pitchFamily="34" charset="0"/>
              <a:ea typeface="Calibri" panose="020F0502020204030204" pitchFamily="34" charset="0"/>
              <a:cs typeface="Calibri" panose="020F0502020204030204" pitchFamily="34" charset="0"/>
            </a:endParaRP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ea typeface="Calibri" panose="020F0502020204030204" pitchFamily="34" charset="0"/>
                <a:cs typeface="Calibri" panose="020F0502020204030204" pitchFamily="34" charset="0"/>
              </a:rPr>
              <a:t>Lack of identity </a:t>
            </a:r>
            <a:r>
              <a:rPr lang="en-US" sz="2000" dirty="0">
                <a:latin typeface="Calibri" panose="020F0502020204030204" pitchFamily="34" charset="0"/>
                <a:ea typeface="Calibri" panose="020F0502020204030204" pitchFamily="34" charset="0"/>
                <a:cs typeface="Calibri" panose="020F0502020204030204" pitchFamily="34" charset="0"/>
              </a:rPr>
              <a:t>and formal recognition of sanitation workforce</a:t>
            </a:r>
          </a:p>
          <a:p>
            <a:pPr marL="379533" indent="-379533">
              <a:lnSpc>
                <a:spcPct val="115000"/>
              </a:lnSpc>
              <a:buClr>
                <a:schemeClr val="tx1"/>
              </a:buClr>
              <a:buFont typeface="Arial" panose="020B0604020202020204" pitchFamily="34" charset="0"/>
              <a:buChar char="•"/>
            </a:pPr>
            <a:r>
              <a:rPr lang="en-IN" sz="2000" b="1" dirty="0">
                <a:solidFill>
                  <a:srgbClr val="800000"/>
                </a:solidFill>
                <a:latin typeface="Calibri" panose="020F0502020204030204" pitchFamily="34" charset="0"/>
                <a:cs typeface="Calibri" panose="020F0502020204030204" pitchFamily="34" charset="0"/>
              </a:rPr>
              <a:t>Lack of awareness and sensitivity </a:t>
            </a:r>
            <a:r>
              <a:rPr lang="en-IN" sz="2000" dirty="0">
                <a:latin typeface="Calibri" panose="020F0502020204030204" pitchFamily="34" charset="0"/>
                <a:cs typeface="Calibri" panose="020F0502020204030204" pitchFamily="34" charset="0"/>
              </a:rPr>
              <a:t>for sanitation workers safety among citizens</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ea typeface="Arial" panose="020B0604020202020204" pitchFamily="34" charset="0"/>
                <a:cs typeface="Calibri" panose="020F0502020204030204" pitchFamily="34" charset="0"/>
              </a:rPr>
              <a:t>Discrimination</a:t>
            </a:r>
            <a:r>
              <a:rPr lang="en-US" sz="2000" b="1"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2000" dirty="0">
                <a:latin typeface="Calibri" panose="020F0502020204030204" pitchFamily="34" charset="0"/>
                <a:ea typeface="Arial" panose="020B0604020202020204" pitchFamily="34" charset="0"/>
                <a:cs typeface="Calibri" panose="020F0502020204030204" pitchFamily="34" charset="0"/>
              </a:rPr>
              <a:t>in society</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ea typeface="Arial" panose="020B0604020202020204" pitchFamily="34" charset="0"/>
                <a:cs typeface="Calibri" panose="020F0502020204030204" pitchFamily="34" charset="0"/>
              </a:rPr>
              <a:t>Lower Literacy levels </a:t>
            </a:r>
            <a:r>
              <a:rPr lang="en-US" sz="2000" dirty="0">
                <a:latin typeface="Calibri" panose="020F0502020204030204" pitchFamily="34" charset="0"/>
                <a:ea typeface="Arial" panose="020B0604020202020204" pitchFamily="34" charset="0"/>
                <a:cs typeface="Calibri" panose="020F0502020204030204" pitchFamily="34" charset="0"/>
              </a:rPr>
              <a:t>and lack of opportunities for skill enhancement</a:t>
            </a:r>
          </a:p>
          <a:p>
            <a:pPr>
              <a:lnSpc>
                <a:spcPct val="115000"/>
              </a:lnSpc>
              <a:buClr>
                <a:schemeClr val="tx1"/>
              </a:buClr>
            </a:pPr>
            <a:endPar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buClr>
                <a:schemeClr val="tx1"/>
              </a:buClr>
            </a:pP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Economic and financial: </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cs typeface="Calibri" panose="020F0502020204030204" pitchFamily="34" charset="0"/>
              </a:rPr>
              <a:t>Lack of skilling and alternate livelihoods</a:t>
            </a:r>
            <a:r>
              <a:rPr lang="en-US" sz="2000" dirty="0">
                <a:solidFill>
                  <a:srgbClr val="80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opportunities</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ea typeface="Arial" panose="020B0604020202020204" pitchFamily="34" charset="0"/>
                <a:cs typeface="Calibri" panose="020F0502020204030204" pitchFamily="34" charset="0"/>
              </a:rPr>
              <a:t>Financial indebtedness</a:t>
            </a:r>
          </a:p>
          <a:p>
            <a:pPr marL="379533" indent="-379533">
              <a:lnSpc>
                <a:spcPct val="115000"/>
              </a:lnSpc>
              <a:buClr>
                <a:schemeClr val="tx1"/>
              </a:buClr>
              <a:buFont typeface="Arial" panose="020B0604020202020204" pitchFamily="34" charset="0"/>
              <a:buChar char="•"/>
            </a:pPr>
            <a:endParaRPr lang="en-US"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buClr>
                <a:schemeClr val="tx1"/>
              </a:buClr>
            </a:pP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Lack of Transparency:</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cs typeface="Calibri" panose="020F0502020204030204" pitchFamily="34" charset="0"/>
              </a:rPr>
              <a:t>Poor contractual mechanisms </a:t>
            </a:r>
            <a:r>
              <a:rPr lang="en-US" sz="2000" dirty="0">
                <a:latin typeface="Calibri" panose="020F0502020204030204" pitchFamily="34" charset="0"/>
                <a:cs typeface="Calibri" panose="020F0502020204030204" pitchFamily="34" charset="0"/>
              </a:rPr>
              <a:t>and lack of SOPs in local governments</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ea typeface="Calibri" panose="020F0502020204030204" pitchFamily="34" charset="0"/>
                <a:cs typeface="Calibri" panose="020F0502020204030204" pitchFamily="34" charset="0"/>
              </a:rPr>
              <a:t>Lack of convergence </a:t>
            </a:r>
            <a:r>
              <a:rPr lang="en-US" sz="2000" dirty="0">
                <a:latin typeface="Calibri" panose="020F0502020204030204" pitchFamily="34" charset="0"/>
                <a:ea typeface="Calibri" panose="020F0502020204030204" pitchFamily="34" charset="0"/>
                <a:cs typeface="Calibri" panose="020F0502020204030204" pitchFamily="34" charset="0"/>
              </a:rPr>
              <a:t>amongst stakeholders for enforcement</a:t>
            </a:r>
          </a:p>
          <a:p>
            <a:pPr>
              <a:lnSpc>
                <a:spcPct val="115000"/>
              </a:lnSpc>
              <a:buClr>
                <a:schemeClr val="tx1"/>
              </a:buClr>
            </a:pPr>
            <a:endPar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buClr>
                <a:schemeClr val="tx1"/>
              </a:buClr>
            </a:pP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Occupational Hazards and Health Issues: </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cs typeface="Calibri" panose="020F0502020204030204" pitchFamily="34" charset="0"/>
              </a:rPr>
              <a:t>Insufficient health and safety measures </a:t>
            </a:r>
            <a:r>
              <a:rPr lang="en-US" sz="2000" dirty="0">
                <a:latin typeface="Calibri" panose="020F0502020204030204" pitchFamily="34" charset="0"/>
                <a:cs typeface="Calibri" panose="020F0502020204030204" pitchFamily="34" charset="0"/>
              </a:rPr>
              <a:t>leading to injury, infection, eye sight, skin &amp; respiratory diseases, mental health issues and death even before reaching the age of retirement</a:t>
            </a:r>
          </a:p>
          <a:p>
            <a:pPr marL="379533" indent="-379533">
              <a:lnSpc>
                <a:spcPct val="115000"/>
              </a:lnSpc>
              <a:buClr>
                <a:schemeClr val="tx1"/>
              </a:buClr>
              <a:buFont typeface="Arial" panose="020B0604020202020204" pitchFamily="34" charset="0"/>
              <a:buChar char="•"/>
            </a:pPr>
            <a:r>
              <a:rPr lang="en-US" sz="2000" b="1" dirty="0">
                <a:solidFill>
                  <a:srgbClr val="800000"/>
                </a:solidFill>
                <a:latin typeface="Calibri" panose="020F0502020204030204" pitchFamily="34" charset="0"/>
                <a:cs typeface="Calibri" panose="020F0502020204030204" pitchFamily="34" charset="0"/>
              </a:rPr>
              <a:t>Intolerable working environment </a:t>
            </a:r>
            <a:r>
              <a:rPr lang="en-US" sz="2000" dirty="0">
                <a:latin typeface="Calibri" panose="020F0502020204030204" pitchFamily="34" charset="0"/>
                <a:ea typeface="Arial" panose="020B0604020202020204" pitchFamily="34" charset="0"/>
                <a:cs typeface="Calibri" panose="020F0502020204030204" pitchFamily="34" charset="0"/>
              </a:rPr>
              <a:t>leading to substance abuse</a:t>
            </a:r>
            <a:endParaRPr lang="en-IN" sz="2000" dirty="0">
              <a:latin typeface="Calibri" panose="020F0502020204030204" pitchFamily="34" charset="0"/>
              <a:cs typeface="Calibri" panose="020F0502020204030204" pitchFamily="34" charset="0"/>
            </a:endParaRPr>
          </a:p>
        </p:txBody>
      </p:sp>
      <p:cxnSp>
        <p:nvCxnSpPr>
          <p:cNvPr id="3" name="Straight Connector 2"/>
          <p:cNvCxnSpPr/>
          <p:nvPr/>
        </p:nvCxnSpPr>
        <p:spPr>
          <a:xfrm>
            <a:off x="12801600" y="0"/>
            <a:ext cx="0" cy="9109075"/>
          </a:xfrm>
          <a:prstGeom prst="line">
            <a:avLst/>
          </a:prstGeom>
          <a:ln w="101600">
            <a:solidFill>
              <a:schemeClr val="accent1">
                <a:shade val="95000"/>
                <a:satMod val="105000"/>
                <a:alpha val="29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11410950" y="1562847"/>
            <a:ext cx="2781300" cy="120221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libri" panose="020F0502020204030204" pitchFamily="34" charset="0"/>
                <a:cs typeface="Calibri" panose="020F0502020204030204" pitchFamily="34" charset="0"/>
              </a:rPr>
              <a:t>Social Issues</a:t>
            </a:r>
          </a:p>
        </p:txBody>
      </p:sp>
      <p:sp>
        <p:nvSpPr>
          <p:cNvPr id="8" name="Rounded Rectangle 7"/>
          <p:cNvSpPr/>
          <p:nvPr/>
        </p:nvSpPr>
        <p:spPr>
          <a:xfrm>
            <a:off x="11410950" y="3294980"/>
            <a:ext cx="2781300" cy="120221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libri" panose="020F0502020204030204" pitchFamily="34" charset="0"/>
                <a:cs typeface="Calibri" panose="020F0502020204030204" pitchFamily="34" charset="0"/>
              </a:rPr>
              <a:t>Economic and financial Issues</a:t>
            </a:r>
          </a:p>
        </p:txBody>
      </p:sp>
      <p:sp>
        <p:nvSpPr>
          <p:cNvPr id="9" name="Rounded Rectangle 8"/>
          <p:cNvSpPr/>
          <p:nvPr/>
        </p:nvSpPr>
        <p:spPr>
          <a:xfrm>
            <a:off x="11410950" y="5027113"/>
            <a:ext cx="2781300" cy="120221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libri" panose="020F0502020204030204" pitchFamily="34" charset="0"/>
                <a:cs typeface="Calibri" panose="020F0502020204030204" pitchFamily="34" charset="0"/>
              </a:rPr>
              <a:t>Lack of Transparency</a:t>
            </a:r>
          </a:p>
        </p:txBody>
      </p:sp>
      <p:sp>
        <p:nvSpPr>
          <p:cNvPr id="10" name="Rounded Rectangle 9"/>
          <p:cNvSpPr/>
          <p:nvPr/>
        </p:nvSpPr>
        <p:spPr>
          <a:xfrm>
            <a:off x="11410950" y="6759246"/>
            <a:ext cx="2781300" cy="120221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libri" panose="020F0502020204030204" pitchFamily="34" charset="0"/>
                <a:cs typeface="Calibri" panose="020F0502020204030204" pitchFamily="34" charset="0"/>
              </a:rPr>
              <a:t>Occupational Hazards and Health Issues</a:t>
            </a:r>
          </a:p>
        </p:txBody>
      </p:sp>
    </p:spTree>
    <p:extLst>
      <p:ext uri="{BB962C8B-B14F-4D97-AF65-F5344CB8AC3E}">
        <p14:creationId xmlns:p14="http://schemas.microsoft.com/office/powerpoint/2010/main" val="3048379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Calibri"/>
                <a:ea typeface="Calibri"/>
                <a:cs typeface="Calibri"/>
                <a:sym typeface="Calibri"/>
              </a:rPr>
              <a:t>Role of ULBs in Implementation of NAMASTE</a:t>
            </a:r>
            <a:endParaRPr dirty="0"/>
          </a:p>
        </p:txBody>
      </p:sp>
      <p:sp>
        <p:nvSpPr>
          <p:cNvPr id="262" name="Google Shape;262;p6"/>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63" name="Google Shape;263;p6"/>
          <p:cNvSpPr/>
          <p:nvPr/>
        </p:nvSpPr>
        <p:spPr>
          <a:xfrm>
            <a:off x="680220" y="4216878"/>
            <a:ext cx="14689632" cy="1036291"/>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lvl="1"/>
            <a:r>
              <a:rPr lang="en-US" sz="2400" dirty="0">
                <a:solidFill>
                  <a:schemeClr val="dk1"/>
                </a:solidFill>
              </a:rPr>
              <a:t>Formation of self help groups (SHG)  of SSWs for sanitation related livelihood activities</a:t>
            </a:r>
            <a:endParaRPr sz="2400" dirty="0">
              <a:solidFill>
                <a:schemeClr val="dk1"/>
              </a:solidFill>
            </a:endParaRPr>
          </a:p>
        </p:txBody>
      </p:sp>
      <p:sp>
        <p:nvSpPr>
          <p:cNvPr id="264" name="Google Shape;264;p6"/>
          <p:cNvSpPr/>
          <p:nvPr/>
        </p:nvSpPr>
        <p:spPr>
          <a:xfrm>
            <a:off x="697771" y="1645003"/>
            <a:ext cx="14689630" cy="1229438"/>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Profiling of SSWs engaged by ULBs, parastatal agencies, PSSOs, state-level departments, private contractors through profiling camps</a:t>
            </a:r>
            <a:endParaRPr dirty="0"/>
          </a:p>
        </p:txBody>
      </p:sp>
      <p:sp>
        <p:nvSpPr>
          <p:cNvPr id="265" name="Google Shape;265;p6"/>
          <p:cNvSpPr/>
          <p:nvPr/>
        </p:nvSpPr>
        <p:spPr>
          <a:xfrm>
            <a:off x="697770" y="3026948"/>
            <a:ext cx="14689632" cy="1037423"/>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1"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Occupational safety training of SSWs in usage of PPE, safety devices and handling mechanized cleaning operations</a:t>
            </a:r>
            <a:endParaRPr dirty="0"/>
          </a:p>
        </p:txBody>
      </p:sp>
      <p:sp>
        <p:nvSpPr>
          <p:cNvPr id="266" name="Google Shape;266;p6"/>
          <p:cNvSpPr/>
          <p:nvPr/>
        </p:nvSpPr>
        <p:spPr>
          <a:xfrm>
            <a:off x="680220" y="5405676"/>
            <a:ext cx="14689632" cy="1219558"/>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Linkages to social and financial entitlements</a:t>
            </a:r>
            <a:endParaRPr dirty="0"/>
          </a:p>
        </p:txBody>
      </p:sp>
      <p:sp>
        <p:nvSpPr>
          <p:cNvPr id="267" name="Google Shape;267;p6"/>
          <p:cNvSpPr/>
          <p:nvPr/>
        </p:nvSpPr>
        <p:spPr>
          <a:xfrm>
            <a:off x="680220" y="6777741"/>
            <a:ext cx="14689630" cy="1129526"/>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1"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Linkages with livelihoods through SUY scheme for procurement of sanitation related machines and provide continuous work assurance </a:t>
            </a:r>
            <a:endParaRPr sz="2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9840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8"/>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Profiling Process Flow</a:t>
            </a:r>
            <a:endParaRPr/>
          </a:p>
        </p:txBody>
      </p:sp>
      <p:sp>
        <p:nvSpPr>
          <p:cNvPr id="283" name="Google Shape;283;p8"/>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295" name="Google Shape;295;p8"/>
          <p:cNvPicPr preferRelativeResize="0"/>
          <p:nvPr/>
        </p:nvPicPr>
        <p:blipFill rotWithShape="1">
          <a:blip r:embed="rId3">
            <a:alphaModFix/>
          </a:blip>
          <a:srcRect t="12656"/>
          <a:stretch/>
        </p:blipFill>
        <p:spPr>
          <a:xfrm>
            <a:off x="11300660" y="4405525"/>
            <a:ext cx="3547600" cy="4131459"/>
          </a:xfrm>
          <a:prstGeom prst="rect">
            <a:avLst/>
          </a:prstGeom>
          <a:noFill/>
          <a:ln>
            <a:noFill/>
          </a:ln>
        </p:spPr>
      </p:pic>
      <p:pic>
        <p:nvPicPr>
          <p:cNvPr id="296" name="Google Shape;296;p8"/>
          <p:cNvPicPr preferRelativeResize="0"/>
          <p:nvPr/>
        </p:nvPicPr>
        <p:blipFill rotWithShape="1">
          <a:blip r:embed="rId4">
            <a:alphaModFix/>
          </a:blip>
          <a:srcRect t="17497"/>
          <a:stretch/>
        </p:blipFill>
        <p:spPr>
          <a:xfrm>
            <a:off x="1341037" y="4405526"/>
            <a:ext cx="3755426" cy="4131460"/>
          </a:xfrm>
          <a:prstGeom prst="rect">
            <a:avLst/>
          </a:prstGeom>
          <a:noFill/>
          <a:ln>
            <a:noFill/>
          </a:ln>
        </p:spPr>
      </p:pic>
      <p:pic>
        <p:nvPicPr>
          <p:cNvPr id="297" name="Google Shape;297;p8"/>
          <p:cNvPicPr preferRelativeResize="0"/>
          <p:nvPr/>
        </p:nvPicPr>
        <p:blipFill rotWithShape="1">
          <a:blip r:embed="rId5">
            <a:alphaModFix/>
          </a:blip>
          <a:srcRect l="17239" r="9231"/>
          <a:stretch/>
        </p:blipFill>
        <p:spPr>
          <a:xfrm>
            <a:off x="5397537" y="4405526"/>
            <a:ext cx="5400601" cy="4131459"/>
          </a:xfrm>
          <a:prstGeom prst="rect">
            <a:avLst/>
          </a:prstGeom>
          <a:noFill/>
          <a:ln>
            <a:noFill/>
          </a:ln>
        </p:spPr>
      </p:pic>
      <p:grpSp>
        <p:nvGrpSpPr>
          <p:cNvPr id="2" name="Group 1"/>
          <p:cNvGrpSpPr/>
          <p:nvPr/>
        </p:nvGrpSpPr>
        <p:grpSpPr>
          <a:xfrm>
            <a:off x="1405354" y="1684883"/>
            <a:ext cx="13424809" cy="2429410"/>
            <a:chOff x="1405354" y="1684883"/>
            <a:chExt cx="13424809" cy="2429410"/>
          </a:xfrm>
        </p:grpSpPr>
        <p:grpSp>
          <p:nvGrpSpPr>
            <p:cNvPr id="284" name="Google Shape;284;p8"/>
            <p:cNvGrpSpPr/>
            <p:nvPr/>
          </p:nvGrpSpPr>
          <p:grpSpPr>
            <a:xfrm>
              <a:off x="1405354" y="1684883"/>
              <a:ext cx="13424809" cy="1591717"/>
              <a:chOff x="11819" y="0"/>
              <a:chExt cx="13424809" cy="1800200"/>
            </a:xfrm>
          </p:grpSpPr>
          <p:sp>
            <p:nvSpPr>
              <p:cNvPr id="285" name="Google Shape;285;p8"/>
              <p:cNvSpPr/>
              <p:nvPr/>
            </p:nvSpPr>
            <p:spPr>
              <a:xfrm>
                <a:off x="11819" y="0"/>
                <a:ext cx="3532844" cy="180020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86" name="Google Shape;286;p8"/>
              <p:cNvSpPr txBox="1"/>
              <p:nvPr/>
            </p:nvSpPr>
            <p:spPr>
              <a:xfrm>
                <a:off x="64545" y="52726"/>
                <a:ext cx="3427392" cy="169474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2400" b="0" i="0" u="none" strike="noStrike" cap="none" dirty="0">
                    <a:solidFill>
                      <a:schemeClr val="lt1"/>
                    </a:solidFill>
                    <a:latin typeface="Calibri" panose="020F0502020204030204" pitchFamily="34" charset="0"/>
                    <a:cs typeface="Calibri" panose="020F0502020204030204" pitchFamily="34" charset="0"/>
                    <a:sym typeface="Arial"/>
                  </a:rPr>
                  <a:t>Enumeration of the SSW by enumerators</a:t>
                </a:r>
                <a:endParaRPr sz="2400" b="0" i="0" u="none" strike="noStrike" cap="none" dirty="0">
                  <a:solidFill>
                    <a:schemeClr val="lt1"/>
                  </a:solidFill>
                  <a:latin typeface="Calibri" panose="020F0502020204030204" pitchFamily="34" charset="0"/>
                  <a:cs typeface="Calibri" panose="020F0502020204030204" pitchFamily="34" charset="0"/>
                  <a:sym typeface="Arial"/>
                </a:endParaRPr>
              </a:p>
            </p:txBody>
          </p:sp>
          <p:sp>
            <p:nvSpPr>
              <p:cNvPr id="287" name="Google Shape;287;p8"/>
              <p:cNvSpPr/>
              <p:nvPr/>
            </p:nvSpPr>
            <p:spPr>
              <a:xfrm>
                <a:off x="3897948" y="462027"/>
                <a:ext cx="748963" cy="876145"/>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88" name="Google Shape;288;p8"/>
              <p:cNvSpPr txBox="1"/>
              <p:nvPr/>
            </p:nvSpPr>
            <p:spPr>
              <a:xfrm>
                <a:off x="3897948" y="637256"/>
                <a:ext cx="524274" cy="5256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4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289" name="Google Shape;289;p8"/>
              <p:cNvSpPr/>
              <p:nvPr/>
            </p:nvSpPr>
            <p:spPr>
              <a:xfrm>
                <a:off x="4957802" y="0"/>
                <a:ext cx="3532844" cy="180020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90" name="Google Shape;290;p8"/>
              <p:cNvSpPr txBox="1"/>
              <p:nvPr/>
            </p:nvSpPr>
            <p:spPr>
              <a:xfrm>
                <a:off x="5010528" y="52726"/>
                <a:ext cx="3427392" cy="169474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2400" b="0" i="0" u="none" strike="noStrike" cap="none" dirty="0">
                    <a:solidFill>
                      <a:schemeClr val="lt1"/>
                    </a:solidFill>
                    <a:latin typeface="Calibri" panose="020F0502020204030204" pitchFamily="34" charset="0"/>
                    <a:cs typeface="Calibri" panose="020F0502020204030204" pitchFamily="34" charset="0"/>
                    <a:sym typeface="Arial"/>
                  </a:rPr>
                  <a:t>Validation of the Survey</a:t>
                </a:r>
                <a:endParaRPr dirty="0">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None/>
                </a:pPr>
                <a:r>
                  <a:rPr lang="en-US" sz="2400" b="0" i="1" u="none" strike="noStrike" cap="none" dirty="0">
                    <a:solidFill>
                      <a:schemeClr val="lt1"/>
                    </a:solidFill>
                    <a:latin typeface="Calibri" panose="020F0502020204030204" pitchFamily="34" charset="0"/>
                    <a:cs typeface="Calibri" panose="020F0502020204030204" pitchFamily="34" charset="0"/>
                    <a:sym typeface="Arial"/>
                  </a:rPr>
                  <a:t>By ULB level NAMASTE Nodal Officer (100%)</a:t>
                </a:r>
                <a:endParaRPr sz="2400" b="0" i="1" u="none" strike="noStrike" cap="none" dirty="0">
                  <a:solidFill>
                    <a:schemeClr val="lt1"/>
                  </a:solidFill>
                  <a:latin typeface="Calibri" panose="020F0502020204030204" pitchFamily="34" charset="0"/>
                  <a:cs typeface="Calibri" panose="020F0502020204030204" pitchFamily="34" charset="0"/>
                  <a:sym typeface="Arial"/>
                </a:endParaRPr>
              </a:p>
            </p:txBody>
          </p:sp>
          <p:sp>
            <p:nvSpPr>
              <p:cNvPr id="291" name="Google Shape;291;p8"/>
              <p:cNvSpPr/>
              <p:nvPr/>
            </p:nvSpPr>
            <p:spPr>
              <a:xfrm>
                <a:off x="8843931" y="462027"/>
                <a:ext cx="748963" cy="876145"/>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92" name="Google Shape;292;p8"/>
              <p:cNvSpPr txBox="1"/>
              <p:nvPr/>
            </p:nvSpPr>
            <p:spPr>
              <a:xfrm>
                <a:off x="8843931" y="637256"/>
                <a:ext cx="524274" cy="5256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4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293" name="Google Shape;293;p8"/>
              <p:cNvSpPr/>
              <p:nvPr/>
            </p:nvSpPr>
            <p:spPr>
              <a:xfrm>
                <a:off x="9903784" y="0"/>
                <a:ext cx="3532844" cy="180020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94" name="Google Shape;294;p8"/>
              <p:cNvSpPr txBox="1"/>
              <p:nvPr/>
            </p:nvSpPr>
            <p:spPr>
              <a:xfrm>
                <a:off x="9956510" y="52726"/>
                <a:ext cx="3427392" cy="169474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2400" b="0" i="0" u="none" strike="noStrike" cap="none">
                    <a:solidFill>
                      <a:schemeClr val="lt1"/>
                    </a:solidFill>
                    <a:latin typeface="Calibri" panose="020F0502020204030204" pitchFamily="34" charset="0"/>
                    <a:cs typeface="Calibri" panose="020F0502020204030204" pitchFamily="34" charset="0"/>
                    <a:sym typeface="Arial"/>
                  </a:rPr>
                  <a:t>Generating the Unique ID of the SSW</a:t>
                </a:r>
                <a:endParaRPr sz="2400" b="0" i="0" u="none" strike="noStrike" cap="none">
                  <a:solidFill>
                    <a:schemeClr val="lt1"/>
                  </a:solidFill>
                  <a:latin typeface="Calibri" panose="020F0502020204030204" pitchFamily="34" charset="0"/>
                  <a:cs typeface="Calibri" panose="020F0502020204030204" pitchFamily="34" charset="0"/>
                  <a:sym typeface="Arial"/>
                </a:endParaRPr>
              </a:p>
            </p:txBody>
          </p:sp>
        </p:grpSp>
        <p:sp>
          <p:nvSpPr>
            <p:cNvPr id="18" name="TextBox 17"/>
            <p:cNvSpPr txBox="1"/>
            <p:nvPr/>
          </p:nvSpPr>
          <p:spPr>
            <a:xfrm>
              <a:off x="6618222" y="3406407"/>
              <a:ext cx="2959232" cy="707886"/>
            </a:xfrm>
            <a:prstGeom prst="rect">
              <a:avLst/>
            </a:prstGeom>
            <a:noFill/>
          </p:spPr>
          <p:txBody>
            <a:bodyPr wrap="square" rtlCol="0">
              <a:spAutoFit/>
            </a:bodyPr>
            <a:lstStyle/>
            <a:p>
              <a:pPr algn="ctr"/>
              <a:r>
                <a:rPr lang="en-US" sz="2000" i="1" dirty="0">
                  <a:latin typeface="Calibri" panose="020F0502020204030204" pitchFamily="34" charset="0"/>
                  <a:cs typeface="Calibri" panose="020F0502020204030204" pitchFamily="34" charset="0"/>
                </a:rPr>
                <a:t>Quality Check of the Survey by NSKFDC/PMU</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9"/>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Calibri"/>
                <a:ea typeface="Calibri"/>
                <a:cs typeface="Calibri"/>
                <a:sym typeface="Calibri"/>
              </a:rPr>
              <a:t>Role of ULB in Profiling of SSWs</a:t>
            </a:r>
            <a:endParaRPr sz="4000" b="1" i="0" u="none" strike="noStrike" cap="none" dirty="0">
              <a:solidFill>
                <a:schemeClr val="accent2"/>
              </a:solidFill>
              <a:latin typeface="Calibri"/>
              <a:ea typeface="Calibri"/>
              <a:cs typeface="Calibri"/>
              <a:sym typeface="Calibri"/>
            </a:endParaRPr>
          </a:p>
        </p:txBody>
      </p:sp>
      <p:sp>
        <p:nvSpPr>
          <p:cNvPr id="303" name="Google Shape;303;p9"/>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04" name="Google Shape;304;p9"/>
          <p:cNvSpPr/>
          <p:nvPr/>
        </p:nvSpPr>
        <p:spPr>
          <a:xfrm>
            <a:off x="297214" y="1276142"/>
            <a:ext cx="15432678" cy="91940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chemeClr val="dk1"/>
                </a:solidFill>
                <a:latin typeface="Calibri"/>
                <a:ea typeface="Calibri"/>
                <a:cs typeface="Calibri"/>
                <a:sym typeface="Calibri"/>
              </a:rPr>
              <a:t>Organize City-Level NAMASTE Camps for enumeration of SSWs engaged by ULBs, parastatal agencies, PSSOs, state-level departments and other private contractors</a:t>
            </a:r>
            <a:endParaRPr sz="2400" b="1" i="0" u="none" strike="noStrike" cap="none" dirty="0">
              <a:solidFill>
                <a:schemeClr val="dk1"/>
              </a:solidFill>
              <a:latin typeface="Calibri"/>
              <a:ea typeface="Calibri"/>
              <a:cs typeface="Calibri"/>
              <a:sym typeface="Calibri"/>
            </a:endParaRPr>
          </a:p>
        </p:txBody>
      </p:sp>
      <p:sp>
        <p:nvSpPr>
          <p:cNvPr id="305" name="Google Shape;305;p9"/>
          <p:cNvSpPr/>
          <p:nvPr/>
        </p:nvSpPr>
        <p:spPr>
          <a:xfrm>
            <a:off x="297214" y="2461155"/>
            <a:ext cx="40923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Activities at Pre profiling Stage</a:t>
            </a:r>
            <a:endParaRPr/>
          </a:p>
        </p:txBody>
      </p:sp>
      <p:sp>
        <p:nvSpPr>
          <p:cNvPr id="306" name="Google Shape;306;p9"/>
          <p:cNvSpPr/>
          <p:nvPr/>
        </p:nvSpPr>
        <p:spPr>
          <a:xfrm>
            <a:off x="608212" y="3258393"/>
            <a:ext cx="3781341" cy="2592288"/>
          </a:xfrm>
          <a:prstGeom prst="roundRect">
            <a:avLst>
              <a:gd name="adj" fmla="val 16667"/>
            </a:avLst>
          </a:prstGeom>
          <a:no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rgbClr val="114A81"/>
                </a:solidFill>
                <a:latin typeface="Calibri" panose="020F0502020204030204" pitchFamily="34" charset="0"/>
                <a:cs typeface="Calibri" panose="020F0502020204030204" pitchFamily="34" charset="0"/>
                <a:sym typeface="Arial"/>
              </a:rPr>
              <a:t>Where?</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b="1" i="0" u="none" strike="noStrike" cap="none" dirty="0">
              <a:solidFill>
                <a:srgbClr val="114A81"/>
              </a:solidFill>
              <a:latin typeface="Calibri" panose="020F0502020204030204" pitchFamily="34" charset="0"/>
              <a:cs typeface="Calibri" panose="020F0502020204030204" pitchFamily="34" charset="0"/>
              <a:sym typeface="Arial"/>
            </a:endParaRPr>
          </a:p>
          <a:p>
            <a:pPr marL="0" marR="0" lvl="0" indent="0" algn="ctr" rtl="0">
              <a:spcBef>
                <a:spcPts val="0"/>
              </a:spcBef>
              <a:spcAft>
                <a:spcPts val="0"/>
              </a:spcAft>
              <a:buNone/>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Organize profiling camps at ULB offices (ward/ zonal/ central offices or at muster station) or in settlements where majority of SSWs reside.</a:t>
            </a:r>
            <a:endParaRPr sz="2000" b="0"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307" name="Google Shape;307;p9"/>
          <p:cNvSpPr/>
          <p:nvPr/>
        </p:nvSpPr>
        <p:spPr>
          <a:xfrm>
            <a:off x="608212" y="6354737"/>
            <a:ext cx="3781341" cy="2304256"/>
          </a:xfrm>
          <a:prstGeom prst="roundRect">
            <a:avLst>
              <a:gd name="adj" fmla="val 16667"/>
            </a:avLst>
          </a:prstGeom>
          <a:no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n-US" sz="3200" b="1" i="0" u="none" strike="noStrike" cap="none" dirty="0">
                <a:solidFill>
                  <a:srgbClr val="114A81"/>
                </a:solidFill>
                <a:latin typeface="Calibri" panose="020F0502020204030204" pitchFamily="34" charset="0"/>
                <a:cs typeface="Calibri" panose="020F0502020204030204" pitchFamily="34" charset="0"/>
                <a:sym typeface="Arial"/>
              </a:rPr>
              <a:t>When?</a:t>
            </a:r>
            <a:endParaRPr dirty="0">
              <a:latin typeface="Calibri" panose="020F0502020204030204" pitchFamily="34" charset="0"/>
              <a:cs typeface="Calibri" panose="020F0502020204030204" pitchFamily="34" charset="0"/>
            </a:endParaRPr>
          </a:p>
          <a:p>
            <a:pPr marL="0" marR="0" lvl="1" indent="0" algn="ctr" rtl="0">
              <a:spcBef>
                <a:spcPts val="0"/>
              </a:spcBef>
              <a:spcAft>
                <a:spcPts val="0"/>
              </a:spcAft>
              <a:buNone/>
            </a:pPr>
            <a:endParaRPr sz="2000" b="1"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1" indent="0" algn="ctr" rtl="0">
              <a:spcBef>
                <a:spcPts val="0"/>
              </a:spcBef>
              <a:spcAft>
                <a:spcPts val="0"/>
              </a:spcAft>
              <a:buNone/>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Schedule camp at a time which is convenient to the SSWs and PSSOs</a:t>
            </a:r>
            <a:r>
              <a:rPr lang="en-US" sz="2000" dirty="0">
                <a:solidFill>
                  <a:schemeClr val="dk1"/>
                </a:solidFill>
                <a:latin typeface="Calibri" panose="020F0502020204030204" pitchFamily="34" charset="0"/>
                <a:cs typeface="Calibri" panose="020F0502020204030204" pitchFamily="34" charset="0"/>
              </a:rPr>
              <a:t> to attend and does not impact their wages for the day.</a:t>
            </a:r>
            <a:endParaRPr sz="20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900" b="0"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308" name="Google Shape;308;p9"/>
          <p:cNvSpPr/>
          <p:nvPr/>
        </p:nvSpPr>
        <p:spPr>
          <a:xfrm>
            <a:off x="4895850" y="3258393"/>
            <a:ext cx="10682404" cy="5400600"/>
          </a:xfrm>
          <a:prstGeom prst="roundRect">
            <a:avLst>
              <a:gd name="adj" fmla="val 8554"/>
            </a:avLst>
          </a:prstGeom>
          <a:no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rgbClr val="114A81"/>
                </a:solidFill>
                <a:latin typeface="Calibri" panose="020F0502020204030204" pitchFamily="34" charset="0"/>
                <a:cs typeface="Calibri" panose="020F0502020204030204" pitchFamily="34" charset="0"/>
                <a:sym typeface="Arial"/>
              </a:rPr>
              <a:t>How?</a:t>
            </a:r>
            <a:r>
              <a:rPr lang="en-US" sz="2000" b="0" i="0" u="none" strike="noStrike" cap="none" dirty="0">
                <a:solidFill>
                  <a:schemeClr val="dk1"/>
                </a:solidFill>
                <a:latin typeface="Calibri" panose="020F0502020204030204" pitchFamily="34" charset="0"/>
                <a:cs typeface="Calibri" panose="020F0502020204030204" pitchFamily="34" charset="0"/>
                <a:sym typeface="Arial"/>
              </a:rPr>
              <a:t> </a:t>
            </a:r>
          </a:p>
          <a:p>
            <a:pPr marL="0" marR="0" lvl="0" indent="0" algn="ctr" rtl="0">
              <a:spcBef>
                <a:spcPts val="0"/>
              </a:spcBef>
              <a:spcAft>
                <a:spcPts val="0"/>
              </a:spcAft>
              <a:buNone/>
            </a:pP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Enumeration through NAMASTE Application/Desktop portal</a:t>
            </a:r>
          </a:p>
          <a:p>
            <a:pPr marL="342900" lvl="0" indent="-342900">
              <a:buClr>
                <a:schemeClr val="dk1"/>
              </a:buClr>
              <a:buSzPts val="2000"/>
              <a:buFont typeface="Arial"/>
              <a:buChar char="•"/>
            </a:pPr>
            <a:r>
              <a:rPr lang="en-US" sz="2000" b="1" dirty="0">
                <a:solidFill>
                  <a:schemeClr val="dk1"/>
                </a:solidFill>
                <a:latin typeface="Calibri" panose="020F0502020204030204" pitchFamily="34" charset="0"/>
                <a:cs typeface="Calibri" panose="020F0502020204030204" pitchFamily="34" charset="0"/>
              </a:rPr>
              <a:t>A collated list of SSW engaged </a:t>
            </a:r>
            <a:r>
              <a:rPr lang="en-US" sz="2000" b="1" dirty="0">
                <a:solidFill>
                  <a:schemeClr val="dk1"/>
                </a:solidFill>
                <a:latin typeface="Calibri"/>
                <a:ea typeface="Calibri"/>
                <a:cs typeface="Calibri"/>
                <a:sym typeface="Calibri"/>
              </a:rPr>
              <a:t>by ULBs, Parastatal agencies, PSSOs, state-level departments and other private contractors</a:t>
            </a:r>
          </a:p>
          <a:p>
            <a:pPr marL="342900" lvl="0" indent="-342900">
              <a:buClr>
                <a:schemeClr val="dk1"/>
              </a:buClr>
              <a:buSzPts val="2000"/>
              <a:buFont typeface="Arial"/>
              <a:buChar char="•"/>
            </a:pPr>
            <a:r>
              <a:rPr lang="en-US" sz="2000" dirty="0">
                <a:solidFill>
                  <a:schemeClr val="tx1"/>
                </a:solidFill>
                <a:latin typeface="Calibri"/>
                <a:cs typeface="Calibri"/>
                <a:sym typeface="Calibri"/>
              </a:rPr>
              <a:t>Submit </a:t>
            </a:r>
            <a:r>
              <a:rPr lang="en-US" sz="2000" dirty="0">
                <a:solidFill>
                  <a:schemeClr val="tx1"/>
                </a:solidFill>
                <a:latin typeface="Calibri"/>
                <a:cs typeface="Calibri"/>
                <a:sym typeface="Calibri"/>
                <a:hlinkClick r:id="rId3"/>
              </a:rPr>
              <a:t>City Profile </a:t>
            </a:r>
            <a:r>
              <a:rPr lang="en-US" sz="2000" dirty="0">
                <a:solidFill>
                  <a:schemeClr val="dk1"/>
                </a:solidFill>
                <a:latin typeface="Calibri"/>
                <a:cs typeface="Calibri"/>
                <a:sym typeface="Calibri"/>
              </a:rPr>
              <a:t>and Identification of NAMASTE Nodal Officer at city level and Enumerators (Enumerators can be sanitary inspectors, SBM field level staff with digital literacy )</a:t>
            </a:r>
          </a:p>
          <a:p>
            <a:pPr marL="342900" lvl="0" indent="-342900">
              <a:buClr>
                <a:schemeClr val="dk1"/>
              </a:buClr>
              <a:buSzPts val="2000"/>
              <a:buFont typeface="Arial"/>
              <a:buChar char="•"/>
            </a:pPr>
            <a:r>
              <a:rPr lang="en-US" sz="2000" dirty="0">
                <a:solidFill>
                  <a:schemeClr val="dk1"/>
                </a:solidFill>
                <a:latin typeface="Calibri"/>
                <a:cs typeface="Calibri"/>
                <a:sym typeface="Calibri"/>
              </a:rPr>
              <a:t>Training of NAMASTE Nodal Officer and Enumerators </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Seek support from State NAMASTE Project Implementation Unit (PIU) to onboard State level parastatal agencies</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Determine the number of camps based on </a:t>
            </a:r>
            <a:r>
              <a:rPr lang="en-US" sz="2000" dirty="0">
                <a:solidFill>
                  <a:schemeClr val="dk1"/>
                </a:solidFill>
                <a:latin typeface="Calibri" panose="020F0502020204030204" pitchFamily="34" charset="0"/>
                <a:cs typeface="Calibri" panose="020F0502020204030204" pitchFamily="34" charset="0"/>
              </a:rPr>
              <a:t>population of ULB; extent of sewerage network, and number of septic tanks and distribution of SSWs in the city.</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1 enumerator should survey 10 SSWs per day. </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Issue notification for mandatory attendance of SSWs in camp and share it with parastatal agencies and PSSOs. </a:t>
            </a:r>
          </a:p>
          <a:p>
            <a:pPr marL="342900" marR="0" lvl="0" indent="-342900" algn="l" rtl="0">
              <a:spcBef>
                <a:spcPts val="0"/>
              </a:spcBef>
              <a:spcAft>
                <a:spcPts val="0"/>
              </a:spcAft>
              <a:buClr>
                <a:schemeClr val="dk1"/>
              </a:buClr>
              <a:buSzPts val="2000"/>
              <a:buFont typeface="Arial"/>
              <a:buChar char="•"/>
            </a:pPr>
            <a:r>
              <a:rPr lang="en-US" sz="2000" b="1" i="0" u="none" strike="noStrike" cap="none" dirty="0">
                <a:solidFill>
                  <a:schemeClr val="dk1"/>
                </a:solidFill>
                <a:latin typeface="Calibri" panose="020F0502020204030204" pitchFamily="34" charset="0"/>
                <a:cs typeface="Calibri" panose="020F0502020204030204" pitchFamily="34" charset="0"/>
                <a:sym typeface="Arial"/>
              </a:rPr>
              <a:t>Budget of the camp: </a:t>
            </a:r>
            <a:r>
              <a:rPr lang="en-US" sz="2000" dirty="0">
                <a:solidFill>
                  <a:schemeClr val="dk1"/>
                </a:solidFill>
                <a:latin typeface="Calibri" panose="020F0502020204030204" pitchFamily="34" charset="0"/>
                <a:cs typeface="Calibri" panose="020F0502020204030204" pitchFamily="34" charset="0"/>
              </a:rPr>
              <a:t>The admissible cost of conducting these camps is Rs.2000 for every 25 SSWs enumerated. </a:t>
            </a:r>
            <a:endParaRPr sz="2000" b="0" i="0" u="none" strike="noStrike" cap="none" dirty="0">
              <a:solidFill>
                <a:schemeClr val="dk1"/>
              </a:solidFill>
              <a:latin typeface="Calibri" panose="020F0502020204030204" pitchFamily="34" charset="0"/>
              <a:cs typeface="Calibri" panose="020F0502020204030204" pitchFamily="34" charset="0"/>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9"/>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Calibri"/>
                <a:ea typeface="Calibri"/>
                <a:cs typeface="Calibri"/>
                <a:sym typeface="Calibri"/>
              </a:rPr>
              <a:t>Role of ULB in Profiling of SSWs</a:t>
            </a:r>
            <a:endParaRPr sz="4000" b="1" i="0" u="none" strike="noStrike" cap="none" dirty="0">
              <a:solidFill>
                <a:schemeClr val="accent2"/>
              </a:solidFill>
              <a:latin typeface="Calibri"/>
              <a:ea typeface="Calibri"/>
              <a:cs typeface="Calibri"/>
              <a:sym typeface="Calibri"/>
            </a:endParaRPr>
          </a:p>
        </p:txBody>
      </p:sp>
      <p:sp>
        <p:nvSpPr>
          <p:cNvPr id="303" name="Google Shape;303;p9"/>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04" name="Google Shape;304;p9"/>
          <p:cNvSpPr/>
          <p:nvPr/>
        </p:nvSpPr>
        <p:spPr>
          <a:xfrm>
            <a:off x="297214" y="1276142"/>
            <a:ext cx="15432678" cy="51073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smtClean="0">
                <a:solidFill>
                  <a:schemeClr val="dk1"/>
                </a:solidFill>
                <a:latin typeface="Calibri"/>
                <a:ea typeface="Calibri"/>
                <a:cs typeface="Calibri"/>
                <a:sym typeface="Calibri"/>
              </a:rPr>
              <a:t>Checklist</a:t>
            </a:r>
            <a:endParaRPr sz="2400" b="1" i="0" u="none" strike="noStrike" cap="none" dirty="0">
              <a:solidFill>
                <a:schemeClr val="dk1"/>
              </a:solidFill>
              <a:latin typeface="Calibri"/>
              <a:ea typeface="Calibri"/>
              <a:cs typeface="Calibri"/>
              <a:sym typeface="Calibri"/>
            </a:endParaRPr>
          </a:p>
        </p:txBody>
      </p:sp>
      <p:graphicFrame>
        <p:nvGraphicFramePr>
          <p:cNvPr id="9" name="Table 8"/>
          <p:cNvGraphicFramePr>
            <a:graphicFrameLocks noGrp="1"/>
          </p:cNvGraphicFramePr>
          <p:nvPr>
            <p:extLst>
              <p:ext uri="{D42A27DB-BD31-4B8C-83A1-F6EECF244321}">
                <p14:modId xmlns:p14="http://schemas.microsoft.com/office/powerpoint/2010/main" val="156533930"/>
              </p:ext>
            </p:extLst>
          </p:nvPr>
        </p:nvGraphicFramePr>
        <p:xfrm>
          <a:off x="814101" y="2052487"/>
          <a:ext cx="4376972" cy="3053799"/>
        </p:xfrm>
        <a:graphic>
          <a:graphicData uri="http://schemas.openxmlformats.org/drawingml/2006/table">
            <a:tbl>
              <a:tblPr bandRow="1">
                <a:tableStyleId>{5940675A-B579-460E-94D1-54222C63F5DA}</a:tableStyleId>
              </a:tblPr>
              <a:tblGrid>
                <a:gridCol w="481299">
                  <a:extLst>
                    <a:ext uri="{9D8B030D-6E8A-4147-A177-3AD203B41FA5}">
                      <a16:colId xmlns:a16="http://schemas.microsoft.com/office/drawing/2014/main" val="100598780"/>
                    </a:ext>
                  </a:extLst>
                </a:gridCol>
                <a:gridCol w="3895673">
                  <a:extLst>
                    <a:ext uri="{9D8B030D-6E8A-4147-A177-3AD203B41FA5}">
                      <a16:colId xmlns:a16="http://schemas.microsoft.com/office/drawing/2014/main" val="3252307780"/>
                    </a:ext>
                  </a:extLst>
                </a:gridCol>
              </a:tblGrid>
              <a:tr h="789175">
                <a:tc>
                  <a:txBody>
                    <a:bodyPr/>
                    <a:lstStyle/>
                    <a:p>
                      <a:pPr marL="0" marR="0" algn="ctr">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endParaRPr>
                    </a:p>
                  </a:txBody>
                  <a:tcPr marL="60346" marR="60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800"/>
                        </a:spcAft>
                      </a:pPr>
                      <a:r>
                        <a:rPr lang="en-IN" sz="1800" dirty="0" smtClean="0">
                          <a:effectLst/>
                        </a:rPr>
                        <a:t>INFRASTRUCTURE</a:t>
                      </a:r>
                      <a:endParaRPr lang="en-US" sz="1800" dirty="0">
                        <a:effectLst/>
                        <a:latin typeface="Calibri" panose="020F0502020204030204" pitchFamily="34" charset="0"/>
                        <a:ea typeface="Calibri" panose="020F0502020204030204" pitchFamily="34" charset="0"/>
                      </a:endParaRPr>
                    </a:p>
                  </a:txBody>
                  <a:tcPr marL="60346" marR="60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02974860"/>
                  </a:ext>
                </a:extLst>
              </a:tr>
              <a:tr h="764608">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IN" sz="1600" dirty="0" smtClean="0">
                          <a:effectLst/>
                          <a:latin typeface="+mj-lt"/>
                          <a:ea typeface="+mn-ea"/>
                        </a:rPr>
                        <a:t>Waiting</a:t>
                      </a:r>
                      <a:r>
                        <a:rPr lang="en-IN" sz="1600" baseline="0" dirty="0" smtClean="0">
                          <a:effectLst/>
                          <a:latin typeface="+mj-lt"/>
                          <a:ea typeface="+mn-ea"/>
                        </a:rPr>
                        <a:t> Area for workers, which is well-lit, has proper ventilation and have breathing space.</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3064647"/>
                  </a:ext>
                </a:extLst>
              </a:tr>
              <a:tr h="858416">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IN" sz="1600" dirty="0" smtClean="0">
                          <a:effectLst/>
                          <a:latin typeface="+mj-lt"/>
                        </a:rPr>
                        <a:t>Waiting area to be furnished with chairs,</a:t>
                      </a:r>
                      <a:r>
                        <a:rPr lang="en-IN" sz="1600" baseline="0" dirty="0" smtClean="0">
                          <a:effectLst/>
                          <a:latin typeface="+mj-lt"/>
                        </a:rPr>
                        <a:t> benches or carpet, for convenience</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971866"/>
                  </a:ext>
                </a:extLst>
              </a:tr>
              <a:tr h="336360">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baseline="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US" sz="1600" dirty="0" smtClean="0">
                          <a:effectLst/>
                          <a:latin typeface="+mj-lt"/>
                          <a:ea typeface="Calibri" panose="020F0502020204030204" pitchFamily="34" charset="0"/>
                        </a:rPr>
                        <a:t>Separate</a:t>
                      </a:r>
                      <a:r>
                        <a:rPr lang="en-US" sz="1600" baseline="0" dirty="0" smtClean="0">
                          <a:effectLst/>
                          <a:latin typeface="+mj-lt"/>
                          <a:ea typeface="Calibri" panose="020F0502020204030204" pitchFamily="34" charset="0"/>
                        </a:rPr>
                        <a:t> space for the profiling</a:t>
                      </a:r>
                    </a:p>
                    <a:p>
                      <a:pPr marL="0" marR="0">
                        <a:lnSpc>
                          <a:spcPct val="107000"/>
                        </a:lnSpc>
                        <a:spcBef>
                          <a:spcPts val="0"/>
                        </a:spcBef>
                        <a:spcAft>
                          <a:spcPts val="800"/>
                        </a:spcAft>
                        <a:buFontTx/>
                        <a:buNone/>
                      </a:pP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9891028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50229414"/>
              </p:ext>
            </p:extLst>
          </p:nvPr>
        </p:nvGraphicFramePr>
        <p:xfrm>
          <a:off x="5913234" y="2052487"/>
          <a:ext cx="4369208" cy="4825604"/>
        </p:xfrm>
        <a:graphic>
          <a:graphicData uri="http://schemas.openxmlformats.org/drawingml/2006/table">
            <a:tbl>
              <a:tblPr bandRow="1">
                <a:tableStyleId>{5940675A-B579-460E-94D1-54222C63F5DA}</a:tableStyleId>
              </a:tblPr>
              <a:tblGrid>
                <a:gridCol w="392316">
                  <a:extLst>
                    <a:ext uri="{9D8B030D-6E8A-4147-A177-3AD203B41FA5}">
                      <a16:colId xmlns:a16="http://schemas.microsoft.com/office/drawing/2014/main" val="1417718700"/>
                    </a:ext>
                  </a:extLst>
                </a:gridCol>
                <a:gridCol w="3976892">
                  <a:extLst>
                    <a:ext uri="{9D8B030D-6E8A-4147-A177-3AD203B41FA5}">
                      <a16:colId xmlns:a16="http://schemas.microsoft.com/office/drawing/2014/main" val="3252307780"/>
                    </a:ext>
                  </a:extLst>
                </a:gridCol>
              </a:tblGrid>
              <a:tr h="789175">
                <a:tc>
                  <a:txBody>
                    <a:bodyPr/>
                    <a:lstStyle/>
                    <a:p>
                      <a:pPr marL="0" marR="0" algn="ctr">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endParaRPr>
                    </a:p>
                  </a:txBody>
                  <a:tcPr marL="60346" marR="60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800"/>
                        </a:spcAft>
                      </a:pPr>
                      <a:r>
                        <a:rPr lang="en-IN" sz="1800" dirty="0" smtClean="0">
                          <a:effectLst/>
                        </a:rPr>
                        <a:t>RESOURCES</a:t>
                      </a:r>
                      <a:endParaRPr lang="en-US" sz="1800" dirty="0">
                        <a:effectLst/>
                        <a:latin typeface="Calibri" panose="020F0502020204030204" pitchFamily="34" charset="0"/>
                        <a:ea typeface="Calibri" panose="020F0502020204030204" pitchFamily="34" charset="0"/>
                      </a:endParaRPr>
                    </a:p>
                  </a:txBody>
                  <a:tcPr marL="60346" marR="60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02974860"/>
                  </a:ext>
                </a:extLst>
              </a:tr>
              <a:tr h="1025865">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US" sz="1600" dirty="0" smtClean="0">
                          <a:effectLst/>
                          <a:latin typeface="+mj-lt"/>
                          <a:ea typeface="Calibri" panose="020F0502020204030204" pitchFamily="34" charset="0"/>
                        </a:rPr>
                        <a:t>List of SSWs employed on the payroll, contracts and through parastatal bodies and departments to</a:t>
                      </a:r>
                      <a:r>
                        <a:rPr lang="en-US" sz="1600" baseline="0" dirty="0" smtClean="0">
                          <a:effectLst/>
                          <a:latin typeface="+mj-lt"/>
                          <a:ea typeface="Calibri" panose="020F0502020204030204" pitchFamily="34" charset="0"/>
                        </a:rPr>
                        <a:t> be available for reference.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74401081"/>
                  </a:ext>
                </a:extLst>
              </a:tr>
              <a:tr h="597159">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IN" sz="1600" dirty="0" smtClean="0">
                          <a:effectLst/>
                          <a:latin typeface="+mn-lt"/>
                          <a:ea typeface="+mn-ea"/>
                        </a:rPr>
                        <a:t>Survey Counter</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3002912"/>
                  </a:ext>
                </a:extLst>
              </a:tr>
              <a:tr h="727788">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IN" sz="1600" dirty="0" smtClean="0">
                          <a:effectLst/>
                          <a:latin typeface="+mn-lt"/>
                          <a:ea typeface="+mn-ea"/>
                        </a:rPr>
                        <a:t>Registration</a:t>
                      </a:r>
                      <a:r>
                        <a:rPr lang="en-IN" sz="1600" baseline="0" dirty="0" smtClean="0">
                          <a:effectLst/>
                          <a:latin typeface="+mn-lt"/>
                          <a:ea typeface="+mn-ea"/>
                        </a:rPr>
                        <a:t> desk with the list for SSW attendance</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43103785"/>
                  </a:ext>
                </a:extLst>
              </a:tr>
              <a:tr h="933061">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IN" sz="1600" dirty="0" smtClean="0">
                          <a:effectLst/>
                        </a:rPr>
                        <a:t>Kiosks for </a:t>
                      </a:r>
                      <a:r>
                        <a:rPr lang="en-IN" sz="1600" dirty="0" err="1" smtClean="0">
                          <a:effectLst/>
                        </a:rPr>
                        <a:t>Aadhar</a:t>
                      </a:r>
                      <a:r>
                        <a:rPr lang="en-IN" sz="1600" dirty="0" smtClean="0">
                          <a:effectLst/>
                        </a:rPr>
                        <a:t> </a:t>
                      </a:r>
                      <a:r>
                        <a:rPr lang="en-IN" sz="1600" dirty="0" err="1" smtClean="0">
                          <a:effectLst/>
                        </a:rPr>
                        <a:t>updation</a:t>
                      </a:r>
                      <a:r>
                        <a:rPr lang="en-IN" sz="1600" dirty="0" smtClean="0">
                          <a:effectLst/>
                        </a:rPr>
                        <a:t> and for</a:t>
                      </a:r>
                      <a:r>
                        <a:rPr lang="en-IN" sz="1600" baseline="0" dirty="0" smtClean="0">
                          <a:effectLst/>
                        </a:rPr>
                        <a:t> opening back accounts </a:t>
                      </a:r>
                      <a:r>
                        <a:rPr lang="en-IN" sz="1600" dirty="0" err="1" smtClean="0">
                          <a:effectLst/>
                        </a:rPr>
                        <a:t>etc</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5900327"/>
                  </a:ext>
                </a:extLst>
              </a:tr>
              <a:tr h="734735">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Tx/>
                        <a:buNone/>
                      </a:pPr>
                      <a:r>
                        <a:rPr lang="en-IN" sz="1600" dirty="0" smtClean="0">
                          <a:effectLst/>
                          <a:latin typeface="+mn-lt"/>
                          <a:ea typeface="+mn-ea"/>
                        </a:rPr>
                        <a:t>Refreshments</a:t>
                      </a:r>
                      <a:r>
                        <a:rPr lang="en-IN" sz="1600" baseline="0" dirty="0" smtClean="0">
                          <a:effectLst/>
                          <a:latin typeface="+mn-lt"/>
                          <a:ea typeface="+mn-ea"/>
                        </a:rPr>
                        <a:t> like Tea/ coffee to be provided</a:t>
                      </a:r>
                      <a:endParaRPr lang="en-US" sz="1600" dirty="0">
                        <a:effectLst/>
                        <a:latin typeface="Calibri" panose="020F0502020204030204" pitchFamily="34" charset="0"/>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759983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56589135"/>
              </p:ext>
            </p:extLst>
          </p:nvPr>
        </p:nvGraphicFramePr>
        <p:xfrm>
          <a:off x="11004602" y="2052487"/>
          <a:ext cx="4376972" cy="5815158"/>
        </p:xfrm>
        <a:graphic>
          <a:graphicData uri="http://schemas.openxmlformats.org/drawingml/2006/table">
            <a:tbl>
              <a:tblPr bandRow="1">
                <a:tableStyleId>{5940675A-B579-460E-94D1-54222C63F5DA}</a:tableStyleId>
              </a:tblPr>
              <a:tblGrid>
                <a:gridCol w="387298">
                  <a:extLst>
                    <a:ext uri="{9D8B030D-6E8A-4147-A177-3AD203B41FA5}">
                      <a16:colId xmlns:a16="http://schemas.microsoft.com/office/drawing/2014/main" val="4266269613"/>
                    </a:ext>
                  </a:extLst>
                </a:gridCol>
                <a:gridCol w="3989674">
                  <a:extLst>
                    <a:ext uri="{9D8B030D-6E8A-4147-A177-3AD203B41FA5}">
                      <a16:colId xmlns:a16="http://schemas.microsoft.com/office/drawing/2014/main" val="3252307780"/>
                    </a:ext>
                  </a:extLst>
                </a:gridCol>
              </a:tblGrid>
              <a:tr h="789175">
                <a:tc>
                  <a:txBody>
                    <a:bodyPr/>
                    <a:lstStyle/>
                    <a:p>
                      <a:pPr marL="0" marR="0" algn="ctr">
                        <a:lnSpc>
                          <a:spcPct val="107000"/>
                        </a:lnSpc>
                        <a:spcBef>
                          <a:spcPts val="0"/>
                        </a:spcBef>
                        <a:spcAft>
                          <a:spcPts val="800"/>
                        </a:spcAft>
                      </a:pPr>
                      <a:endParaRPr lang="en-US" sz="1800" dirty="0">
                        <a:effectLst/>
                        <a:latin typeface="+mj-lt"/>
                        <a:ea typeface="Calibri" panose="020F0502020204030204" pitchFamily="34" charset="0"/>
                      </a:endParaRPr>
                    </a:p>
                  </a:txBody>
                  <a:tcPr marL="60346" marR="60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800"/>
                        </a:spcAft>
                      </a:pPr>
                      <a:r>
                        <a:rPr lang="en-IN" sz="1800" dirty="0" smtClean="0">
                          <a:effectLst/>
                          <a:latin typeface="+mj-lt"/>
                        </a:rPr>
                        <a:t>TECHNICAL</a:t>
                      </a:r>
                      <a:endParaRPr lang="en-US" sz="1800" dirty="0">
                        <a:effectLst/>
                        <a:latin typeface="+mj-lt"/>
                        <a:ea typeface="Calibri" panose="020F0502020204030204" pitchFamily="34" charset="0"/>
                      </a:endParaRPr>
                    </a:p>
                  </a:txBody>
                  <a:tcPr marL="60346" marR="60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02974860"/>
                  </a:ext>
                </a:extLst>
              </a:tr>
              <a:tr h="820591">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 typeface="Wingdings" panose="05000000000000000000" pitchFamily="2" charset="2"/>
                        <a:buNone/>
                      </a:pPr>
                      <a:r>
                        <a:rPr lang="en-IN" sz="1600" dirty="0" smtClean="0">
                          <a:effectLst/>
                          <a:latin typeface="+mj-lt"/>
                          <a:ea typeface="+mn-ea"/>
                        </a:rPr>
                        <a:t>List</a:t>
                      </a:r>
                      <a:r>
                        <a:rPr lang="en-IN" sz="1600" baseline="0" dirty="0" smtClean="0">
                          <a:effectLst/>
                          <a:latin typeface="+mj-lt"/>
                          <a:ea typeface="+mn-ea"/>
                        </a:rPr>
                        <a:t> of surveyors and validators available for the camps</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3064647"/>
                  </a:ext>
                </a:extLst>
              </a:tr>
              <a:tr h="1026368">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 typeface="Wingdings" panose="05000000000000000000" pitchFamily="2" charset="2"/>
                        <a:buNone/>
                      </a:pPr>
                      <a:r>
                        <a:rPr lang="en-US" sz="1600" dirty="0" smtClean="0">
                          <a:effectLst/>
                          <a:latin typeface="+mj-lt"/>
                          <a:ea typeface="Calibri" panose="020F0502020204030204" pitchFamily="34" charset="0"/>
                        </a:rPr>
                        <a:t>Training of all surveyors</a:t>
                      </a:r>
                      <a:r>
                        <a:rPr lang="en-US" sz="1600" baseline="0" dirty="0" smtClean="0">
                          <a:effectLst/>
                          <a:latin typeface="+mj-lt"/>
                          <a:ea typeface="Calibri" panose="020F0502020204030204" pitchFamily="34" charset="0"/>
                        </a:rPr>
                        <a:t> and validators on survey questionnaire to be completed before the camps.</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971866"/>
                  </a:ext>
                </a:extLst>
              </a:tr>
              <a:tr h="989044">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 typeface="Wingdings" panose="05000000000000000000" pitchFamily="2" charset="2"/>
                        <a:buNone/>
                      </a:pPr>
                      <a:r>
                        <a:rPr lang="en-US" sz="1600" dirty="0" smtClean="0">
                          <a:effectLst/>
                          <a:latin typeface="+mj-lt"/>
                          <a:ea typeface="Calibri" panose="020F0502020204030204" pitchFamily="34" charset="0"/>
                        </a:rPr>
                        <a:t>Surveyor</a:t>
                      </a:r>
                      <a:r>
                        <a:rPr lang="en-US" sz="1600" baseline="0" dirty="0" smtClean="0">
                          <a:effectLst/>
                          <a:latin typeface="+mj-lt"/>
                          <a:ea typeface="Calibri" panose="020F0502020204030204" pitchFamily="34" charset="0"/>
                        </a:rPr>
                        <a:t> and validator user IDs as per the guidelines  to be created and tested before the camps</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98910281"/>
                  </a:ext>
                </a:extLst>
              </a:tr>
              <a:tr h="783772">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 typeface="Wingdings" panose="05000000000000000000" pitchFamily="2" charset="2"/>
                        <a:buNone/>
                      </a:pPr>
                      <a:r>
                        <a:rPr lang="en-US" sz="1600" dirty="0" smtClean="0">
                          <a:effectLst/>
                          <a:latin typeface="+mj-lt"/>
                          <a:ea typeface="Calibri" panose="020F0502020204030204" pitchFamily="34" charset="0"/>
                        </a:rPr>
                        <a:t>Internet connectivity to be readily</a:t>
                      </a:r>
                      <a:r>
                        <a:rPr lang="en-US" sz="1600" baseline="0" dirty="0" smtClean="0">
                          <a:effectLst/>
                          <a:latin typeface="+mj-lt"/>
                          <a:ea typeface="Calibri" panose="020F0502020204030204" pitchFamily="34" charset="0"/>
                        </a:rPr>
                        <a:t> available for the duration of the camps</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2709923"/>
                  </a:ext>
                </a:extLst>
              </a:tr>
              <a:tr h="336360">
                <a:tc>
                  <a:txBody>
                    <a:bodyPr/>
                    <a:lstStyle/>
                    <a:p>
                      <a:pPr marL="285750" marR="0" indent="-285750">
                        <a:lnSpc>
                          <a:spcPct val="107000"/>
                        </a:lnSpc>
                        <a:spcBef>
                          <a:spcPts val="0"/>
                        </a:spcBef>
                        <a:spcAft>
                          <a:spcPts val="800"/>
                        </a:spcAft>
                        <a:buSzPct val="150000"/>
                        <a:buFont typeface="Wingdings" panose="05000000000000000000" pitchFamily="2" charset="2"/>
                        <a:buChar char="q"/>
                      </a:pPr>
                      <a:r>
                        <a:rPr lang="en-US" sz="1600" dirty="0" smtClean="0">
                          <a:effectLst/>
                          <a:latin typeface="+mj-lt"/>
                          <a:ea typeface="Calibri" panose="020F0502020204030204" pitchFamily="34" charset="0"/>
                        </a:rPr>
                        <a:t> </a:t>
                      </a: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nSpc>
                          <a:spcPct val="107000"/>
                        </a:lnSpc>
                        <a:spcBef>
                          <a:spcPts val="0"/>
                        </a:spcBef>
                        <a:spcAft>
                          <a:spcPts val="800"/>
                        </a:spcAft>
                        <a:buFont typeface="Wingdings" panose="05000000000000000000" pitchFamily="2" charset="2"/>
                        <a:buNone/>
                      </a:pPr>
                      <a:r>
                        <a:rPr lang="en-US" sz="1600" dirty="0" smtClean="0">
                          <a:effectLst/>
                          <a:latin typeface="+mj-lt"/>
                          <a:ea typeface="Calibri" panose="020F0502020204030204" pitchFamily="34" charset="0"/>
                        </a:rPr>
                        <a:t>Desktops and mobile phones to be made available for the duration of the camp. All desktops to include Webcams and scanners</a:t>
                      </a:r>
                      <a:r>
                        <a:rPr lang="en-US" sz="1600" baseline="0" dirty="0" smtClean="0">
                          <a:effectLst/>
                          <a:latin typeface="+mj-lt"/>
                          <a:ea typeface="Calibri" panose="020F0502020204030204" pitchFamily="34" charset="0"/>
                        </a:rPr>
                        <a:t> for the profiling.</a:t>
                      </a:r>
                      <a:endParaRPr lang="en-US" sz="1600" dirty="0" smtClean="0">
                        <a:effectLst/>
                        <a:latin typeface="+mj-lt"/>
                        <a:ea typeface="Calibri" panose="020F0502020204030204" pitchFamily="34" charset="0"/>
                      </a:endParaRPr>
                    </a:p>
                    <a:p>
                      <a:pPr marL="0" marR="0" indent="0">
                        <a:lnSpc>
                          <a:spcPct val="107000"/>
                        </a:lnSpc>
                        <a:spcBef>
                          <a:spcPts val="0"/>
                        </a:spcBef>
                        <a:spcAft>
                          <a:spcPts val="800"/>
                        </a:spcAft>
                        <a:buFont typeface="Wingdings" panose="05000000000000000000" pitchFamily="2" charset="2"/>
                        <a:buNone/>
                      </a:pPr>
                      <a:endParaRPr lang="en-US" sz="1600" dirty="0">
                        <a:effectLst/>
                        <a:latin typeface="+mj-lt"/>
                        <a:ea typeface="Calibri" panose="020F0502020204030204" pitchFamily="34" charset="0"/>
                      </a:endParaRPr>
                    </a:p>
                  </a:txBody>
                  <a:tcPr marL="60346" marR="60346"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0025950"/>
                  </a:ext>
                </a:extLst>
              </a:tr>
            </a:tbl>
          </a:graphicData>
        </a:graphic>
      </p:graphicFrame>
    </p:spTree>
    <p:extLst>
      <p:ext uri="{BB962C8B-B14F-4D97-AF65-F5344CB8AC3E}">
        <p14:creationId xmlns:p14="http://schemas.microsoft.com/office/powerpoint/2010/main" val="70657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Role of ULB in Profiling of SSW</a:t>
            </a:r>
            <a:endParaRPr/>
          </a:p>
        </p:txBody>
      </p:sp>
      <p:sp>
        <p:nvSpPr>
          <p:cNvPr id="314" name="Google Shape;314;p10"/>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15" name="Google Shape;315;p10"/>
          <p:cNvSpPr/>
          <p:nvPr/>
        </p:nvSpPr>
        <p:spPr>
          <a:xfrm>
            <a:off x="297214" y="1321980"/>
            <a:ext cx="40923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IEC </a:t>
            </a:r>
            <a:r>
              <a:rPr lang="en-US" sz="2400" b="1" i="0" u="none" strike="noStrike" cap="none" dirty="0">
                <a:solidFill>
                  <a:schemeClr val="dk1"/>
                </a:solidFill>
                <a:latin typeface="Calibri"/>
                <a:ea typeface="Calibri"/>
                <a:cs typeface="Calibri"/>
                <a:sym typeface="Calibri"/>
              </a:rPr>
              <a:t>at Pre profiling Stage</a:t>
            </a:r>
            <a:endParaRPr dirty="0"/>
          </a:p>
        </p:txBody>
      </p:sp>
      <p:sp>
        <p:nvSpPr>
          <p:cNvPr id="316" name="Google Shape;316;p10"/>
          <p:cNvSpPr/>
          <p:nvPr/>
        </p:nvSpPr>
        <p:spPr>
          <a:xfrm>
            <a:off x="608212" y="2095095"/>
            <a:ext cx="6480720" cy="6347874"/>
          </a:xfrm>
          <a:prstGeom prst="roundRect">
            <a:avLst>
              <a:gd name="adj" fmla="val 7992"/>
            </a:avLst>
          </a:prstGeom>
          <a:no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114A81"/>
                </a:solidFill>
                <a:latin typeface="Calibri" panose="020F0502020204030204" pitchFamily="34" charset="0"/>
                <a:cs typeface="Calibri" panose="020F0502020204030204" pitchFamily="34" charset="0"/>
                <a:sym typeface="Arial"/>
              </a:rPr>
              <a:t>Information, Education &amp; Communication (IEC)</a:t>
            </a:r>
            <a:endParaRPr sz="3600" b="1" i="0" u="none" strike="noStrike" cap="none" dirty="0">
              <a:solidFill>
                <a:srgbClr val="114A81"/>
              </a:solidFill>
              <a:latin typeface="Calibri" panose="020F0502020204030204" pitchFamily="34" charset="0"/>
              <a:cs typeface="Calibri" panose="020F0502020204030204" pitchFamily="34" charset="0"/>
              <a:sym typeface="Arial"/>
            </a:endParaRPr>
          </a:p>
          <a:p>
            <a:pPr marL="0" marR="0" lvl="0" indent="0" algn="ctr" rtl="0">
              <a:spcBef>
                <a:spcPts val="0"/>
              </a:spcBef>
              <a:spcAft>
                <a:spcPts val="0"/>
              </a:spcAft>
              <a:buNone/>
            </a:pPr>
            <a:endParaRPr sz="2000" b="0" i="0" u="none" strike="noStrike" cap="none" dirty="0">
              <a:solidFill>
                <a:schemeClr val="dk1"/>
              </a:solidFill>
              <a:latin typeface="Calibri" panose="020F0502020204030204" pitchFamily="34" charset="0"/>
              <a:cs typeface="Calibri" panose="020F0502020204030204" pitchFamily="34" charset="0"/>
              <a:sym typeface="Arial"/>
            </a:endParaRPr>
          </a:p>
          <a:p>
            <a:pPr marL="800100" lvl="1" indent="-342900" algn="ctr">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rPr>
              <a:t>Audio announcements, distribution of pamphlets near settlements, WhatsApp information, interpersonal communication through sanitation workers, supervisors, contractors etc. </a:t>
            </a:r>
            <a:r>
              <a:rPr lang="en-US" sz="2000" b="0" i="0" u="none" strike="noStrike" cap="none" dirty="0">
                <a:solidFill>
                  <a:schemeClr val="dk1"/>
                </a:solidFill>
                <a:latin typeface="Calibri" panose="020F0502020204030204" pitchFamily="34" charset="0"/>
                <a:cs typeface="Calibri" panose="020F0502020204030204" pitchFamily="34" charset="0"/>
                <a:sym typeface="Arial"/>
              </a:rPr>
              <a:t> </a:t>
            </a:r>
            <a:endParaRPr sz="2000" b="0" i="0" u="none" strike="noStrike" cap="none" dirty="0">
              <a:solidFill>
                <a:schemeClr val="dk1"/>
              </a:solidFill>
              <a:latin typeface="Calibri" panose="020F0502020204030204" pitchFamily="34" charset="0"/>
              <a:cs typeface="Calibri" panose="020F0502020204030204" pitchFamily="34" charset="0"/>
              <a:sym typeface="Arial"/>
            </a:endParaRPr>
          </a:p>
          <a:p>
            <a:pPr marL="342900" marR="0" lvl="0" indent="-342900" algn="ctr" rtl="0">
              <a:spcBef>
                <a:spcPts val="0"/>
              </a:spcBef>
              <a:spcAft>
                <a:spcPts val="0"/>
              </a:spcAft>
              <a:buClr>
                <a:schemeClr val="dk1"/>
              </a:buClr>
              <a:buSzPts val="19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IEC on  </a:t>
            </a:r>
            <a:r>
              <a:rPr lang="en-US" sz="2000" b="1" i="0" u="none" strike="noStrike" cap="none" dirty="0">
                <a:solidFill>
                  <a:schemeClr val="dk1"/>
                </a:solidFill>
                <a:latin typeface="Calibri" panose="020F0502020204030204" pitchFamily="34" charset="0"/>
                <a:cs typeface="Calibri" panose="020F0502020204030204" pitchFamily="34" charset="0"/>
                <a:sym typeface="Arial"/>
              </a:rPr>
              <a:t>NAMASTE Scheme benefits for SSWs such as health insurance, access to soft loans, trainings etc. </a:t>
            </a:r>
            <a:endParaRPr sz="2000" dirty="0">
              <a:latin typeface="Calibri" panose="020F0502020204030204" pitchFamily="34" charset="0"/>
              <a:cs typeface="Calibri" panose="020F0502020204030204" pitchFamily="34" charset="0"/>
            </a:endParaRPr>
          </a:p>
          <a:p>
            <a:pPr marL="342900" marR="0" lvl="0" indent="-342900" algn="ctr" rtl="0">
              <a:spcBef>
                <a:spcPts val="0"/>
              </a:spcBef>
              <a:spcAft>
                <a:spcPts val="0"/>
              </a:spcAft>
              <a:buClr>
                <a:schemeClr val="dk1"/>
              </a:buClr>
              <a:buSzPts val="19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IEC on specific information of the date, location, and timings of the camp. </a:t>
            </a:r>
            <a:endParaRPr sz="2000" b="0" i="0" u="none" strike="noStrike" cap="none" dirty="0">
              <a:solidFill>
                <a:schemeClr val="dk1"/>
              </a:solidFill>
              <a:latin typeface="Calibri" panose="020F0502020204030204" pitchFamily="34" charset="0"/>
              <a:cs typeface="Calibri" panose="020F0502020204030204" pitchFamily="34" charset="0"/>
              <a:sym typeface="Arial"/>
            </a:endParaRPr>
          </a:p>
          <a:p>
            <a:pPr marL="342900" marR="0" lvl="0" indent="-342900" algn="ctr" rtl="0">
              <a:spcBef>
                <a:spcPts val="0"/>
              </a:spcBef>
              <a:spcAft>
                <a:spcPts val="0"/>
              </a:spcAft>
              <a:buClr>
                <a:schemeClr val="dk1"/>
              </a:buClr>
              <a:buSzPts val="1900"/>
              <a:buFont typeface="Arial"/>
              <a:buChar char="•"/>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IEC on document required for camp: </a:t>
            </a:r>
            <a:r>
              <a:rPr lang="en-US" sz="2000" b="1" i="0" u="none" strike="noStrike" cap="none" dirty="0">
                <a:solidFill>
                  <a:schemeClr val="dk1"/>
                </a:solidFill>
                <a:latin typeface="Calibri" panose="020F0502020204030204" pitchFamily="34" charset="0"/>
                <a:cs typeface="Calibri" panose="020F0502020204030204" pitchFamily="34" charset="0"/>
                <a:sym typeface="Arial"/>
              </a:rPr>
              <a:t>Aadhaar card or in the absence of it, any other government recognized photo ID such as Voter ID, ration card, PAN card, driving license, bank passbook, caste certificate, etc.</a:t>
            </a:r>
            <a:endParaRPr sz="2000" b="1"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317" name="Google Shape;317;p10"/>
          <p:cNvSpPr/>
          <p:nvPr/>
        </p:nvSpPr>
        <p:spPr>
          <a:xfrm>
            <a:off x="8241060" y="2095095"/>
            <a:ext cx="6684611" cy="4400955"/>
          </a:xfrm>
          <a:prstGeom prst="wedgeRoundRectCallou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A profiling camp under ‘NAMASTE’ Scheme will be organized on [Date] at [Location] by [Name of ULB] for collecting details of sanitation workers engaged in cleaning and maintenance of sewer and septic tanks. You are requested to facilitate all the sanitation workers engaged with/by you directly or indirectly to the camp and allow them to attend the camp without cutting their wages for the day. </a:t>
            </a:r>
            <a:endParaRPr sz="20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ctr" rtl="0">
              <a:spcBef>
                <a:spcPts val="0"/>
              </a:spcBef>
              <a:spcAft>
                <a:spcPts val="0"/>
              </a:spcAft>
              <a:buNone/>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a:t>
            </a:r>
            <a:r>
              <a:rPr lang="en-US" sz="2000" b="0" i="0" u="none" strike="noStrike" cap="none" dirty="0" err="1">
                <a:solidFill>
                  <a:schemeClr val="dk1"/>
                </a:solidFill>
                <a:latin typeface="Calibri" panose="020F0502020204030204" pitchFamily="34" charset="0"/>
                <a:cs typeface="Calibri" panose="020F0502020204030204" pitchFamily="34" charset="0"/>
                <a:sym typeface="Arial"/>
              </a:rPr>
              <a:t>Authorised</a:t>
            </a:r>
            <a:r>
              <a:rPr lang="en-US" sz="2000" b="0" i="0" u="none" strike="noStrike" cap="none" dirty="0">
                <a:solidFill>
                  <a:schemeClr val="dk1"/>
                </a:solidFill>
                <a:latin typeface="Calibri" panose="020F0502020204030204" pitchFamily="34" charset="0"/>
                <a:cs typeface="Calibri" panose="020F0502020204030204" pitchFamily="34" charset="0"/>
                <a:sym typeface="Arial"/>
              </a:rPr>
              <a:t> person]</a:t>
            </a:r>
            <a:endParaRPr sz="20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000" b="0" i="0" u="none" strike="noStrike" cap="none" dirty="0">
                <a:solidFill>
                  <a:schemeClr val="dk1"/>
                </a:solidFill>
                <a:latin typeface="Calibri" panose="020F0502020204030204" pitchFamily="34" charset="0"/>
                <a:cs typeface="Calibri" panose="020F0502020204030204" pitchFamily="34" charset="0"/>
                <a:sym typeface="Arial"/>
              </a:rPr>
              <a:t>[Name of ULB]</a:t>
            </a:r>
            <a:endParaRPr sz="2000" dirty="0">
              <a:latin typeface="Calibri" panose="020F0502020204030204" pitchFamily="34" charset="0"/>
              <a:cs typeface="Calibri" panose="020F0502020204030204" pitchFamily="34" charset="0"/>
            </a:endParaRPr>
          </a:p>
        </p:txBody>
      </p:sp>
      <p:sp>
        <p:nvSpPr>
          <p:cNvPr id="318" name="Google Shape;318;p10"/>
          <p:cNvSpPr/>
          <p:nvPr/>
        </p:nvSpPr>
        <p:spPr>
          <a:xfrm>
            <a:off x="8673108" y="7259265"/>
            <a:ext cx="57839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114A81"/>
                </a:solidFill>
                <a:latin typeface="Arial"/>
                <a:ea typeface="Arial"/>
                <a:cs typeface="Arial"/>
                <a:sym typeface="Arial"/>
              </a:rPr>
              <a:t>Sample WhatsApp message for PSSOs/ SHGs</a:t>
            </a:r>
            <a:endParaRPr sz="2000" b="1" i="0" u="none" strike="noStrike" cap="none">
              <a:solidFill>
                <a:srgbClr val="114A8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9" name="Google Shape;879;p51"/>
          <p:cNvPicPr preferRelativeResize="0"/>
          <p:nvPr/>
        </p:nvPicPr>
        <p:blipFill rotWithShape="1">
          <a:blip r:embed="rId3">
            <a:alphaModFix/>
          </a:blip>
          <a:srcRect b="46138"/>
          <a:stretch/>
        </p:blipFill>
        <p:spPr>
          <a:xfrm>
            <a:off x="525814" y="1969922"/>
            <a:ext cx="5366312" cy="3248551"/>
          </a:xfrm>
          <a:prstGeom prst="rect">
            <a:avLst/>
          </a:prstGeom>
          <a:noFill/>
          <a:ln>
            <a:noFill/>
          </a:ln>
        </p:spPr>
      </p:pic>
      <p:sp>
        <p:nvSpPr>
          <p:cNvPr id="325" name="Google Shape;325;p11"/>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Role of ULB in Profiling of SSW</a:t>
            </a:r>
            <a:endParaRPr/>
          </a:p>
        </p:txBody>
      </p:sp>
      <p:sp>
        <p:nvSpPr>
          <p:cNvPr id="326" name="Google Shape;326;p11"/>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27" name="Google Shape;327;p11"/>
          <p:cNvSpPr/>
          <p:nvPr/>
        </p:nvSpPr>
        <p:spPr>
          <a:xfrm>
            <a:off x="525814" y="1321980"/>
            <a:ext cx="61416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smtClean="0">
                <a:solidFill>
                  <a:schemeClr val="dk1"/>
                </a:solidFill>
                <a:latin typeface="Calibri"/>
                <a:ea typeface="Calibri"/>
                <a:cs typeface="Calibri"/>
                <a:sym typeface="Calibri"/>
              </a:rPr>
              <a:t>IEC examples for implementation by ULBs</a:t>
            </a:r>
            <a:endParaRPr sz="2400" b="1" i="0" u="none" strike="noStrike" cap="none" dirty="0">
              <a:solidFill>
                <a:schemeClr val="dk1"/>
              </a:solidFill>
              <a:latin typeface="Calibri"/>
              <a:ea typeface="Calibri"/>
              <a:cs typeface="Calibri"/>
              <a:sym typeface="Calibri"/>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807"/>
          <a:stretch/>
        </p:blipFill>
        <p:spPr>
          <a:xfrm>
            <a:off x="7473492" y="5404750"/>
            <a:ext cx="4794544" cy="3279217"/>
          </a:xfrm>
          <a:prstGeom prst="rect">
            <a:avLst/>
          </a:prstGeom>
          <a:ln>
            <a:solidFill>
              <a:schemeClr val="bg1">
                <a:lumMod val="75000"/>
              </a:schemeClr>
            </a:solidFill>
          </a:ln>
        </p:spPr>
      </p:pic>
      <p:pic>
        <p:nvPicPr>
          <p:cNvPr id="18" name="Google Shape;878;p51"/>
          <p:cNvPicPr preferRelativeResize="0"/>
          <p:nvPr/>
        </p:nvPicPr>
        <p:blipFill rotWithShape="1">
          <a:blip r:embed="rId3">
            <a:alphaModFix/>
          </a:blip>
          <a:srcRect t="56098"/>
          <a:stretch/>
        </p:blipFill>
        <p:spPr>
          <a:xfrm>
            <a:off x="525814" y="5404751"/>
            <a:ext cx="6645936" cy="3279216"/>
          </a:xfrm>
          <a:prstGeom prst="rect">
            <a:avLst/>
          </a:prstGeom>
          <a:noFill/>
          <a:ln>
            <a:noFill/>
          </a:ln>
        </p:spPr>
      </p:pic>
      <p:pic>
        <p:nvPicPr>
          <p:cNvPr id="21" name="Picture 20"/>
          <p:cNvPicPr>
            <a:picLocks noChangeAspect="1"/>
          </p:cNvPicPr>
          <p:nvPr/>
        </p:nvPicPr>
        <p:blipFill rotWithShape="1">
          <a:blip r:embed="rId5" cstate="hqprint">
            <a:extLst>
              <a:ext uri="{28A0092B-C50C-407E-A947-70E740481C1C}">
                <a14:useLocalDpi xmlns:a14="http://schemas.microsoft.com/office/drawing/2010/main" val="0"/>
              </a:ext>
            </a:extLst>
          </a:blip>
          <a:srcRect t="5430"/>
          <a:stretch/>
        </p:blipFill>
        <p:spPr>
          <a:xfrm>
            <a:off x="6185225" y="1969922"/>
            <a:ext cx="6109735" cy="3248551"/>
          </a:xfrm>
          <a:prstGeom prst="rect">
            <a:avLst/>
          </a:prstGeom>
        </p:spPr>
      </p:pic>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30697" r="24505" b="21501"/>
          <a:stretch/>
        </p:blipFill>
        <p:spPr>
          <a:xfrm>
            <a:off x="12573001" y="5404750"/>
            <a:ext cx="3086100" cy="3279217"/>
          </a:xfrm>
          <a:prstGeom prst="rect">
            <a:avLst/>
          </a:prstGeom>
        </p:spPr>
      </p:pic>
      <p:pic>
        <p:nvPicPr>
          <p:cNvPr id="23" name="Picture 22"/>
          <p:cNvPicPr>
            <a:picLocks noChangeAspect="1"/>
          </p:cNvPicPr>
          <p:nvPr/>
        </p:nvPicPr>
        <p:blipFill>
          <a:blip r:embed="rId8"/>
          <a:stretch>
            <a:fillRect/>
          </a:stretch>
        </p:blipFill>
        <p:spPr>
          <a:xfrm>
            <a:off x="12588059" y="1969922"/>
            <a:ext cx="2436413" cy="3248551"/>
          </a:xfrm>
          <a:prstGeom prst="rect">
            <a:avLst/>
          </a:prstGeom>
        </p:spPr>
      </p:pic>
      <p:sp>
        <p:nvSpPr>
          <p:cNvPr id="24" name="Google Shape;375;p14"/>
          <p:cNvSpPr/>
          <p:nvPr/>
        </p:nvSpPr>
        <p:spPr>
          <a:xfrm>
            <a:off x="525814" y="1968105"/>
            <a:ext cx="2933666"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lvl="0"/>
            <a:r>
              <a:rPr lang="en-US" dirty="0">
                <a:solidFill>
                  <a:schemeClr val="dk1"/>
                </a:solidFill>
              </a:rPr>
              <a:t>Suggested Banners for NAMASTE</a:t>
            </a:r>
          </a:p>
        </p:txBody>
      </p:sp>
      <p:sp>
        <p:nvSpPr>
          <p:cNvPr id="25" name="Google Shape;375;p14"/>
          <p:cNvSpPr/>
          <p:nvPr/>
        </p:nvSpPr>
        <p:spPr>
          <a:xfrm>
            <a:off x="525814" y="5404750"/>
            <a:ext cx="2933666"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lvl="0"/>
            <a:r>
              <a:rPr lang="en-US" dirty="0">
                <a:solidFill>
                  <a:schemeClr val="dk1"/>
                </a:solidFill>
              </a:rPr>
              <a:t>Suggested Banners for NAMASTE</a:t>
            </a:r>
          </a:p>
        </p:txBody>
      </p:sp>
      <p:sp>
        <p:nvSpPr>
          <p:cNvPr id="26" name="Google Shape;375;p14"/>
          <p:cNvSpPr/>
          <p:nvPr/>
        </p:nvSpPr>
        <p:spPr>
          <a:xfrm>
            <a:off x="6185225" y="1968105"/>
            <a:ext cx="2482525"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lvl="0"/>
            <a:r>
              <a:rPr lang="en-US" dirty="0" smtClean="0">
                <a:solidFill>
                  <a:schemeClr val="dk1"/>
                </a:solidFill>
              </a:rPr>
              <a:t>Wall Paintings for </a:t>
            </a:r>
            <a:r>
              <a:rPr lang="en-US" dirty="0">
                <a:solidFill>
                  <a:schemeClr val="dk1"/>
                </a:solidFill>
              </a:rPr>
              <a:t>NAMASTE</a:t>
            </a:r>
          </a:p>
        </p:txBody>
      </p:sp>
      <p:sp>
        <p:nvSpPr>
          <p:cNvPr id="27" name="Google Shape;375;p14"/>
          <p:cNvSpPr/>
          <p:nvPr/>
        </p:nvSpPr>
        <p:spPr>
          <a:xfrm>
            <a:off x="7473492" y="5404750"/>
            <a:ext cx="2499183"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lvl="0"/>
            <a:r>
              <a:rPr lang="en-US" dirty="0" smtClean="0">
                <a:solidFill>
                  <a:schemeClr val="dk1"/>
                </a:solidFill>
              </a:rPr>
              <a:t>Wall Paintings for </a:t>
            </a:r>
            <a:r>
              <a:rPr lang="en-US" dirty="0">
                <a:solidFill>
                  <a:schemeClr val="dk1"/>
                </a:solidFill>
              </a:rPr>
              <a:t>NAMASTE</a:t>
            </a:r>
          </a:p>
        </p:txBody>
      </p:sp>
      <p:sp>
        <p:nvSpPr>
          <p:cNvPr id="29" name="Google Shape;375;p14"/>
          <p:cNvSpPr/>
          <p:nvPr/>
        </p:nvSpPr>
        <p:spPr>
          <a:xfrm>
            <a:off x="12588059" y="1968104"/>
            <a:ext cx="2491921"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lvl="0"/>
            <a:r>
              <a:rPr lang="en-US" dirty="0" smtClean="0">
                <a:solidFill>
                  <a:schemeClr val="dk1"/>
                </a:solidFill>
              </a:rPr>
              <a:t>Displays in Municipal Offices</a:t>
            </a:r>
            <a:endParaRPr lang="en-US" dirty="0">
              <a:solidFill>
                <a:schemeClr val="dk1"/>
              </a:solidFill>
            </a:endParaRPr>
          </a:p>
        </p:txBody>
      </p:sp>
      <p:sp>
        <p:nvSpPr>
          <p:cNvPr id="30" name="Google Shape;375;p14"/>
          <p:cNvSpPr/>
          <p:nvPr/>
        </p:nvSpPr>
        <p:spPr>
          <a:xfrm>
            <a:off x="12556673" y="5404749"/>
            <a:ext cx="2585022"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lvl="0"/>
            <a:r>
              <a:rPr lang="en-US" dirty="0">
                <a:solidFill>
                  <a:schemeClr val="dk1"/>
                </a:solidFill>
              </a:rPr>
              <a:t>IECs on vehicles/ Machineries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2"/>
          <p:cNvSpPr/>
          <p:nvPr/>
        </p:nvSpPr>
        <p:spPr>
          <a:xfrm>
            <a:off x="-1" y="0"/>
            <a:ext cx="16190038" cy="91090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191" name="Google Shape;191;p2" descr="A person wearing a mask and gloves&#10;&#10;Description automatically generated with low confidence"/>
          <p:cNvPicPr preferRelativeResize="0"/>
          <p:nvPr/>
        </p:nvPicPr>
        <p:blipFill rotWithShape="1">
          <a:blip r:embed="rId3">
            <a:alphaModFix/>
          </a:blip>
          <a:srcRect l="5883" b="-1"/>
          <a:stretch/>
        </p:blipFill>
        <p:spPr>
          <a:xfrm>
            <a:off x="0" y="10"/>
            <a:ext cx="12843752" cy="9109065"/>
          </a:xfrm>
          <a:prstGeom prst="rect">
            <a:avLst/>
          </a:prstGeom>
          <a:noFill/>
          <a:ln>
            <a:noFill/>
          </a:ln>
        </p:spPr>
      </p:pic>
      <p:sp>
        <p:nvSpPr>
          <p:cNvPr id="192" name="Google Shape;192;p2"/>
          <p:cNvSpPr/>
          <p:nvPr/>
        </p:nvSpPr>
        <p:spPr>
          <a:xfrm flipH="1">
            <a:off x="6807333" y="0"/>
            <a:ext cx="9386750" cy="9109075"/>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93" name="Google Shape;193;p2"/>
          <p:cNvSpPr txBox="1"/>
          <p:nvPr/>
        </p:nvSpPr>
        <p:spPr>
          <a:xfrm>
            <a:off x="9825236" y="1106818"/>
            <a:ext cx="5076842" cy="2523541"/>
          </a:xfrm>
          <a:prstGeom prst="rect">
            <a:avLst/>
          </a:prstGeom>
          <a:noFill/>
          <a:ln>
            <a:noFill/>
          </a:ln>
        </p:spPr>
        <p:txBody>
          <a:bodyPr spcFirstLastPara="1" wrap="square" lIns="161900" tIns="161900" rIns="161900" bIns="161900" anchor="ctr" anchorCtr="0">
            <a:noAutofit/>
          </a:bodyPr>
          <a:lstStyle/>
          <a:p>
            <a:pPr marL="0" marR="0" lvl="0" indent="0" algn="l" rtl="0">
              <a:spcBef>
                <a:spcPts val="0"/>
              </a:spcBef>
              <a:spcAft>
                <a:spcPts val="0"/>
              </a:spcAft>
              <a:buNone/>
            </a:pPr>
            <a:r>
              <a:rPr lang="en-US" sz="4400" b="1" i="0" u="none" strike="noStrike" cap="none">
                <a:solidFill>
                  <a:schemeClr val="accent2"/>
                </a:solidFill>
                <a:latin typeface="Calibri"/>
                <a:ea typeface="Calibri"/>
                <a:cs typeface="Calibri"/>
                <a:sym typeface="Calibri"/>
              </a:rPr>
              <a:t>Content</a:t>
            </a:r>
            <a:endParaRPr/>
          </a:p>
        </p:txBody>
      </p:sp>
      <p:sp>
        <p:nvSpPr>
          <p:cNvPr id="194" name="Google Shape;194;p2"/>
          <p:cNvSpPr txBox="1"/>
          <p:nvPr/>
        </p:nvSpPr>
        <p:spPr>
          <a:xfrm>
            <a:off x="10003901" y="1976258"/>
            <a:ext cx="6090077" cy="6699952"/>
          </a:xfrm>
          <a:prstGeom prst="rect">
            <a:avLst/>
          </a:prstGeom>
          <a:noFill/>
          <a:ln>
            <a:noFill/>
          </a:ln>
        </p:spPr>
        <p:txBody>
          <a:bodyPr spcFirstLastPara="1" wrap="square" lIns="91425" tIns="45700" rIns="91425" bIns="45700" anchor="t" anchorCtr="0">
            <a:normAutofit/>
          </a:bodyPr>
          <a:lstStyle/>
          <a:p>
            <a:pPr marL="3429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95" name="Google Shape;195;p2"/>
          <p:cNvSpPr txBox="1">
            <a:spLocks noGrp="1"/>
          </p:cNvSpPr>
          <p:nvPr>
            <p:ph type="sldNum" idx="12"/>
          </p:nvPr>
        </p:nvSpPr>
        <p:spPr>
          <a:xfrm>
            <a:off x="11437074" y="8442763"/>
            <a:ext cx="3643669" cy="484973"/>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
        <p:nvSpPr>
          <p:cNvPr id="9" name="Google Shape;196;p2"/>
          <p:cNvSpPr/>
          <p:nvPr/>
        </p:nvSpPr>
        <p:spPr>
          <a:xfrm>
            <a:off x="10018010" y="2970361"/>
            <a:ext cx="5712619" cy="31700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chemeClr val="dk1"/>
              </a:buClr>
              <a:buSzPts val="2000"/>
              <a:buFont typeface="Arial"/>
              <a:buChar char="•"/>
            </a:pPr>
            <a:r>
              <a:rPr lang="en-US" sz="20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About </a:t>
            </a:r>
            <a:r>
              <a:rPr lang="en-US" sz="2000" b="0" i="0" u="none" strike="noStrike" cap="none" dirty="0">
                <a:solidFill>
                  <a:schemeClr val="dk1"/>
                </a:solidFill>
                <a:latin typeface="Calibri" panose="020F0502020204030204" pitchFamily="34" charset="0"/>
                <a:ea typeface="Calibri"/>
                <a:cs typeface="Calibri" panose="020F0502020204030204" pitchFamily="34" charset="0"/>
                <a:sym typeface="Calibri"/>
              </a:rPr>
              <a:t>NAMASTE Scheme</a:t>
            </a:r>
            <a:endParaRPr sz="2000" dirty="0">
              <a:latin typeface="Calibri" panose="020F0502020204030204" pitchFamily="34" charset="0"/>
              <a:cs typeface="Calibri" panose="020F0502020204030204" pitchFamily="34" charset="0"/>
            </a:endParaRPr>
          </a:p>
          <a:p>
            <a:pPr marL="342900" lvl="0" indent="-342900">
              <a:lnSpc>
                <a:spcPct val="200000"/>
              </a:lnSpc>
              <a:buClr>
                <a:schemeClr val="dk1"/>
              </a:buClr>
              <a:buSzPts val="2000"/>
              <a:buFont typeface="Arial"/>
              <a:buChar char="•"/>
            </a:pPr>
            <a:r>
              <a:rPr lang="en-US" sz="2000" dirty="0" smtClean="0">
                <a:solidFill>
                  <a:schemeClr val="dk1"/>
                </a:solidFill>
                <a:latin typeface="Calibri" panose="020F0502020204030204" pitchFamily="34" charset="0"/>
                <a:ea typeface="Calibri"/>
                <a:cs typeface="Calibri" panose="020F0502020204030204" pitchFamily="34" charset="0"/>
                <a:sym typeface="Calibri"/>
              </a:rPr>
              <a:t>Role and expectations from State for implementation of NAMASTE</a:t>
            </a:r>
          </a:p>
          <a:p>
            <a:pPr marL="342900" lvl="0" indent="-342900">
              <a:lnSpc>
                <a:spcPct val="200000"/>
              </a:lnSpc>
              <a:buClr>
                <a:schemeClr val="dk1"/>
              </a:buClr>
              <a:buSzPts val="2000"/>
              <a:buFont typeface="Arial"/>
              <a:buChar char="•"/>
            </a:pPr>
            <a:r>
              <a:rPr lang="en-US" sz="2000" dirty="0" smtClean="0">
                <a:solidFill>
                  <a:schemeClr val="dk1"/>
                </a:solidFill>
                <a:latin typeface="Calibri" panose="020F0502020204030204" pitchFamily="34" charset="0"/>
                <a:ea typeface="Calibri"/>
                <a:cs typeface="Calibri" panose="020F0502020204030204" pitchFamily="34" charset="0"/>
                <a:sym typeface="Calibri"/>
              </a:rPr>
              <a:t>Profiling Process of SSWs</a:t>
            </a:r>
            <a:endParaRPr lang="en-US" sz="2000" dirty="0">
              <a:solidFill>
                <a:schemeClr val="dk1"/>
              </a:solidFill>
              <a:latin typeface="Calibri" panose="020F0502020204030204" pitchFamily="34" charset="0"/>
              <a:ea typeface="Calibri"/>
              <a:cs typeface="Calibri" panose="020F0502020204030204" pitchFamily="34" charset="0"/>
              <a:sym typeface="Calibri"/>
            </a:endParaRPr>
          </a:p>
          <a:p>
            <a:pPr marL="342900" lvl="0" indent="-342900">
              <a:lnSpc>
                <a:spcPct val="200000"/>
              </a:lnSpc>
              <a:buClr>
                <a:schemeClr val="dk1"/>
              </a:buClr>
              <a:buSzPts val="2000"/>
              <a:buFont typeface="Arial"/>
              <a:buChar char="•"/>
            </a:pPr>
            <a:r>
              <a:rPr lang="en-US" sz="2000" dirty="0" smtClean="0">
                <a:latin typeface="Calibri" panose="020F0502020204030204" pitchFamily="34" charset="0"/>
                <a:cs typeface="Calibri" panose="020F0502020204030204" pitchFamily="34" charset="0"/>
              </a:rPr>
              <a:t>State PMU Appointment</a:t>
            </a:r>
            <a:endParaRPr lang="en-US" sz="2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2"/>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Role of ULB in Profiling of SSW</a:t>
            </a:r>
            <a:endParaRPr/>
          </a:p>
        </p:txBody>
      </p:sp>
      <p:sp>
        <p:nvSpPr>
          <p:cNvPr id="339" name="Google Shape;339;p12"/>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40" name="Google Shape;340;p12"/>
          <p:cNvSpPr/>
          <p:nvPr/>
        </p:nvSpPr>
        <p:spPr>
          <a:xfrm>
            <a:off x="297214" y="1321980"/>
            <a:ext cx="4094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panose="020F0502020204030204" pitchFamily="34" charset="0"/>
                <a:cs typeface="Calibri" panose="020F0502020204030204" pitchFamily="34" charset="0"/>
              </a:rPr>
              <a:t>On the Day of the Camp</a:t>
            </a:r>
            <a:endParaRPr sz="2800" b="1" dirty="0">
              <a:solidFill>
                <a:schemeClr val="dk1"/>
              </a:solidFill>
              <a:latin typeface="Calibri" panose="020F0502020204030204" pitchFamily="34" charset="0"/>
              <a:cs typeface="Calibri" panose="020F0502020204030204" pitchFamily="34" charset="0"/>
            </a:endParaRPr>
          </a:p>
        </p:txBody>
      </p:sp>
      <p:sp>
        <p:nvSpPr>
          <p:cNvPr id="341" name="Google Shape;341;p12"/>
          <p:cNvSpPr/>
          <p:nvPr/>
        </p:nvSpPr>
        <p:spPr>
          <a:xfrm>
            <a:off x="608211" y="2095095"/>
            <a:ext cx="14533483" cy="1510868"/>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i="0" u="none" strike="noStrike" cap="none" dirty="0" smtClean="0">
                <a:solidFill>
                  <a:srgbClr val="114A81"/>
                </a:solidFill>
                <a:latin typeface="Calibri" panose="020F0502020204030204" pitchFamily="34" charset="0"/>
                <a:cs typeface="Calibri" panose="020F0502020204030204" pitchFamily="34" charset="0"/>
                <a:sym typeface="Arial"/>
              </a:rPr>
              <a:t>Readiness for the camp as per checklist</a:t>
            </a: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Arial"/>
              <a:buChar char="•"/>
            </a:pPr>
            <a:r>
              <a:rPr lang="en-US" sz="2000" dirty="0" smtClean="0">
                <a:solidFill>
                  <a:schemeClr val="dk1"/>
                </a:solidFill>
                <a:latin typeface="Calibri" panose="020F0502020204030204" pitchFamily="34" charset="0"/>
                <a:cs typeface="Calibri" panose="020F0502020204030204" pitchFamily="34" charset="0"/>
              </a:rPr>
              <a:t>ULB has to fulfill the </a:t>
            </a:r>
            <a:r>
              <a:rPr lang="en-US" sz="2000" dirty="0" err="1" smtClean="0">
                <a:solidFill>
                  <a:schemeClr val="dk1"/>
                </a:solidFill>
                <a:latin typeface="Calibri" panose="020F0502020204030204" pitchFamily="34" charset="0"/>
                <a:cs typeface="Calibri" panose="020F0502020204030204" pitchFamily="34" charset="0"/>
              </a:rPr>
              <a:t>criterias</a:t>
            </a:r>
            <a:r>
              <a:rPr lang="en-US" sz="2000" dirty="0" smtClean="0">
                <a:solidFill>
                  <a:schemeClr val="dk1"/>
                </a:solidFill>
                <a:latin typeface="Calibri" panose="020F0502020204030204" pitchFamily="34" charset="0"/>
                <a:cs typeface="Calibri" panose="020F0502020204030204" pitchFamily="34" charset="0"/>
              </a:rPr>
              <a:t> of the checklist before the commencement of profiling camp.</a:t>
            </a:r>
            <a:endParaRPr sz="2400" b="1" dirty="0">
              <a:solidFill>
                <a:schemeClr val="dk1"/>
              </a:solidFill>
              <a:latin typeface="Calibri" panose="020F0502020204030204" pitchFamily="34" charset="0"/>
              <a:cs typeface="Calibri" panose="020F0502020204030204" pitchFamily="34" charset="0"/>
              <a:sym typeface="Arial"/>
            </a:endParaRPr>
          </a:p>
        </p:txBody>
      </p:sp>
      <p:sp>
        <p:nvSpPr>
          <p:cNvPr id="342" name="Google Shape;342;p12"/>
          <p:cNvSpPr/>
          <p:nvPr/>
        </p:nvSpPr>
        <p:spPr>
          <a:xfrm>
            <a:off x="608211" y="3917413"/>
            <a:ext cx="14533483" cy="3131087"/>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smtClean="0">
                <a:solidFill>
                  <a:srgbClr val="114A81"/>
                </a:solidFill>
                <a:latin typeface="Calibri" panose="020F0502020204030204" pitchFamily="34" charset="0"/>
                <a:cs typeface="Calibri" panose="020F0502020204030204" pitchFamily="34" charset="0"/>
              </a:rPr>
              <a:t>Arrangement of</a:t>
            </a:r>
            <a:r>
              <a:rPr lang="en-US" sz="2000" b="1" dirty="0" smtClean="0">
                <a:solidFill>
                  <a:srgbClr val="114A81"/>
                </a:solidFill>
                <a:latin typeface="Calibri" panose="020F0502020204030204" pitchFamily="34" charset="0"/>
                <a:cs typeface="Calibri" panose="020F0502020204030204" pitchFamily="34" charset="0"/>
                <a:sym typeface="Arial"/>
              </a:rPr>
              <a:t> </a:t>
            </a:r>
            <a:r>
              <a:rPr lang="en-US" sz="2000" b="1" dirty="0">
                <a:solidFill>
                  <a:srgbClr val="114A81"/>
                </a:solidFill>
                <a:latin typeface="Calibri" panose="020F0502020204030204" pitchFamily="34" charset="0"/>
                <a:cs typeface="Calibri" panose="020F0502020204030204" pitchFamily="34" charset="0"/>
                <a:sym typeface="Arial"/>
              </a:rPr>
              <a:t>adequate infrastructure </a:t>
            </a:r>
            <a:endParaRPr sz="2000" b="1" dirty="0">
              <a:solidFill>
                <a:srgbClr val="114A81"/>
              </a:solidFill>
              <a:latin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Internet connectivity</a:t>
            </a:r>
            <a:endParaRPr sz="2000" dirty="0">
              <a:solidFill>
                <a:schemeClr val="dk1"/>
              </a:solidFill>
              <a:latin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Electricity connection and charging points for mobile phones and desktops/laptops</a:t>
            </a:r>
            <a:endParaRPr sz="2000" dirty="0">
              <a:solidFill>
                <a:schemeClr val="dk1"/>
              </a:solidFill>
              <a:latin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Web-cams for desktop; document scanner for uploading documents and images on the NAMASTE web portal</a:t>
            </a:r>
            <a:endParaRPr sz="2000" dirty="0">
              <a:solidFill>
                <a:schemeClr val="dk1"/>
              </a:solidFill>
              <a:latin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Seating arrangements for enumerators and the SSWs </a:t>
            </a:r>
            <a:endParaRPr sz="2000" dirty="0">
              <a:solidFill>
                <a:schemeClr val="dk1"/>
              </a:solidFill>
              <a:latin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Provide refreshments (such as drinking water, tea/ coffee, etc.) for the SSWs and camp staff. </a:t>
            </a:r>
            <a:endParaRPr sz="2000" dirty="0">
              <a:solidFill>
                <a:schemeClr val="dk1"/>
              </a:solidFill>
              <a:latin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Basic amenities: Access to toilets, shade, fans etc</a:t>
            </a:r>
            <a:r>
              <a:rPr lang="en-US" sz="2000" dirty="0" smtClean="0">
                <a:solidFill>
                  <a:schemeClr val="dk1"/>
                </a:solidFill>
                <a:latin typeface="Calibri" panose="020F0502020204030204" pitchFamily="34" charset="0"/>
                <a:cs typeface="Calibri" panose="020F0502020204030204" pitchFamily="34" charset="0"/>
                <a:sym typeface="Arial"/>
              </a:rPr>
              <a:t>.</a:t>
            </a:r>
          </a:p>
        </p:txBody>
      </p:sp>
      <p:sp>
        <p:nvSpPr>
          <p:cNvPr id="8" name="Google Shape;352;p13"/>
          <p:cNvSpPr/>
          <p:nvPr/>
        </p:nvSpPr>
        <p:spPr>
          <a:xfrm>
            <a:off x="608212" y="7353300"/>
            <a:ext cx="14533482" cy="1200150"/>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lvl="0"/>
            <a:r>
              <a:rPr lang="en-US" sz="2000" b="1" dirty="0" smtClean="0">
                <a:solidFill>
                  <a:srgbClr val="114A81"/>
                </a:solidFill>
                <a:latin typeface="Calibri" panose="020F0502020204030204" pitchFamily="34" charset="0"/>
                <a:cs typeface="Calibri" panose="020F0502020204030204" pitchFamily="34" charset="0"/>
                <a:sym typeface="Arial"/>
              </a:rPr>
              <a:t>Trained surveyors equipped </a:t>
            </a:r>
            <a:r>
              <a:rPr lang="en-US" sz="2000" b="1" dirty="0">
                <a:solidFill>
                  <a:srgbClr val="114A81"/>
                </a:solidFill>
                <a:latin typeface="Calibri" panose="020F0502020204030204" pitchFamily="34" charset="0"/>
                <a:cs typeface="Calibri" panose="020F0502020204030204" pitchFamily="34" charset="0"/>
                <a:sym typeface="Arial"/>
              </a:rPr>
              <a:t>with android mobiles or </a:t>
            </a:r>
            <a:r>
              <a:rPr lang="en-US" sz="2000" b="1" dirty="0">
                <a:solidFill>
                  <a:srgbClr val="114A81"/>
                </a:solidFill>
                <a:latin typeface="Calibri" panose="020F0502020204030204" pitchFamily="34" charset="0"/>
                <a:cs typeface="Calibri" panose="020F0502020204030204" pitchFamily="34" charset="0"/>
              </a:rPr>
              <a:t>Windows-based PCs </a:t>
            </a:r>
            <a:r>
              <a:rPr lang="en-US" sz="2000" dirty="0" smtClean="0">
                <a:solidFill>
                  <a:schemeClr val="dk1"/>
                </a:solidFill>
                <a:latin typeface="Calibri" panose="020F0502020204030204" pitchFamily="34" charset="0"/>
                <a:cs typeface="Calibri" panose="020F0502020204030204" pitchFamily="34" charset="0"/>
                <a:sym typeface="Arial"/>
              </a:rPr>
              <a:t>with created and tested user IDs as per checklist.</a:t>
            </a:r>
            <a:endParaRPr sz="3200" dirty="0">
              <a:solidFill>
                <a:schemeClr val="dk1"/>
              </a:solidFill>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3"/>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a:solidFill>
                  <a:schemeClr val="accent2"/>
                </a:solidFill>
                <a:latin typeface="Calibri"/>
                <a:ea typeface="Calibri"/>
                <a:cs typeface="Calibri"/>
                <a:sym typeface="Calibri"/>
              </a:rPr>
              <a:t>Role of ULB in Profiling of SSW</a:t>
            </a:r>
            <a:endParaRPr/>
          </a:p>
        </p:txBody>
      </p:sp>
      <p:sp>
        <p:nvSpPr>
          <p:cNvPr id="350" name="Google Shape;350;p13"/>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353" name="Google Shape;353;p13"/>
          <p:cNvSpPr/>
          <p:nvPr/>
        </p:nvSpPr>
        <p:spPr>
          <a:xfrm>
            <a:off x="608212" y="2238378"/>
            <a:ext cx="14905656" cy="946075"/>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114A81"/>
                </a:solidFill>
                <a:latin typeface="Calibri" panose="020F0502020204030204" pitchFamily="34" charset="0"/>
                <a:cs typeface="Calibri" panose="020F0502020204030204" pitchFamily="34" charset="0"/>
                <a:sym typeface="Arial"/>
              </a:rPr>
              <a:t>Ensure that enumerators follow guidelines for facial image capture of the SSWs.</a:t>
            </a:r>
            <a:endParaRPr sz="2000" b="1">
              <a:solidFill>
                <a:srgbClr val="114A81"/>
              </a:solidFill>
              <a:latin typeface="Calibri" panose="020F0502020204030204" pitchFamily="34" charset="0"/>
              <a:cs typeface="Calibri" panose="020F0502020204030204" pitchFamily="34" charset="0"/>
              <a:sym typeface="Arial"/>
            </a:endParaRPr>
          </a:p>
        </p:txBody>
      </p:sp>
      <p:sp>
        <p:nvSpPr>
          <p:cNvPr id="354" name="Google Shape;354;p13"/>
          <p:cNvSpPr/>
          <p:nvPr/>
        </p:nvSpPr>
        <p:spPr>
          <a:xfrm>
            <a:off x="608212" y="3460372"/>
            <a:ext cx="14905656" cy="946075"/>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a:solidFill>
                  <a:srgbClr val="114A81"/>
                </a:solidFill>
                <a:latin typeface="Calibri" panose="020F0502020204030204" pitchFamily="34" charset="0"/>
                <a:cs typeface="Calibri" panose="020F0502020204030204" pitchFamily="34" charset="0"/>
                <a:sym typeface="Arial"/>
              </a:rPr>
              <a:t>Display informative IEC materials to educate SSWs about the NAMASTE scheme, their rights, and available entitlements.     </a:t>
            </a:r>
            <a:endParaRPr sz="2000" b="1" dirty="0">
              <a:solidFill>
                <a:srgbClr val="114A81"/>
              </a:solidFill>
              <a:latin typeface="Calibri" panose="020F0502020204030204" pitchFamily="34" charset="0"/>
              <a:cs typeface="Calibri" panose="020F0502020204030204" pitchFamily="34" charset="0"/>
              <a:sym typeface="Arial"/>
            </a:endParaRPr>
          </a:p>
        </p:txBody>
      </p:sp>
      <p:grpSp>
        <p:nvGrpSpPr>
          <p:cNvPr id="6" name="Group 5"/>
          <p:cNvGrpSpPr/>
          <p:nvPr/>
        </p:nvGrpSpPr>
        <p:grpSpPr>
          <a:xfrm>
            <a:off x="872843" y="5493158"/>
            <a:ext cx="14641025" cy="2130573"/>
            <a:chOff x="-175967" y="5493158"/>
            <a:chExt cx="14641025" cy="2130573"/>
          </a:xfrm>
        </p:grpSpPr>
        <p:sp>
          <p:nvSpPr>
            <p:cNvPr id="355" name="Google Shape;355;p13"/>
            <p:cNvSpPr/>
            <p:nvPr/>
          </p:nvSpPr>
          <p:spPr>
            <a:xfrm>
              <a:off x="608212" y="5493158"/>
              <a:ext cx="9001000" cy="46166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14A81"/>
                </a:buClr>
                <a:buSzPts val="2400"/>
                <a:buFont typeface="Calibri"/>
                <a:buNone/>
              </a:pPr>
              <a:r>
                <a:rPr lang="en-US" sz="2400" b="1">
                  <a:solidFill>
                    <a:srgbClr val="114A81"/>
                  </a:solidFill>
                  <a:latin typeface="Calibri" panose="020F0502020204030204" pitchFamily="34" charset="0"/>
                  <a:ea typeface="Calibri"/>
                  <a:cs typeface="Calibri" panose="020F0502020204030204" pitchFamily="34" charset="0"/>
                  <a:sym typeface="Calibri"/>
                </a:rPr>
                <a:t>Counters to be set up at the Camp </a:t>
              </a:r>
              <a:endParaRPr>
                <a:latin typeface="Calibri" panose="020F0502020204030204" pitchFamily="34" charset="0"/>
                <a:cs typeface="Calibri" panose="020F0502020204030204" pitchFamily="34" charset="0"/>
              </a:endParaRPr>
            </a:p>
          </p:txBody>
        </p:sp>
        <p:sp>
          <p:nvSpPr>
            <p:cNvPr id="356" name="Google Shape;356;p13"/>
            <p:cNvSpPr/>
            <p:nvPr/>
          </p:nvSpPr>
          <p:spPr>
            <a:xfrm>
              <a:off x="-175967" y="6768107"/>
              <a:ext cx="2520280" cy="855624"/>
            </a:xfrm>
            <a:prstGeom prst="roundRect">
              <a:avLst>
                <a:gd name="adj" fmla="val 799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Calibri" panose="020F0502020204030204" pitchFamily="34" charset="0"/>
                  <a:cs typeface="Calibri" panose="020F0502020204030204" pitchFamily="34" charset="0"/>
                  <a:sym typeface="Arial"/>
                </a:rPr>
                <a:t>Registration </a:t>
              </a:r>
              <a:endParaRPr sz="2000" dirty="0">
                <a:solidFill>
                  <a:schemeClr val="dk1"/>
                </a:solidFill>
                <a:latin typeface="Calibri" panose="020F0502020204030204" pitchFamily="34" charset="0"/>
                <a:cs typeface="Calibri" panose="020F0502020204030204" pitchFamily="34" charset="0"/>
                <a:sym typeface="Arial"/>
              </a:endParaRPr>
            </a:p>
            <a:p>
              <a:pPr marL="0" marR="0" lvl="0" indent="0" algn="ctr" rtl="0">
                <a:spcBef>
                  <a:spcPts val="0"/>
                </a:spcBef>
                <a:spcAft>
                  <a:spcPts val="0"/>
                </a:spcAft>
                <a:buNone/>
              </a:pPr>
              <a:r>
                <a:rPr lang="en-US" sz="2000" dirty="0">
                  <a:solidFill>
                    <a:schemeClr val="dk1"/>
                  </a:solidFill>
                  <a:latin typeface="Calibri" panose="020F0502020204030204" pitchFamily="34" charset="0"/>
                  <a:cs typeface="Calibri" panose="020F0502020204030204" pitchFamily="34" charset="0"/>
                  <a:sym typeface="Arial"/>
                </a:rPr>
                <a:t>Counter</a:t>
              </a:r>
              <a:endParaRPr sz="2400" dirty="0">
                <a:solidFill>
                  <a:schemeClr val="dk1"/>
                </a:solidFill>
                <a:latin typeface="Calibri" panose="020F0502020204030204" pitchFamily="34" charset="0"/>
                <a:cs typeface="Calibri" panose="020F0502020204030204" pitchFamily="34" charset="0"/>
                <a:sym typeface="Arial"/>
              </a:endParaRPr>
            </a:p>
          </p:txBody>
        </p:sp>
        <p:sp>
          <p:nvSpPr>
            <p:cNvPr id="357" name="Google Shape;357;p13"/>
            <p:cNvSpPr/>
            <p:nvPr/>
          </p:nvSpPr>
          <p:spPr>
            <a:xfrm>
              <a:off x="3992588" y="6768107"/>
              <a:ext cx="2232248" cy="855624"/>
            </a:xfrm>
            <a:prstGeom prst="roundRect">
              <a:avLst>
                <a:gd name="adj" fmla="val 799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Calibri" panose="020F0502020204030204" pitchFamily="34" charset="0"/>
                  <a:cs typeface="Calibri" panose="020F0502020204030204" pitchFamily="34" charset="0"/>
                  <a:sym typeface="Arial"/>
                </a:rPr>
                <a:t>Survey </a:t>
              </a:r>
              <a:endParaRPr sz="2000" dirty="0">
                <a:solidFill>
                  <a:schemeClr val="dk1"/>
                </a:solidFill>
                <a:latin typeface="Calibri" panose="020F0502020204030204" pitchFamily="34" charset="0"/>
                <a:cs typeface="Calibri" panose="020F0502020204030204" pitchFamily="34" charset="0"/>
                <a:sym typeface="Arial"/>
              </a:endParaRPr>
            </a:p>
            <a:p>
              <a:pPr marL="0" marR="0" lvl="0" indent="0" algn="ctr" rtl="0">
                <a:spcBef>
                  <a:spcPts val="0"/>
                </a:spcBef>
                <a:spcAft>
                  <a:spcPts val="0"/>
                </a:spcAft>
                <a:buNone/>
              </a:pPr>
              <a:r>
                <a:rPr lang="en-US" sz="2000" dirty="0">
                  <a:solidFill>
                    <a:schemeClr val="dk1"/>
                  </a:solidFill>
                  <a:latin typeface="Calibri" panose="020F0502020204030204" pitchFamily="34" charset="0"/>
                  <a:cs typeface="Calibri" panose="020F0502020204030204" pitchFamily="34" charset="0"/>
                  <a:sym typeface="Arial"/>
                </a:rPr>
                <a:t>Counter</a:t>
              </a:r>
              <a:endParaRPr sz="2800" dirty="0">
                <a:solidFill>
                  <a:schemeClr val="dk1"/>
                </a:solidFill>
                <a:latin typeface="Calibri" panose="020F0502020204030204" pitchFamily="34" charset="0"/>
                <a:cs typeface="Calibri" panose="020F0502020204030204" pitchFamily="34" charset="0"/>
                <a:sym typeface="Arial"/>
              </a:endParaRPr>
            </a:p>
          </p:txBody>
        </p:sp>
        <p:sp>
          <p:nvSpPr>
            <p:cNvPr id="358" name="Google Shape;358;p13"/>
            <p:cNvSpPr/>
            <p:nvPr/>
          </p:nvSpPr>
          <p:spPr>
            <a:xfrm>
              <a:off x="7300262" y="6768107"/>
              <a:ext cx="7164796" cy="855624"/>
            </a:xfrm>
            <a:prstGeom prst="roundRect">
              <a:avLst>
                <a:gd name="adj" fmla="val 799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Calibri" panose="020F0502020204030204" pitchFamily="34" charset="0"/>
                  <a:cs typeface="Calibri" panose="020F0502020204030204" pitchFamily="34" charset="0"/>
                  <a:sym typeface="Arial"/>
                </a:rPr>
                <a:t>ULB may facilitate bank kiosks for opening bank accounts or </a:t>
              </a:r>
              <a:r>
                <a:rPr lang="en-US" sz="2000" dirty="0" err="1">
                  <a:solidFill>
                    <a:schemeClr val="dk1"/>
                  </a:solidFill>
                  <a:latin typeface="Calibri" panose="020F0502020204030204" pitchFamily="34" charset="0"/>
                  <a:cs typeface="Calibri" panose="020F0502020204030204" pitchFamily="34" charset="0"/>
                  <a:sym typeface="Arial"/>
                </a:rPr>
                <a:t>Aadhaar</a:t>
              </a:r>
              <a:r>
                <a:rPr lang="en-US" sz="2000" dirty="0">
                  <a:solidFill>
                    <a:schemeClr val="dk1"/>
                  </a:solidFill>
                  <a:latin typeface="Calibri" panose="020F0502020204030204" pitchFamily="34" charset="0"/>
                  <a:cs typeface="Calibri" panose="020F0502020204030204" pitchFamily="34" charset="0"/>
                  <a:sym typeface="Arial"/>
                </a:rPr>
                <a:t> centers for facilitating Aadhaar </a:t>
              </a:r>
              <a:r>
                <a:rPr lang="en-US" sz="2000" dirty="0" err="1">
                  <a:solidFill>
                    <a:schemeClr val="dk1"/>
                  </a:solidFill>
                  <a:latin typeface="Calibri" panose="020F0502020204030204" pitchFamily="34" charset="0"/>
                  <a:cs typeface="Calibri" panose="020F0502020204030204" pitchFamily="34" charset="0"/>
                  <a:sym typeface="Arial"/>
                </a:rPr>
                <a:t>Updation</a:t>
              </a:r>
              <a:r>
                <a:rPr lang="en-US" sz="2000" dirty="0">
                  <a:solidFill>
                    <a:schemeClr val="dk1"/>
                  </a:solidFill>
                  <a:latin typeface="Calibri" panose="020F0502020204030204" pitchFamily="34" charset="0"/>
                  <a:cs typeface="Calibri" panose="020F0502020204030204" pitchFamily="34" charset="0"/>
                  <a:sym typeface="Arial"/>
                </a:rPr>
                <a:t>, etc.</a:t>
              </a:r>
              <a:endParaRPr sz="2800" dirty="0">
                <a:solidFill>
                  <a:schemeClr val="dk1"/>
                </a:solidFill>
                <a:latin typeface="Calibri" panose="020F0502020204030204" pitchFamily="34" charset="0"/>
                <a:cs typeface="Calibri" panose="020F0502020204030204" pitchFamily="34" charset="0"/>
                <a:sym typeface="Arial"/>
              </a:endParaRPr>
            </a:p>
          </p:txBody>
        </p:sp>
        <p:cxnSp>
          <p:nvCxnSpPr>
            <p:cNvPr id="359" name="Google Shape;359;p13"/>
            <p:cNvCxnSpPr>
              <a:stCxn id="355" idx="2"/>
              <a:endCxn id="356" idx="0"/>
            </p:cNvCxnSpPr>
            <p:nvPr/>
          </p:nvCxnSpPr>
          <p:spPr>
            <a:xfrm rot="5400000">
              <a:off x="2689801" y="4349196"/>
              <a:ext cx="813284" cy="4024539"/>
            </a:xfrm>
            <a:prstGeom prst="bentConnector3">
              <a:avLst>
                <a:gd name="adj1" fmla="val 50000"/>
              </a:avLst>
            </a:prstGeom>
            <a:noFill/>
            <a:ln w="9525" cap="flat" cmpd="sng">
              <a:solidFill>
                <a:srgbClr val="4A7DBA"/>
              </a:solidFill>
              <a:prstDash val="solid"/>
              <a:round/>
              <a:headEnd type="none" w="sm" len="sm"/>
              <a:tailEnd type="triangle" w="med" len="med"/>
            </a:ln>
          </p:spPr>
        </p:cxnSp>
        <p:cxnSp>
          <p:nvCxnSpPr>
            <p:cNvPr id="360" name="Google Shape;360;p13"/>
            <p:cNvCxnSpPr>
              <a:stCxn id="355" idx="2"/>
              <a:endCxn id="357" idx="0"/>
            </p:cNvCxnSpPr>
            <p:nvPr/>
          </p:nvCxnSpPr>
          <p:spPr>
            <a:xfrm rot="-5400000" flipH="1">
              <a:off x="4702362" y="6361173"/>
              <a:ext cx="813300" cy="600"/>
            </a:xfrm>
            <a:prstGeom prst="bentConnector3">
              <a:avLst>
                <a:gd name="adj1" fmla="val 50780"/>
              </a:avLst>
            </a:prstGeom>
            <a:noFill/>
            <a:ln w="9525" cap="flat" cmpd="sng">
              <a:solidFill>
                <a:srgbClr val="4A7DBA"/>
              </a:solidFill>
              <a:prstDash val="solid"/>
              <a:round/>
              <a:headEnd type="none" w="sm" len="sm"/>
              <a:tailEnd type="triangle" w="med" len="med"/>
            </a:ln>
          </p:spPr>
        </p:cxnSp>
        <p:cxnSp>
          <p:nvCxnSpPr>
            <p:cNvPr id="361" name="Google Shape;361;p13"/>
            <p:cNvCxnSpPr>
              <a:stCxn id="355" idx="2"/>
              <a:endCxn id="358" idx="0"/>
            </p:cNvCxnSpPr>
            <p:nvPr/>
          </p:nvCxnSpPr>
          <p:spPr>
            <a:xfrm rot="-5400000" flipH="1">
              <a:off x="7588962" y="3474573"/>
              <a:ext cx="813300" cy="5773800"/>
            </a:xfrm>
            <a:prstGeom prst="bentConnector3">
              <a:avLst>
                <a:gd name="adj1" fmla="val 49999"/>
              </a:avLst>
            </a:prstGeom>
            <a:noFill/>
            <a:ln w="9525" cap="flat" cmpd="sng">
              <a:solidFill>
                <a:srgbClr val="4A7DBA"/>
              </a:solidFill>
              <a:prstDash val="solid"/>
              <a:round/>
              <a:headEnd type="none" w="sm" len="sm"/>
              <a:tailEnd type="triangle" w="med" len="med"/>
            </a:ln>
          </p:spPr>
        </p:cxnSp>
      </p:grpSp>
      <p:sp>
        <p:nvSpPr>
          <p:cNvPr id="2" name="Rectangle 1"/>
          <p:cNvSpPr/>
          <p:nvPr/>
        </p:nvSpPr>
        <p:spPr>
          <a:xfrm>
            <a:off x="872842" y="1088738"/>
            <a:ext cx="6085519" cy="584775"/>
          </a:xfrm>
          <a:prstGeom prst="rect">
            <a:avLst/>
          </a:prstGeom>
        </p:spPr>
        <p:txBody>
          <a:bodyPr wrap="square">
            <a:spAutoFit/>
          </a:bodyPr>
          <a:lstStyle/>
          <a:p>
            <a:pPr lvl="0"/>
            <a:r>
              <a:rPr lang="en-US" sz="3200" b="1" dirty="0">
                <a:solidFill>
                  <a:schemeClr val="dk1"/>
                </a:solidFill>
                <a:latin typeface="Calibri" panose="020F0502020204030204" pitchFamily="34" charset="0"/>
                <a:cs typeface="Calibri" panose="020F0502020204030204" pitchFamily="34" charset="0"/>
              </a:rPr>
              <a:t>On the Day of the Camp</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9451" t="11200" r="16369"/>
          <a:stretch/>
        </p:blipFill>
        <p:spPr>
          <a:xfrm>
            <a:off x="9925050" y="1780360"/>
            <a:ext cx="5723734" cy="7036007"/>
          </a:xfrm>
          <a:prstGeom prst="rect">
            <a:avLst/>
          </a:prstGeom>
        </p:spPr>
      </p:pic>
      <p:sp>
        <p:nvSpPr>
          <p:cNvPr id="366" name="Google Shape;366;p14"/>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a:solidFill>
                  <a:schemeClr val="accent2"/>
                </a:solidFill>
                <a:latin typeface="Calibri"/>
                <a:ea typeface="Calibri"/>
                <a:cs typeface="Calibri"/>
                <a:sym typeface="Calibri"/>
              </a:rPr>
              <a:t>Role of ULB in Profiling of SSW</a:t>
            </a:r>
            <a:endParaRPr/>
          </a:p>
        </p:txBody>
      </p:sp>
      <p:sp>
        <p:nvSpPr>
          <p:cNvPr id="367" name="Google Shape;367;p14"/>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368" name="Google Shape;368;p14"/>
          <p:cNvSpPr/>
          <p:nvPr/>
        </p:nvSpPr>
        <p:spPr>
          <a:xfrm>
            <a:off x="462642" y="1170161"/>
            <a:ext cx="40941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Activities at the Profiling Stage</a:t>
            </a:r>
            <a:endParaRPr sz="2400" b="1" dirty="0">
              <a:solidFill>
                <a:schemeClr val="dk1"/>
              </a:solidFill>
              <a:latin typeface="Calibri"/>
              <a:ea typeface="Calibri"/>
              <a:cs typeface="Calibri"/>
              <a:sym typeface="Calibri"/>
            </a:endParaRPr>
          </a:p>
        </p:txBody>
      </p:sp>
      <p:pic>
        <p:nvPicPr>
          <p:cNvPr id="370" name="Google Shape;370;p14"/>
          <p:cNvPicPr preferRelativeResize="0"/>
          <p:nvPr/>
        </p:nvPicPr>
        <p:blipFill rotWithShape="1">
          <a:blip r:embed="rId4">
            <a:alphaModFix/>
          </a:blip>
          <a:srcRect/>
          <a:stretch/>
        </p:blipFill>
        <p:spPr>
          <a:xfrm>
            <a:off x="5174081" y="1783645"/>
            <a:ext cx="4546011" cy="3028780"/>
          </a:xfrm>
          <a:prstGeom prst="rect">
            <a:avLst/>
          </a:prstGeom>
          <a:noFill/>
          <a:ln>
            <a:noFill/>
          </a:ln>
        </p:spPr>
      </p:pic>
      <p:pic>
        <p:nvPicPr>
          <p:cNvPr id="371" name="Google Shape;371;p14"/>
          <p:cNvPicPr preferRelativeResize="0"/>
          <p:nvPr/>
        </p:nvPicPr>
        <p:blipFill rotWithShape="1">
          <a:blip r:embed="rId5">
            <a:alphaModFix/>
          </a:blip>
          <a:srcRect/>
          <a:stretch/>
        </p:blipFill>
        <p:spPr>
          <a:xfrm>
            <a:off x="462642" y="1782935"/>
            <a:ext cx="4546011" cy="3029490"/>
          </a:xfrm>
          <a:prstGeom prst="rect">
            <a:avLst/>
          </a:prstGeom>
          <a:noFill/>
          <a:ln>
            <a:noFill/>
          </a:ln>
        </p:spPr>
      </p:pic>
      <p:pic>
        <p:nvPicPr>
          <p:cNvPr id="372" name="Google Shape;372;p14"/>
          <p:cNvPicPr preferRelativeResize="0"/>
          <p:nvPr/>
        </p:nvPicPr>
        <p:blipFill rotWithShape="1">
          <a:blip r:embed="rId6">
            <a:alphaModFix/>
          </a:blip>
          <a:srcRect t="8771"/>
          <a:stretch/>
        </p:blipFill>
        <p:spPr>
          <a:xfrm>
            <a:off x="462642" y="4989625"/>
            <a:ext cx="9257450" cy="3813384"/>
          </a:xfrm>
          <a:prstGeom prst="rect">
            <a:avLst/>
          </a:prstGeom>
          <a:noFill/>
          <a:ln>
            <a:noFill/>
          </a:ln>
        </p:spPr>
      </p:pic>
      <p:sp>
        <p:nvSpPr>
          <p:cNvPr id="373" name="Google Shape;373;p14"/>
          <p:cNvSpPr/>
          <p:nvPr/>
        </p:nvSpPr>
        <p:spPr>
          <a:xfrm>
            <a:off x="462642" y="1780360"/>
            <a:ext cx="2759270"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dirty="0">
                <a:solidFill>
                  <a:schemeClr val="dk1"/>
                </a:solidFill>
                <a:latin typeface="Arial"/>
                <a:ea typeface="Arial"/>
                <a:cs typeface="Arial"/>
                <a:sym typeface="Arial"/>
              </a:rPr>
              <a:t>Document Verification Counter</a:t>
            </a:r>
            <a:endParaRPr sz="1400" dirty="0">
              <a:solidFill>
                <a:schemeClr val="dk1"/>
              </a:solidFill>
              <a:latin typeface="Arial"/>
              <a:ea typeface="Arial"/>
              <a:cs typeface="Arial"/>
              <a:sym typeface="Arial"/>
            </a:endParaRPr>
          </a:p>
        </p:txBody>
      </p:sp>
      <p:sp>
        <p:nvSpPr>
          <p:cNvPr id="374" name="Google Shape;374;p14"/>
          <p:cNvSpPr/>
          <p:nvPr/>
        </p:nvSpPr>
        <p:spPr>
          <a:xfrm>
            <a:off x="5174081" y="1780360"/>
            <a:ext cx="2593842"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Bank Account Opening Desk</a:t>
            </a:r>
            <a:endParaRPr sz="1400">
              <a:solidFill>
                <a:schemeClr val="dk1"/>
              </a:solidFill>
              <a:latin typeface="Arial"/>
              <a:ea typeface="Arial"/>
              <a:cs typeface="Arial"/>
              <a:sym typeface="Arial"/>
            </a:endParaRPr>
          </a:p>
        </p:txBody>
      </p:sp>
      <p:sp>
        <p:nvSpPr>
          <p:cNvPr id="375" name="Google Shape;375;p14"/>
          <p:cNvSpPr/>
          <p:nvPr/>
        </p:nvSpPr>
        <p:spPr>
          <a:xfrm>
            <a:off x="9885520" y="1780360"/>
            <a:ext cx="2296955" cy="253897"/>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dirty="0">
                <a:solidFill>
                  <a:schemeClr val="dk1"/>
                </a:solidFill>
                <a:latin typeface="Arial"/>
                <a:ea typeface="Arial"/>
                <a:cs typeface="Arial"/>
                <a:sym typeface="Arial"/>
              </a:rPr>
              <a:t>Enumeration Counters</a:t>
            </a:r>
            <a:endParaRPr sz="1400" dirty="0">
              <a:solidFill>
                <a:schemeClr val="dk1"/>
              </a:solidFill>
              <a:latin typeface="Arial"/>
              <a:ea typeface="Arial"/>
              <a:cs typeface="Arial"/>
              <a:sym typeface="Arial"/>
            </a:endParaRPr>
          </a:p>
        </p:txBody>
      </p:sp>
      <p:sp>
        <p:nvSpPr>
          <p:cNvPr id="376" name="Google Shape;376;p14"/>
          <p:cNvSpPr/>
          <p:nvPr/>
        </p:nvSpPr>
        <p:spPr>
          <a:xfrm>
            <a:off x="462642" y="4989625"/>
            <a:ext cx="4546012" cy="337118"/>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dirty="0">
                <a:solidFill>
                  <a:schemeClr val="dk1"/>
                </a:solidFill>
                <a:latin typeface="Arial"/>
                <a:ea typeface="Arial"/>
                <a:cs typeface="Arial"/>
                <a:sym typeface="Arial"/>
              </a:rPr>
              <a:t>ID card distribution to the identified sanitation workers</a:t>
            </a:r>
            <a:endParaRPr sz="14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a:solidFill>
                  <a:schemeClr val="accent2"/>
                </a:solidFill>
                <a:latin typeface="Calibri"/>
                <a:ea typeface="Calibri"/>
                <a:cs typeface="Calibri"/>
                <a:sym typeface="Calibri"/>
              </a:rPr>
              <a:t>Role of ULB in Profiling of SSW</a:t>
            </a:r>
            <a:endParaRPr/>
          </a:p>
        </p:txBody>
      </p:sp>
      <p:sp>
        <p:nvSpPr>
          <p:cNvPr id="382" name="Google Shape;382;p1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383" name="Google Shape;383;p15"/>
          <p:cNvSpPr/>
          <p:nvPr/>
        </p:nvSpPr>
        <p:spPr>
          <a:xfrm>
            <a:off x="680220" y="1399586"/>
            <a:ext cx="43118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Activities at Post- Profiling Stage</a:t>
            </a:r>
            <a:endParaRPr dirty="0"/>
          </a:p>
        </p:txBody>
      </p:sp>
      <p:sp>
        <p:nvSpPr>
          <p:cNvPr id="384" name="Google Shape;384;p15"/>
          <p:cNvSpPr/>
          <p:nvPr/>
        </p:nvSpPr>
        <p:spPr>
          <a:xfrm>
            <a:off x="608212" y="2048302"/>
            <a:ext cx="9377036" cy="1443989"/>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a:solidFill>
                  <a:srgbClr val="114A81"/>
                </a:solidFill>
                <a:latin typeface="Calibri" panose="020F0502020204030204" pitchFamily="34" charset="0"/>
                <a:cs typeface="Calibri" panose="020F0502020204030204" pitchFamily="34" charset="0"/>
                <a:sym typeface="Arial"/>
              </a:rPr>
              <a:t>ULB NAMASTE Nodal officer </a:t>
            </a:r>
            <a:endParaRPr sz="2000" b="1" dirty="0">
              <a:solidFill>
                <a:srgbClr val="114A81"/>
              </a:solidFill>
              <a:latin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n-US" sz="2000" dirty="0">
                <a:solidFill>
                  <a:schemeClr val="dk1"/>
                </a:solidFill>
                <a:latin typeface="Calibri" panose="020F0502020204030204" pitchFamily="34" charset="0"/>
                <a:cs typeface="Calibri" panose="020F0502020204030204" pitchFamily="34" charset="0"/>
                <a:sym typeface="Arial"/>
              </a:rPr>
              <a:t>should submit </a:t>
            </a:r>
            <a:r>
              <a:rPr lang="en-US" sz="2000" dirty="0">
                <a:solidFill>
                  <a:schemeClr val="dk1"/>
                </a:solidFill>
                <a:latin typeface="Calibri" panose="020F0502020204030204" pitchFamily="34" charset="0"/>
                <a:cs typeface="Calibri" panose="020F0502020204030204" pitchFamily="34" charset="0"/>
              </a:rPr>
              <a:t>‘Work Completion’ Certificate </a:t>
            </a:r>
            <a:r>
              <a:rPr lang="en-US" sz="2000" dirty="0">
                <a:solidFill>
                  <a:schemeClr val="dk1"/>
                </a:solidFill>
                <a:latin typeface="Calibri" panose="020F0502020204030204" pitchFamily="34" charset="0"/>
                <a:cs typeface="Calibri" panose="020F0502020204030204" pitchFamily="34" charset="0"/>
                <a:sym typeface="Arial"/>
              </a:rPr>
              <a:t>after organizing camps to claim reimbursement of up to INR 2,000 per 25 SSWs profiled on the NAMASTE MIS</a:t>
            </a:r>
            <a:endParaRPr sz="3600" dirty="0">
              <a:solidFill>
                <a:schemeClr val="dk1"/>
              </a:solidFill>
              <a:latin typeface="Calibri" panose="020F0502020204030204" pitchFamily="34" charset="0"/>
              <a:cs typeface="Calibri" panose="020F0502020204030204" pitchFamily="34" charset="0"/>
              <a:sym typeface="Arial"/>
            </a:endParaRPr>
          </a:p>
        </p:txBody>
      </p:sp>
      <p:sp>
        <p:nvSpPr>
          <p:cNvPr id="385" name="Google Shape;385;p15">
            <a:hlinkClick r:id="rId3"/>
          </p:cNvPr>
          <p:cNvSpPr/>
          <p:nvPr/>
        </p:nvSpPr>
        <p:spPr>
          <a:xfrm>
            <a:off x="608212" y="3683908"/>
            <a:ext cx="9377036" cy="1300196"/>
          </a:xfrm>
          <a:prstGeom prst="roundRect">
            <a:avLst>
              <a:gd name="adj" fmla="val 7992"/>
            </a:avLst>
          </a:prstGeom>
          <a:solidFill>
            <a:srgbClr val="DAE5F1">
              <a:alpha val="24705"/>
            </a:srgbClr>
          </a:solidFill>
          <a:ln w="25400" cap="flat" cmpd="sng">
            <a:solidFill>
              <a:srgbClr val="114A8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a:solidFill>
                  <a:srgbClr val="114A81"/>
                </a:solidFill>
                <a:latin typeface="Calibri" panose="020F0502020204030204" pitchFamily="34" charset="0"/>
                <a:cs typeface="Calibri" panose="020F0502020204030204" pitchFamily="34" charset="0"/>
                <a:sym typeface="Arial"/>
              </a:rPr>
              <a:t>Maintain a camp report</a:t>
            </a:r>
            <a:endParaRPr dirty="0">
              <a:latin typeface="Calibri" panose="020F0502020204030204" pitchFamily="34" charset="0"/>
              <a:cs typeface="Calibri" panose="020F0502020204030204" pitchFamily="34" charset="0"/>
            </a:endParaRPr>
          </a:p>
          <a:p>
            <a:pPr lvl="0"/>
            <a:r>
              <a:rPr lang="en-US" sz="2000" dirty="0">
                <a:solidFill>
                  <a:schemeClr val="dk1"/>
                </a:solidFill>
                <a:latin typeface="Calibri" panose="020F0502020204030204" pitchFamily="34" charset="0"/>
                <a:cs typeface="Calibri" panose="020F0502020204030204" pitchFamily="34" charset="0"/>
                <a:sym typeface="Arial"/>
              </a:rPr>
              <a:t>Including venue, date, time, number of counters, and the list of attending SSW. Submit video footage and photos of the camp to NSKFDC through email at </a:t>
            </a:r>
            <a:r>
              <a:rPr lang="en-IN" sz="2000" u="sng" dirty="0">
                <a:latin typeface="Calibri" panose="020F0502020204030204" pitchFamily="34" charset="0"/>
                <a:cs typeface="Calibri" panose="020F0502020204030204" pitchFamily="34" charset="0"/>
                <a:hlinkClick r:id="rId4"/>
              </a:rPr>
              <a:t>nskfdc-msje@nic.in</a:t>
            </a:r>
            <a:r>
              <a:rPr lang="en-IN" dirty="0">
                <a:latin typeface="Calibri" panose="020F0502020204030204" pitchFamily="34" charset="0"/>
                <a:cs typeface="Calibri" panose="020F0502020204030204" pitchFamily="34" charset="0"/>
              </a:rPr>
              <a:t> .</a:t>
            </a:r>
            <a:endParaRPr sz="2000" dirty="0">
              <a:solidFill>
                <a:schemeClr val="dk1"/>
              </a:solidFill>
              <a:latin typeface="Calibri" panose="020F0502020204030204" pitchFamily="34" charset="0"/>
              <a:cs typeface="Calibri" panose="020F0502020204030204" pitchFamily="34" charset="0"/>
              <a:sym typeface="Arial"/>
            </a:endParaRPr>
          </a:p>
        </p:txBody>
      </p:sp>
      <p:sp>
        <p:nvSpPr>
          <p:cNvPr id="386" name="Google Shape;386;p15"/>
          <p:cNvSpPr/>
          <p:nvPr/>
        </p:nvSpPr>
        <p:spPr>
          <a:xfrm>
            <a:off x="5635797" y="6752905"/>
            <a:ext cx="3364361" cy="1736014"/>
          </a:xfrm>
          <a:prstGeom prst="roundRect">
            <a:avLst>
              <a:gd name="adj" fmla="val 7992"/>
            </a:avLst>
          </a:prstGeom>
          <a:noFill/>
          <a:ln>
            <a:noFill/>
          </a:ln>
        </p:spPr>
        <p:txBody>
          <a:bodyPr spcFirstLastPara="1" wrap="square" lIns="91425" tIns="45700" rIns="91425" bIns="45700" anchor="ctr" anchorCtr="0">
            <a:noAutofit/>
          </a:bodyPr>
          <a:lstStyle/>
          <a:p>
            <a:pPr marR="0" lvl="0" algn="ctr" rtl="0">
              <a:spcBef>
                <a:spcPts val="0"/>
              </a:spcBef>
              <a:spcAft>
                <a:spcPts val="0"/>
              </a:spcAft>
              <a:buClr>
                <a:srgbClr val="114A81"/>
              </a:buClr>
              <a:buSzPts val="2000"/>
            </a:pPr>
            <a:r>
              <a:rPr lang="en-US" sz="2000" b="1" dirty="0">
                <a:solidFill>
                  <a:srgbClr val="114A81"/>
                </a:solidFill>
                <a:latin typeface="Calibri" panose="020F0502020204030204" pitchFamily="34" charset="0"/>
                <a:cs typeface="Calibri" panose="020F0502020204030204" pitchFamily="34" charset="0"/>
                <a:sym typeface="Arial"/>
              </a:rPr>
              <a:t>If the list of Workers given by ULB have documents</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000" b="1" dirty="0">
                <a:solidFill>
                  <a:schemeClr val="dk1"/>
                </a:solidFill>
                <a:latin typeface="Calibri" panose="020F0502020204030204" pitchFamily="34" charset="0"/>
                <a:cs typeface="Calibri" panose="020F0502020204030204" pitchFamily="34" charset="0"/>
                <a:sym typeface="Arial"/>
              </a:rPr>
              <a:t>(</a:t>
            </a:r>
            <a:r>
              <a:rPr lang="en-US" sz="1900" b="1" dirty="0">
                <a:solidFill>
                  <a:schemeClr val="dk1"/>
                </a:solidFill>
                <a:latin typeface="Calibri" panose="020F0502020204030204" pitchFamily="34" charset="0"/>
                <a:cs typeface="Calibri" panose="020F0502020204030204" pitchFamily="34" charset="0"/>
                <a:sym typeface="Arial"/>
              </a:rPr>
              <a:t>proceed with desk validation)</a:t>
            </a:r>
            <a:endParaRPr sz="2400" b="1" dirty="0">
              <a:solidFill>
                <a:schemeClr val="dk1"/>
              </a:solidFill>
              <a:latin typeface="Calibri" panose="020F0502020204030204" pitchFamily="34" charset="0"/>
              <a:cs typeface="Calibri" panose="020F0502020204030204" pitchFamily="34" charset="0"/>
              <a:sym typeface="Arial"/>
            </a:endParaRPr>
          </a:p>
        </p:txBody>
      </p:sp>
      <p:grpSp>
        <p:nvGrpSpPr>
          <p:cNvPr id="388" name="Google Shape;388;p15"/>
          <p:cNvGrpSpPr/>
          <p:nvPr/>
        </p:nvGrpSpPr>
        <p:grpSpPr>
          <a:xfrm>
            <a:off x="680220" y="5285455"/>
            <a:ext cx="7583288" cy="912686"/>
            <a:chOff x="608212" y="5093181"/>
            <a:chExt cx="8928992" cy="912686"/>
          </a:xfrm>
        </p:grpSpPr>
        <p:sp>
          <p:nvSpPr>
            <p:cNvPr id="389" name="Google Shape;389;p15"/>
            <p:cNvSpPr/>
            <p:nvPr/>
          </p:nvSpPr>
          <p:spPr>
            <a:xfrm>
              <a:off x="608212" y="5093181"/>
              <a:ext cx="2232248" cy="912686"/>
            </a:xfrm>
            <a:prstGeom prst="roundRect">
              <a:avLst>
                <a:gd name="adj" fmla="val 799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114A81"/>
                  </a:solidFill>
                  <a:latin typeface="Calibri" panose="020F0502020204030204" pitchFamily="34" charset="0"/>
                  <a:cs typeface="Calibri" panose="020F0502020204030204" pitchFamily="34" charset="0"/>
                  <a:sym typeface="Arial"/>
                </a:rPr>
                <a:t>Error Flagging</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000" b="1" dirty="0">
                  <a:solidFill>
                    <a:schemeClr val="dk1"/>
                  </a:solidFill>
                  <a:latin typeface="Calibri" panose="020F0502020204030204" pitchFamily="34" charset="0"/>
                  <a:cs typeface="Calibri" panose="020F0502020204030204" pitchFamily="34" charset="0"/>
                  <a:sym typeface="Arial"/>
                </a:rPr>
                <a:t>7 days</a:t>
              </a:r>
              <a:endParaRPr sz="2400" b="1" dirty="0">
                <a:solidFill>
                  <a:schemeClr val="dk1"/>
                </a:solidFill>
                <a:latin typeface="Calibri" panose="020F0502020204030204" pitchFamily="34" charset="0"/>
                <a:cs typeface="Calibri" panose="020F0502020204030204" pitchFamily="34" charset="0"/>
                <a:sym typeface="Arial"/>
              </a:endParaRPr>
            </a:p>
          </p:txBody>
        </p:sp>
        <p:sp>
          <p:nvSpPr>
            <p:cNvPr id="390" name="Google Shape;390;p15"/>
            <p:cNvSpPr/>
            <p:nvPr/>
          </p:nvSpPr>
          <p:spPr>
            <a:xfrm>
              <a:off x="3956584" y="5093181"/>
              <a:ext cx="2232248" cy="912686"/>
            </a:xfrm>
            <a:prstGeom prst="roundRect">
              <a:avLst>
                <a:gd name="adj" fmla="val 799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114A81"/>
                  </a:solidFill>
                  <a:latin typeface="Calibri" panose="020F0502020204030204" pitchFamily="34" charset="0"/>
                  <a:cs typeface="Calibri" panose="020F0502020204030204" pitchFamily="34" charset="0"/>
                  <a:sym typeface="Arial"/>
                </a:rPr>
                <a:t>Error Resolving</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000" b="1" dirty="0">
                  <a:solidFill>
                    <a:schemeClr val="dk1"/>
                  </a:solidFill>
                  <a:latin typeface="Calibri" panose="020F0502020204030204" pitchFamily="34" charset="0"/>
                  <a:cs typeface="Calibri" panose="020F0502020204030204" pitchFamily="34" charset="0"/>
                  <a:sym typeface="Arial"/>
                </a:rPr>
                <a:t>7 days</a:t>
              </a:r>
              <a:endParaRPr dirty="0">
                <a:latin typeface="Calibri" panose="020F0502020204030204" pitchFamily="34" charset="0"/>
                <a:cs typeface="Calibri" panose="020F0502020204030204" pitchFamily="34" charset="0"/>
              </a:endParaRPr>
            </a:p>
          </p:txBody>
        </p:sp>
        <p:sp>
          <p:nvSpPr>
            <p:cNvPr id="391" name="Google Shape;391;p15"/>
            <p:cNvSpPr/>
            <p:nvPr/>
          </p:nvSpPr>
          <p:spPr>
            <a:xfrm>
              <a:off x="7304956" y="5093181"/>
              <a:ext cx="2232248" cy="912686"/>
            </a:xfrm>
            <a:prstGeom prst="roundRect">
              <a:avLst>
                <a:gd name="adj" fmla="val 799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114A81"/>
                  </a:solidFill>
                  <a:latin typeface="Calibri" panose="020F0502020204030204" pitchFamily="34" charset="0"/>
                  <a:cs typeface="Calibri" panose="020F0502020204030204" pitchFamily="34" charset="0"/>
                  <a:sym typeface="Arial"/>
                </a:rPr>
                <a:t>Validation</a:t>
              </a:r>
              <a:endParaRPr>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000" b="1">
                  <a:solidFill>
                    <a:schemeClr val="dk1"/>
                  </a:solidFill>
                  <a:latin typeface="Calibri" panose="020F0502020204030204" pitchFamily="34" charset="0"/>
                  <a:cs typeface="Calibri" panose="020F0502020204030204" pitchFamily="34" charset="0"/>
                  <a:sym typeface="Arial"/>
                </a:rPr>
                <a:t>7 days</a:t>
              </a:r>
              <a:endParaRPr>
                <a:latin typeface="Calibri" panose="020F0502020204030204" pitchFamily="34" charset="0"/>
                <a:cs typeface="Calibri" panose="020F0502020204030204" pitchFamily="34" charset="0"/>
              </a:endParaRPr>
            </a:p>
          </p:txBody>
        </p:sp>
        <p:sp>
          <p:nvSpPr>
            <p:cNvPr id="392" name="Google Shape;392;p15"/>
            <p:cNvSpPr/>
            <p:nvPr/>
          </p:nvSpPr>
          <p:spPr>
            <a:xfrm>
              <a:off x="3200500" y="5418633"/>
              <a:ext cx="288032" cy="288032"/>
            </a:xfrm>
            <a:prstGeom prst="chevron">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panose="020F0502020204030204" pitchFamily="34" charset="0"/>
                <a:cs typeface="Calibri" panose="020F0502020204030204" pitchFamily="34" charset="0"/>
                <a:sym typeface="Arial"/>
              </a:endParaRPr>
            </a:p>
          </p:txBody>
        </p:sp>
        <p:sp>
          <p:nvSpPr>
            <p:cNvPr id="393" name="Google Shape;393;p15"/>
            <p:cNvSpPr/>
            <p:nvPr/>
          </p:nvSpPr>
          <p:spPr>
            <a:xfrm>
              <a:off x="6886392" y="5418633"/>
              <a:ext cx="288032" cy="288032"/>
            </a:xfrm>
            <a:prstGeom prst="chevron">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panose="020F0502020204030204" pitchFamily="34" charset="0"/>
                <a:cs typeface="Calibri" panose="020F0502020204030204" pitchFamily="34" charset="0"/>
                <a:sym typeface="Arial"/>
              </a:endParaRPr>
            </a:p>
          </p:txBody>
        </p:sp>
      </p:grpSp>
      <p:cxnSp>
        <p:nvCxnSpPr>
          <p:cNvPr id="394" name="Google Shape;394;p15"/>
          <p:cNvCxnSpPr>
            <a:stCxn id="391" idx="2"/>
            <a:endCxn id="386" idx="0"/>
          </p:cNvCxnSpPr>
          <p:nvPr/>
        </p:nvCxnSpPr>
        <p:spPr>
          <a:xfrm rot="16200000" flipH="1">
            <a:off x="7039405" y="6474332"/>
            <a:ext cx="554764" cy="2381"/>
          </a:xfrm>
          <a:prstGeom prst="bentConnector3">
            <a:avLst>
              <a:gd name="adj1" fmla="val 50000"/>
            </a:avLst>
          </a:prstGeom>
          <a:noFill/>
          <a:ln w="9525" cap="flat" cmpd="sng">
            <a:solidFill>
              <a:srgbClr val="4A7DBA"/>
            </a:solidFill>
            <a:prstDash val="solid"/>
            <a:round/>
            <a:headEnd type="none" w="sm" len="sm"/>
            <a:tailEnd type="triangle" w="med" len="med"/>
          </a:ln>
        </p:spPr>
      </p:cxnSp>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37643" t="16897" r="39018" b="28394"/>
          <a:stretch/>
        </p:blipFill>
        <p:spPr>
          <a:xfrm>
            <a:off x="10161579" y="404845"/>
            <a:ext cx="5821347" cy="827532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p:nvPr/>
        </p:nvSpPr>
        <p:spPr>
          <a:xfrm>
            <a:off x="89" y="-1"/>
            <a:ext cx="16193911" cy="9109075"/>
          </a:xfrm>
          <a:prstGeom prst="rect">
            <a:avLst/>
          </a:prstGeom>
          <a:solidFill>
            <a:schemeClr val="lt1"/>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6" name="Google Shape;446;p2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r>
              <a:rPr lang="en-US"/>
              <a:t>NAMASTE - TSU, UMC</a:t>
            </a:r>
            <a:endParaRPr/>
          </a:p>
        </p:txBody>
      </p:sp>
      <p:sp>
        <p:nvSpPr>
          <p:cNvPr id="447" name="Google Shape;447;p20"/>
          <p:cNvSpPr txBox="1">
            <a:spLocks noGrp="1"/>
          </p:cNvSpPr>
          <p:nvPr>
            <p:ph type="title"/>
          </p:nvPr>
        </p:nvSpPr>
        <p:spPr>
          <a:xfrm>
            <a:off x="799187" y="414383"/>
            <a:ext cx="14624206" cy="1517650"/>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endParaRPr/>
          </a:p>
        </p:txBody>
      </p:sp>
      <p:sp>
        <p:nvSpPr>
          <p:cNvPr id="448" name="Google Shape;448;p20"/>
          <p:cNvSpPr/>
          <p:nvPr/>
        </p:nvSpPr>
        <p:spPr>
          <a:xfrm rot="10800000">
            <a:off x="-17099" y="-53974"/>
            <a:ext cx="16251047" cy="5809896"/>
          </a:xfrm>
          <a:prstGeom prst="rect">
            <a:avLst/>
          </a:prstGeom>
          <a:solidFill>
            <a:srgbClr val="17365D"/>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9" name="Google Shape;449;p20"/>
          <p:cNvSpPr/>
          <p:nvPr/>
        </p:nvSpPr>
        <p:spPr>
          <a:xfrm>
            <a:off x="0" y="-69319"/>
            <a:ext cx="11386511" cy="5809892"/>
          </a:xfrm>
          <a:prstGeom prst="rect">
            <a:avLst/>
          </a:prstGeom>
          <a:solidFill>
            <a:srgbClr val="002060"/>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50" name="Google Shape;450;p20"/>
          <p:cNvSpPr txBox="1"/>
          <p:nvPr/>
        </p:nvSpPr>
        <p:spPr>
          <a:xfrm>
            <a:off x="1739327" y="1025655"/>
            <a:ext cx="13400935" cy="3889713"/>
          </a:xfrm>
          <a:prstGeom prst="rect">
            <a:avLst/>
          </a:prstGeom>
          <a:noFill/>
          <a:ln>
            <a:noFill/>
          </a:ln>
        </p:spPr>
        <p:txBody>
          <a:bodyPr spcFirstLastPara="1" wrap="square" lIns="121425" tIns="60700" rIns="121425" bIns="60700" anchor="b" anchorCtr="0">
            <a:normAutofit/>
          </a:bodyPr>
          <a:lstStyle/>
          <a:p>
            <a:pPr marL="0" marR="0" lvl="0" indent="0" algn="l" rtl="0">
              <a:lnSpc>
                <a:spcPct val="90000"/>
              </a:lnSpc>
              <a:spcBef>
                <a:spcPts val="0"/>
              </a:spcBef>
              <a:spcAft>
                <a:spcPts val="0"/>
              </a:spcAft>
              <a:buNone/>
            </a:pPr>
            <a:r>
              <a:rPr lang="en-US" sz="8000" dirty="0" smtClean="0">
                <a:solidFill>
                  <a:srgbClr val="FFFFFF"/>
                </a:solidFill>
                <a:latin typeface="Calibri"/>
                <a:ea typeface="Calibri"/>
                <a:cs typeface="Calibri"/>
                <a:sym typeface="Calibri"/>
              </a:rPr>
              <a:t>Pilot Profiling Camps </a:t>
            </a:r>
            <a:endParaRPr sz="6600" dirty="0">
              <a:solidFill>
                <a:schemeClr val="dk1"/>
              </a:solidFill>
              <a:latin typeface="Calibri"/>
              <a:ea typeface="Calibri"/>
              <a:cs typeface="Calibri"/>
              <a:sym typeface="Calibri"/>
            </a:endParaRPr>
          </a:p>
        </p:txBody>
      </p:sp>
      <p:sp>
        <p:nvSpPr>
          <p:cNvPr id="451" name="Google Shape;451;p20"/>
          <p:cNvSpPr/>
          <p:nvPr/>
        </p:nvSpPr>
        <p:spPr>
          <a:xfrm rot="-9091028">
            <a:off x="7897054" y="-1413191"/>
            <a:ext cx="6628117" cy="5896235"/>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5B9BD5">
                  <a:alpha val="21568"/>
                </a:srgbClr>
              </a:gs>
              <a:gs pos="87000">
                <a:srgbClr val="9CC2E5">
                  <a:alpha val="1568"/>
                </a:srgbClr>
              </a:gs>
              <a:gs pos="100000">
                <a:srgbClr val="9CC2E5">
                  <a:alpha val="1568"/>
                </a:srgbClr>
              </a:gs>
            </a:gsLst>
            <a:lin ang="8400000" scaled="0"/>
          </a:gra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cxnSp>
        <p:nvCxnSpPr>
          <p:cNvPr id="4" name="Straight Connector 3"/>
          <p:cNvCxnSpPr/>
          <p:nvPr/>
        </p:nvCxnSpPr>
        <p:spPr>
          <a:xfrm>
            <a:off x="1836120" y="4898700"/>
            <a:ext cx="10216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868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1026" name="Picture 2" descr="Free India Map Outline Vector - Download in Illustrator, EPS, SVG, JPG, PNG  | Template.net"/>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74583" y="1533596"/>
            <a:ext cx="6128339" cy="61283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1556641" y="3089748"/>
            <a:ext cx="512941" cy="503204"/>
          </a:xfrm>
          <a:prstGeom prst="rect">
            <a:avLst/>
          </a:prstGeom>
        </p:spPr>
      </p:pic>
      <p:grpSp>
        <p:nvGrpSpPr>
          <p:cNvPr id="28" name="Group 27"/>
          <p:cNvGrpSpPr/>
          <p:nvPr/>
        </p:nvGrpSpPr>
        <p:grpSpPr>
          <a:xfrm>
            <a:off x="12415744" y="2325118"/>
            <a:ext cx="3031431" cy="1863782"/>
            <a:chOff x="1641844" y="485355"/>
            <a:chExt cx="2123504" cy="755028"/>
          </a:xfrm>
        </p:grpSpPr>
        <p:sp>
          <p:nvSpPr>
            <p:cNvPr id="29" name="Rectangle 28"/>
            <p:cNvSpPr/>
            <p:nvPr/>
          </p:nvSpPr>
          <p:spPr>
            <a:xfrm>
              <a:off x="1641844" y="485355"/>
              <a:ext cx="2123504" cy="755028"/>
            </a:xfrm>
            <a:prstGeom prst="rect">
              <a:avLst/>
            </a:prstGeom>
          </p:spPr>
          <p:style>
            <a:lnRef idx="1">
              <a:schemeClr val="accent3">
                <a:alpha val="90000"/>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0" name="TextBox 29"/>
            <p:cNvSpPr txBox="1"/>
            <p:nvPr/>
          </p:nvSpPr>
          <p:spPr>
            <a:xfrm>
              <a:off x="1641844" y="485355"/>
              <a:ext cx="2123503" cy="755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9270" tIns="70848" rIns="70848" bIns="70848" numCol="1" spcCol="1270" anchor="ctr" anchorCtr="0">
              <a:noAutofit/>
            </a:bodyPr>
            <a:lstStyle/>
            <a:p>
              <a:pPr defTabSz="826539">
                <a:lnSpc>
                  <a:spcPct val="90000"/>
                </a:lnSpc>
                <a:spcBef>
                  <a:spcPct val="0"/>
                </a:spcBef>
                <a:spcAft>
                  <a:spcPct val="35000"/>
                </a:spcAft>
              </a:pPr>
              <a:endParaRPr lang="en-US" sz="1859" kern="1200" dirty="0"/>
            </a:p>
          </p:txBody>
        </p:sp>
      </p:grpSp>
      <p:sp>
        <p:nvSpPr>
          <p:cNvPr id="11" name="Rectangle 10"/>
          <p:cNvSpPr/>
          <p:nvPr/>
        </p:nvSpPr>
        <p:spPr>
          <a:xfrm>
            <a:off x="12459734" y="2541608"/>
            <a:ext cx="2987441" cy="1236877"/>
          </a:xfrm>
          <a:prstGeom prst="rect">
            <a:avLst/>
          </a:prstGeom>
        </p:spPr>
        <p:txBody>
          <a:bodyPr wrap="square">
            <a:spAutoFit/>
          </a:bodyPr>
          <a:lstStyle/>
          <a:p>
            <a:pPr algn="ctr" fontAlgn="ctr"/>
            <a:r>
              <a:rPr lang="en-US" sz="3719" b="1" dirty="0">
                <a:solidFill>
                  <a:srgbClr val="FF0000"/>
                </a:solidFill>
                <a:latin typeface="Calibri" panose="020F0502020204030204" pitchFamily="34" charset="0"/>
                <a:ea typeface="Calibri" panose="020F0502020204030204" pitchFamily="34" charset="0"/>
                <a:cs typeface="Calibri" panose="020F0502020204030204" pitchFamily="34" charset="0"/>
              </a:rPr>
              <a:t>112</a:t>
            </a:r>
          </a:p>
          <a:p>
            <a:pPr algn="ctr" fontAlgn="ctr"/>
            <a:r>
              <a:rPr lang="en-US" sz="1859" b="1" dirty="0">
                <a:latin typeface="Calibri" panose="020F0502020204030204" pitchFamily="34" charset="0"/>
                <a:ea typeface="Calibri" panose="020F0502020204030204" pitchFamily="34" charset="0"/>
                <a:cs typeface="Calibri" panose="020F0502020204030204" pitchFamily="34" charset="0"/>
              </a:rPr>
              <a:t>Total surveys </a:t>
            </a:r>
          </a:p>
          <a:p>
            <a:pPr algn="ctr" fontAlgn="ctr"/>
            <a:r>
              <a:rPr lang="en-US" sz="1859" b="1" dirty="0">
                <a:latin typeface="Calibri" panose="020F0502020204030204" pitchFamily="34" charset="0"/>
                <a:ea typeface="Calibri" panose="020F0502020204030204" pitchFamily="34" charset="0"/>
                <a:cs typeface="Calibri" panose="020F0502020204030204" pitchFamily="34" charset="0"/>
              </a:rPr>
              <a:t>conducted</a:t>
            </a:r>
          </a:p>
        </p:txBody>
      </p:sp>
      <p:grpSp>
        <p:nvGrpSpPr>
          <p:cNvPr id="3" name="Group 2"/>
          <p:cNvGrpSpPr/>
          <p:nvPr/>
        </p:nvGrpSpPr>
        <p:grpSpPr>
          <a:xfrm>
            <a:off x="12235306" y="4441493"/>
            <a:ext cx="3374400" cy="2719999"/>
            <a:chOff x="406474" y="4384797"/>
            <a:chExt cx="3547701" cy="2047821"/>
          </a:xfrm>
        </p:grpSpPr>
        <p:sp>
          <p:nvSpPr>
            <p:cNvPr id="18" name="Rectangle 17"/>
            <p:cNvSpPr/>
            <p:nvPr/>
          </p:nvSpPr>
          <p:spPr>
            <a:xfrm>
              <a:off x="406474" y="4384797"/>
              <a:ext cx="3072694" cy="284916"/>
            </a:xfrm>
            <a:prstGeom prst="rect">
              <a:avLst/>
            </a:prstGeom>
          </p:spPr>
          <p:txBody>
            <a:bodyPr wrap="none">
              <a:spAutoFit/>
            </a:bodyPr>
            <a:lstStyle/>
            <a:p>
              <a:pPr fontAlgn="ctr"/>
              <a:r>
                <a:rPr lang="en-US" sz="1859" b="1" dirty="0">
                  <a:latin typeface="Calibri" panose="020F0502020204030204" pitchFamily="34" charset="0"/>
                  <a:ea typeface="Calibri" panose="020F0502020204030204" pitchFamily="34" charset="0"/>
                  <a:cs typeface="Calibri" panose="020F0502020204030204" pitchFamily="34" charset="0"/>
                </a:rPr>
                <a:t>Total no. of SSWs Validated</a:t>
              </a:r>
            </a:p>
          </p:txBody>
        </p:sp>
        <p:sp>
          <p:nvSpPr>
            <p:cNvPr id="19" name="Rectangle 18"/>
            <p:cNvSpPr/>
            <p:nvPr/>
          </p:nvSpPr>
          <p:spPr>
            <a:xfrm>
              <a:off x="406474" y="4949075"/>
              <a:ext cx="2764881" cy="715717"/>
            </a:xfrm>
            <a:prstGeom prst="rect">
              <a:avLst/>
            </a:prstGeom>
          </p:spPr>
          <p:txBody>
            <a:bodyPr wrap="square">
              <a:spAutoFit/>
            </a:bodyPr>
            <a:lstStyle/>
            <a:p>
              <a:pPr fontAlgn="ctr"/>
              <a:r>
                <a:rPr lang="en-US" sz="1859" b="1" dirty="0">
                  <a:latin typeface="Calibri" panose="020F0502020204030204" pitchFamily="34" charset="0"/>
                  <a:ea typeface="Calibri" panose="020F0502020204030204" pitchFamily="34" charset="0"/>
                  <a:cs typeface="Calibri" panose="020F0502020204030204" pitchFamily="34" charset="0"/>
                </a:rPr>
                <a:t>Number of SSWs engaged in emptying of Septic tank</a:t>
              </a:r>
            </a:p>
          </p:txBody>
        </p:sp>
        <p:sp>
          <p:nvSpPr>
            <p:cNvPr id="20" name="Rectangle 19"/>
            <p:cNvSpPr/>
            <p:nvPr/>
          </p:nvSpPr>
          <p:spPr>
            <a:xfrm>
              <a:off x="406474" y="5716901"/>
              <a:ext cx="3079677" cy="715717"/>
            </a:xfrm>
            <a:prstGeom prst="rect">
              <a:avLst/>
            </a:prstGeom>
          </p:spPr>
          <p:txBody>
            <a:bodyPr wrap="square">
              <a:spAutoFit/>
            </a:bodyPr>
            <a:lstStyle/>
            <a:p>
              <a:pPr fontAlgn="ctr"/>
              <a:r>
                <a:rPr lang="en-US" sz="1859" b="1" dirty="0">
                  <a:latin typeface="Calibri" panose="020F0502020204030204" pitchFamily="34" charset="0"/>
                  <a:ea typeface="Calibri" panose="020F0502020204030204" pitchFamily="34" charset="0"/>
                  <a:cs typeface="Calibri" panose="020F0502020204030204" pitchFamily="34" charset="0"/>
                </a:rPr>
                <a:t>Number of SSWs engaged in Sewer line cleaning and maintenance</a:t>
              </a:r>
            </a:p>
          </p:txBody>
        </p:sp>
        <p:sp>
          <p:nvSpPr>
            <p:cNvPr id="21" name="Rectangle 20"/>
            <p:cNvSpPr/>
            <p:nvPr/>
          </p:nvSpPr>
          <p:spPr>
            <a:xfrm>
              <a:off x="3380825" y="5220277"/>
              <a:ext cx="573350" cy="284916"/>
            </a:xfrm>
            <a:prstGeom prst="rect">
              <a:avLst/>
            </a:prstGeom>
          </p:spPr>
          <p:txBody>
            <a:bodyPr wrap="none">
              <a:spAutoFit/>
            </a:bodyPr>
            <a:lstStyle/>
            <a:p>
              <a:pPr fontAlgn="ctr"/>
              <a:r>
                <a:rPr lang="en-US" sz="1859" b="1" dirty="0">
                  <a:solidFill>
                    <a:srgbClr val="38761D"/>
                  </a:solidFill>
                  <a:latin typeface="Calibri" panose="020F0502020204030204" pitchFamily="34" charset="0"/>
                  <a:ea typeface="Calibri" panose="020F0502020204030204" pitchFamily="34" charset="0"/>
                  <a:cs typeface="Calibri" panose="020F0502020204030204" pitchFamily="34" charset="0"/>
                </a:rPr>
                <a:t>: 59</a:t>
              </a:r>
            </a:p>
          </p:txBody>
        </p:sp>
        <p:sp>
          <p:nvSpPr>
            <p:cNvPr id="22" name="Rectangle 21"/>
            <p:cNvSpPr/>
            <p:nvPr/>
          </p:nvSpPr>
          <p:spPr>
            <a:xfrm>
              <a:off x="3366832" y="5971485"/>
              <a:ext cx="573350" cy="284916"/>
            </a:xfrm>
            <a:prstGeom prst="rect">
              <a:avLst/>
            </a:prstGeom>
          </p:spPr>
          <p:txBody>
            <a:bodyPr wrap="none">
              <a:spAutoFit/>
            </a:bodyPr>
            <a:lstStyle/>
            <a:p>
              <a:pPr fontAlgn="ctr"/>
              <a:r>
                <a:rPr lang="en-US" sz="1859" b="1" dirty="0">
                  <a:solidFill>
                    <a:srgbClr val="FF0000"/>
                  </a:solidFill>
                  <a:latin typeface="Calibri" panose="020F0502020204030204" pitchFamily="34" charset="0"/>
                  <a:ea typeface="Calibri" panose="020F0502020204030204" pitchFamily="34" charset="0"/>
                  <a:cs typeface="Calibri" panose="020F0502020204030204" pitchFamily="34" charset="0"/>
                </a:rPr>
                <a:t>: 67</a:t>
              </a:r>
            </a:p>
          </p:txBody>
        </p:sp>
        <p:sp>
          <p:nvSpPr>
            <p:cNvPr id="23" name="Rectangle 22"/>
            <p:cNvSpPr/>
            <p:nvPr/>
          </p:nvSpPr>
          <p:spPr>
            <a:xfrm>
              <a:off x="3375658" y="4389913"/>
              <a:ext cx="446949" cy="284916"/>
            </a:xfrm>
            <a:prstGeom prst="rect">
              <a:avLst/>
            </a:prstGeom>
          </p:spPr>
          <p:txBody>
            <a:bodyPr wrap="none">
              <a:spAutoFit/>
            </a:bodyPr>
            <a:lstStyle/>
            <a:p>
              <a:pPr fontAlgn="ctr"/>
              <a:r>
                <a:rPr lang="en-US" sz="1859"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9</a:t>
              </a:r>
            </a:p>
          </p:txBody>
        </p:sp>
      </p:grpSp>
      <p:graphicFrame>
        <p:nvGraphicFramePr>
          <p:cNvPr id="2" name="Diagram 1"/>
          <p:cNvGraphicFramePr/>
          <p:nvPr>
            <p:extLst/>
          </p:nvPr>
        </p:nvGraphicFramePr>
        <p:xfrm>
          <a:off x="5436567" y="1596229"/>
          <a:ext cx="5892934" cy="6906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extBox 30"/>
          <p:cNvSpPr txBox="1"/>
          <p:nvPr/>
        </p:nvSpPr>
        <p:spPr>
          <a:xfrm>
            <a:off x="5442531" y="1918035"/>
            <a:ext cx="5886970" cy="787139"/>
          </a:xfrm>
          <a:prstGeom prst="rect">
            <a:avLst/>
          </a:prstGeom>
          <a:solidFill>
            <a:schemeClr val="accent3">
              <a:lumMod val="20000"/>
              <a:lumOff val="80000"/>
            </a:schemeClr>
          </a:solidFill>
          <a:ln>
            <a:noFill/>
          </a:ln>
        </p:spPr>
        <p:txBody>
          <a:bodyPr wrap="square" rtlCol="0" anchor="ctr">
            <a:spAutoFit/>
          </a:bodyPr>
          <a:lstStyle/>
          <a:p>
            <a:pPr algn="ctr"/>
            <a:endParaRPr lang="en-US" sz="1328" b="1" dirty="0"/>
          </a:p>
          <a:p>
            <a:pPr algn="ctr"/>
            <a:r>
              <a:rPr lang="en-US" sz="1859" b="1" dirty="0"/>
              <a:t>8 Pilot Cities</a:t>
            </a:r>
          </a:p>
          <a:p>
            <a:pPr algn="ctr"/>
            <a:endParaRPr lang="en-US" sz="1328" b="1" dirty="0"/>
          </a:p>
        </p:txBody>
      </p:sp>
      <p:pic>
        <p:nvPicPr>
          <p:cNvPr id="27" name="Picture 26"/>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1478716" y="3148221"/>
            <a:ext cx="512941" cy="503204"/>
          </a:xfrm>
          <a:prstGeom prst="rect">
            <a:avLst/>
          </a:prstGeom>
        </p:spPr>
      </p:pic>
      <p:pic>
        <p:nvPicPr>
          <p:cNvPr id="33" name="Picture 3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1365812" y="3240891"/>
            <a:ext cx="512941" cy="503204"/>
          </a:xfrm>
          <a:prstGeom prst="rect">
            <a:avLst/>
          </a:prstGeom>
        </p:spPr>
      </p:pic>
      <p:pic>
        <p:nvPicPr>
          <p:cNvPr id="34" name="Picture 33"/>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1568572" y="2503403"/>
            <a:ext cx="512941" cy="503204"/>
          </a:xfrm>
          <a:prstGeom prst="rect">
            <a:avLst/>
          </a:prstGeom>
        </p:spPr>
      </p:pic>
      <p:pic>
        <p:nvPicPr>
          <p:cNvPr id="35" name="Picture 34"/>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758225" y="3946467"/>
            <a:ext cx="512941" cy="503204"/>
          </a:xfrm>
          <a:prstGeom prst="rect">
            <a:avLst/>
          </a:prstGeom>
        </p:spPr>
      </p:pic>
      <p:pic>
        <p:nvPicPr>
          <p:cNvPr id="36" name="Picture 35"/>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557386" y="3976240"/>
            <a:ext cx="512941" cy="503204"/>
          </a:xfrm>
          <a:prstGeom prst="rect">
            <a:avLst/>
          </a:prstGeom>
        </p:spPr>
      </p:pic>
      <p:pic>
        <p:nvPicPr>
          <p:cNvPr id="37" name="Picture 36"/>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3710111" y="3443263"/>
            <a:ext cx="512941" cy="503204"/>
          </a:xfrm>
          <a:prstGeom prst="rect">
            <a:avLst/>
          </a:prstGeom>
        </p:spPr>
      </p:pic>
      <p:sp>
        <p:nvSpPr>
          <p:cNvPr id="38" name="Google Shape;381;p1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a:solidFill>
                  <a:schemeClr val="accent2"/>
                </a:solidFill>
                <a:latin typeface="Calibri"/>
                <a:ea typeface="Calibri"/>
                <a:cs typeface="Calibri"/>
                <a:sym typeface="Calibri"/>
              </a:rPr>
              <a:t>Pilot Profiling Camps</a:t>
            </a:r>
          </a:p>
        </p:txBody>
      </p:sp>
      <p:sp>
        <p:nvSpPr>
          <p:cNvPr id="39" name="Google Shape;382;p1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5" name="Picture 24"/>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tretch>
            <a:fillRect/>
          </a:stretch>
        </p:blipFill>
        <p:spPr>
          <a:xfrm>
            <a:off x="1556640" y="3215666"/>
            <a:ext cx="512941" cy="503204"/>
          </a:xfrm>
          <a:prstGeom prst="rect">
            <a:avLst/>
          </a:prstGeom>
        </p:spPr>
      </p:pic>
    </p:spTree>
    <p:extLst>
      <p:ext uri="{BB962C8B-B14F-4D97-AF65-F5344CB8AC3E}">
        <p14:creationId xmlns:p14="http://schemas.microsoft.com/office/powerpoint/2010/main" val="85617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0379" r="20152"/>
          <a:stretch/>
        </p:blipFill>
        <p:spPr>
          <a:xfrm>
            <a:off x="10640276" y="1969921"/>
            <a:ext cx="4895850" cy="324855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584" r="4202"/>
          <a:stretch/>
        </p:blipFill>
        <p:spPr>
          <a:xfrm>
            <a:off x="525814" y="5548153"/>
            <a:ext cx="5505450" cy="3252513"/>
          </a:xfrm>
          <a:prstGeom prst="rect">
            <a:avLst/>
          </a:prstGeom>
        </p:spPr>
      </p:pic>
      <p:sp>
        <p:nvSpPr>
          <p:cNvPr id="325" name="Google Shape;325;p11"/>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a:solidFill>
                  <a:schemeClr val="accent2"/>
                </a:solidFill>
                <a:latin typeface="Calibri"/>
                <a:ea typeface="Calibri"/>
                <a:cs typeface="Calibri"/>
                <a:sym typeface="Calibri"/>
              </a:rPr>
              <a:t>Pilot Profiling Camps</a:t>
            </a:r>
          </a:p>
        </p:txBody>
      </p:sp>
      <p:sp>
        <p:nvSpPr>
          <p:cNvPr id="326" name="Google Shape;326;p11"/>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0989"/>
          <a:stretch/>
        </p:blipFill>
        <p:spPr>
          <a:xfrm rot="5400000">
            <a:off x="12340150" y="5604689"/>
            <a:ext cx="3279216" cy="3112736"/>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0194" r="10080"/>
          <a:stretch/>
        </p:blipFill>
        <p:spPr>
          <a:xfrm>
            <a:off x="525814" y="1960115"/>
            <a:ext cx="4057650" cy="3273452"/>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4746" r="7938"/>
          <a:stretch/>
        </p:blipFill>
        <p:spPr>
          <a:xfrm>
            <a:off x="5078220" y="1960112"/>
            <a:ext cx="5067300" cy="3268169"/>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345" t="14451" r="759" b="8191"/>
          <a:stretch/>
        </p:blipFill>
        <p:spPr>
          <a:xfrm>
            <a:off x="6455299" y="5548152"/>
            <a:ext cx="5544056" cy="3252513"/>
          </a:xfrm>
          <a:prstGeom prst="rect">
            <a:avLst/>
          </a:prstGeom>
        </p:spPr>
      </p:pic>
    </p:spTree>
    <p:extLst>
      <p:ext uri="{BB962C8B-B14F-4D97-AF65-F5344CB8AC3E}">
        <p14:creationId xmlns:p14="http://schemas.microsoft.com/office/powerpoint/2010/main" val="273882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3" name="Rectangle 2"/>
          <p:cNvSpPr/>
          <p:nvPr/>
        </p:nvSpPr>
        <p:spPr>
          <a:xfrm>
            <a:off x="1027895" y="1428861"/>
            <a:ext cx="1406345" cy="5171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14" name="Rectangle 13"/>
          <p:cNvSpPr/>
          <p:nvPr/>
        </p:nvSpPr>
        <p:spPr>
          <a:xfrm>
            <a:off x="1781419" y="141697"/>
            <a:ext cx="14412581" cy="616911"/>
          </a:xfrm>
          <a:prstGeom prst="rect">
            <a:avLst/>
          </a:prstGeom>
          <a:solidFill>
            <a:srgbClr val="00206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latin typeface="Calibri" panose="020F0502020204030204" pitchFamily="34" charset="0"/>
              <a:cs typeface="Calibri" panose="020F0502020204030204" pitchFamily="34" charset="0"/>
            </a:endParaRPr>
          </a:p>
        </p:txBody>
      </p:sp>
      <p:sp>
        <p:nvSpPr>
          <p:cNvPr id="12" name="Pentagon 11"/>
          <p:cNvSpPr/>
          <p:nvPr/>
        </p:nvSpPr>
        <p:spPr>
          <a:xfrm>
            <a:off x="88" y="141697"/>
            <a:ext cx="6728186" cy="616911"/>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56" b="1" dirty="0">
                <a:solidFill>
                  <a:schemeClr val="bg1"/>
                </a:solidFill>
                <a:latin typeface="Calibri" panose="020F0502020204030204" pitchFamily="34" charset="0"/>
                <a:cs typeface="Calibri" panose="020F0502020204030204" pitchFamily="34" charset="0"/>
              </a:rPr>
              <a:t>Key Takeaways</a:t>
            </a:r>
          </a:p>
        </p:txBody>
      </p:sp>
      <p:sp>
        <p:nvSpPr>
          <p:cNvPr id="5" name="Rectangle 4"/>
          <p:cNvSpPr/>
          <p:nvPr/>
        </p:nvSpPr>
        <p:spPr>
          <a:xfrm>
            <a:off x="1026336" y="1164242"/>
            <a:ext cx="1406345" cy="1073243"/>
          </a:xfrm>
          <a:prstGeom prst="rect">
            <a:avLst/>
          </a:prstGeom>
          <a:noFill/>
        </p:spPr>
        <p:txBody>
          <a:bodyPr wrap="square" anchor="ctr">
            <a:spAutoFit/>
          </a:bodyPr>
          <a:lstStyle/>
          <a:p>
            <a:pPr algn="ctr"/>
            <a:endParaRPr lang="en-IN" sz="1859" b="1" dirty="0"/>
          </a:p>
          <a:p>
            <a:pPr algn="ctr"/>
            <a:r>
              <a:rPr lang="en-IN" sz="2656" b="1" dirty="0"/>
              <a:t>1</a:t>
            </a:r>
            <a:endParaRPr lang="en-IN" sz="1859" b="1" dirty="0"/>
          </a:p>
          <a:p>
            <a:pPr algn="ctr"/>
            <a:endParaRPr lang="en-GB" sz="1859" b="1" dirty="0"/>
          </a:p>
        </p:txBody>
      </p:sp>
      <p:sp>
        <p:nvSpPr>
          <p:cNvPr id="7" name="Rectangle 6"/>
          <p:cNvSpPr/>
          <p:nvPr/>
        </p:nvSpPr>
        <p:spPr>
          <a:xfrm>
            <a:off x="892038" y="1362057"/>
            <a:ext cx="14336558" cy="662181"/>
          </a:xfrm>
          <a:prstGeom prst="rect">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8" name="TextBox 7"/>
          <p:cNvSpPr txBox="1"/>
          <p:nvPr/>
        </p:nvSpPr>
        <p:spPr>
          <a:xfrm>
            <a:off x="2537590" y="1411002"/>
            <a:ext cx="12584536" cy="552202"/>
          </a:xfrm>
          <a:prstGeom prst="rect">
            <a:avLst/>
          </a:prstGeom>
          <a:noFill/>
        </p:spPr>
        <p:txBody>
          <a:bodyPr wrap="square" rtlCol="0">
            <a:spAutoFit/>
          </a:bodyPr>
          <a:lstStyle/>
          <a:p>
            <a:pPr>
              <a:lnSpc>
                <a:spcPct val="150000"/>
              </a:lnSpc>
            </a:pPr>
            <a:r>
              <a:rPr lang="en-US" sz="1992" b="1" dirty="0">
                <a:latin typeface="Calibri" panose="020F0502020204030204" pitchFamily="34" charset="0"/>
                <a:cs typeface="Calibri" panose="020F0502020204030204" pitchFamily="34" charset="0"/>
              </a:rPr>
              <a:t> A helpline number </a:t>
            </a:r>
            <a:r>
              <a:rPr lang="en-US" sz="1992" dirty="0" smtClean="0">
                <a:latin typeface="Calibri" panose="020F0502020204030204" pitchFamily="34" charset="0"/>
                <a:cs typeface="Calibri" panose="020F0502020204030204" pitchFamily="34" charset="0"/>
              </a:rPr>
              <a:t>is </a:t>
            </a:r>
            <a:r>
              <a:rPr lang="en-US" sz="1992" dirty="0">
                <a:latin typeface="Calibri" panose="020F0502020204030204" pitchFamily="34" charset="0"/>
                <a:cs typeface="Calibri" panose="020F0502020204030204" pitchFamily="34" charset="0"/>
              </a:rPr>
              <a:t>incorporated on the first page of the </a:t>
            </a:r>
            <a:r>
              <a:rPr lang="en-US" sz="1992" dirty="0" smtClean="0">
                <a:latin typeface="Calibri" panose="020F0502020204030204" pitchFamily="34" charset="0"/>
                <a:cs typeface="Calibri" panose="020F0502020204030204" pitchFamily="34" charset="0"/>
              </a:rPr>
              <a:t>App for technical support.</a:t>
            </a:r>
            <a:endParaRPr lang="en-US" sz="1992" dirty="0"/>
          </a:p>
        </p:txBody>
      </p:sp>
      <p:sp>
        <p:nvSpPr>
          <p:cNvPr id="13" name="TextBox 12"/>
          <p:cNvSpPr txBox="1"/>
          <p:nvPr/>
        </p:nvSpPr>
        <p:spPr>
          <a:xfrm>
            <a:off x="2600846" y="2178056"/>
            <a:ext cx="12584536" cy="1471941"/>
          </a:xfrm>
          <a:prstGeom prst="rect">
            <a:avLst/>
          </a:prstGeom>
          <a:noFill/>
        </p:spPr>
        <p:txBody>
          <a:bodyPr wrap="square" rtlCol="0">
            <a:spAutoFit/>
          </a:bodyPr>
          <a:lstStyle/>
          <a:p>
            <a:pPr>
              <a:lnSpc>
                <a:spcPct val="150000"/>
              </a:lnSpc>
              <a:buClr>
                <a:srgbClr val="000000"/>
              </a:buClr>
              <a:defRPr/>
            </a:pPr>
            <a:r>
              <a:rPr lang="en-US" sz="1992" dirty="0">
                <a:latin typeface="Calibri" panose="020F0502020204030204" pitchFamily="34" charset="0"/>
                <a:cs typeface="Calibri" panose="020F0502020204030204" pitchFamily="34" charset="0"/>
              </a:rPr>
              <a:t>ULBs should have </a:t>
            </a:r>
            <a:r>
              <a:rPr lang="en-US" sz="1992" b="1" dirty="0">
                <a:latin typeface="Calibri" panose="020F0502020204030204" pitchFamily="34" charset="0"/>
                <a:cs typeface="Calibri" panose="020F0502020204030204" pitchFamily="34" charset="0"/>
              </a:rPr>
              <a:t>a list of SSWs employed on their payroll, on contract, and those through parastatal bodies and departments </a:t>
            </a:r>
            <a:r>
              <a:rPr lang="en-US" sz="1992" dirty="0">
                <a:latin typeface="Calibri" panose="020F0502020204030204" pitchFamily="34" charset="0"/>
                <a:cs typeface="Calibri" panose="020F0502020204030204" pitchFamily="34" charset="0"/>
              </a:rPr>
              <a:t>before initiating profiling camps so that they can decide on number of enumerators to be trained and number of camps to be conducted for coverage of all </a:t>
            </a:r>
            <a:r>
              <a:rPr lang="en-US" sz="1992" dirty="0" smtClean="0">
                <a:latin typeface="Calibri" panose="020F0502020204030204" pitchFamily="34" charset="0"/>
                <a:cs typeface="Calibri" panose="020F0502020204030204" pitchFamily="34" charset="0"/>
              </a:rPr>
              <a:t>SSWs.</a:t>
            </a:r>
            <a:endParaRPr lang="en-US" sz="1992" dirty="0">
              <a:latin typeface="Calibri" panose="020F0502020204030204" pitchFamily="34" charset="0"/>
              <a:cs typeface="Calibri" panose="020F0502020204030204" pitchFamily="34" charset="0"/>
            </a:endParaRPr>
          </a:p>
        </p:txBody>
      </p:sp>
      <p:sp>
        <p:nvSpPr>
          <p:cNvPr id="16" name="Rectangle 15"/>
          <p:cNvSpPr/>
          <p:nvPr/>
        </p:nvSpPr>
        <p:spPr>
          <a:xfrm>
            <a:off x="892035" y="3832872"/>
            <a:ext cx="14336558" cy="1210014"/>
          </a:xfrm>
          <a:prstGeom prst="rect">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2" name="Rectangle 1"/>
          <p:cNvSpPr/>
          <p:nvPr/>
        </p:nvSpPr>
        <p:spPr>
          <a:xfrm>
            <a:off x="2537591" y="3921033"/>
            <a:ext cx="12379003" cy="964559"/>
          </a:xfrm>
          <a:prstGeom prst="rect">
            <a:avLst/>
          </a:prstGeom>
        </p:spPr>
        <p:txBody>
          <a:bodyPr wrap="square">
            <a:spAutoFit/>
          </a:bodyPr>
          <a:lstStyle/>
          <a:p>
            <a:pPr>
              <a:lnSpc>
                <a:spcPct val="150000"/>
              </a:lnSpc>
            </a:pPr>
            <a:r>
              <a:rPr lang="en-US" sz="1992" b="1" dirty="0" smtClean="0">
                <a:latin typeface="Calibri" panose="020F0502020204030204" pitchFamily="34" charset="0"/>
                <a:cs typeface="Calibri" panose="020F0502020204030204" pitchFamily="34" charset="0"/>
              </a:rPr>
              <a:t>A Demo Video of profiling </a:t>
            </a:r>
            <a:r>
              <a:rPr lang="en-US" sz="1992" dirty="0">
                <a:latin typeface="Calibri" panose="020F0502020204030204" pitchFamily="34" charset="0"/>
                <a:cs typeface="Calibri" panose="020F0502020204030204" pitchFamily="34" charset="0"/>
              </a:rPr>
              <a:t>of </a:t>
            </a:r>
            <a:r>
              <a:rPr lang="en-US" sz="1992" dirty="0" smtClean="0">
                <a:latin typeface="Calibri" panose="020F0502020204030204" pitchFamily="34" charset="0"/>
                <a:cs typeface="Calibri" panose="020F0502020204030204" pitchFamily="34" charset="0"/>
              </a:rPr>
              <a:t>surveyor </a:t>
            </a:r>
            <a:r>
              <a:rPr lang="en-US" sz="1992" dirty="0">
                <a:latin typeface="Calibri" panose="020F0502020204030204" pitchFamily="34" charset="0"/>
                <a:cs typeface="Calibri" panose="020F0502020204030204" pitchFamily="34" charset="0"/>
              </a:rPr>
              <a:t>about questionnaire and nudges to questions so that they can understand the </a:t>
            </a:r>
            <a:r>
              <a:rPr lang="en-US" sz="1992" dirty="0" smtClean="0">
                <a:latin typeface="Calibri" panose="020F0502020204030204" pitchFamily="34" charset="0"/>
                <a:cs typeface="Calibri" panose="020F0502020204030204" pitchFamily="34" charset="0"/>
              </a:rPr>
              <a:t>process of </a:t>
            </a:r>
            <a:r>
              <a:rPr lang="en-US" sz="1992" dirty="0" err="1" smtClean="0">
                <a:latin typeface="Calibri" panose="020F0502020204030204" pitchFamily="34" charset="0"/>
                <a:cs typeface="Calibri" panose="020F0502020204030204" pitchFamily="34" charset="0"/>
              </a:rPr>
              <a:t>profilling</a:t>
            </a:r>
            <a:r>
              <a:rPr lang="en-US" sz="1992" dirty="0" smtClean="0">
                <a:latin typeface="Calibri" panose="020F0502020204030204" pitchFamily="34" charset="0"/>
                <a:cs typeface="Calibri" panose="020F0502020204030204" pitchFamily="34" charset="0"/>
              </a:rPr>
              <a:t>, </a:t>
            </a:r>
            <a:r>
              <a:rPr lang="en-US" sz="1992" dirty="0">
                <a:latin typeface="Calibri" panose="020F0502020204030204" pitchFamily="34" charset="0"/>
                <a:cs typeface="Calibri" panose="020F0502020204030204" pitchFamily="34" charset="0"/>
              </a:rPr>
              <a:t>validators about error flagging and validation and nudges for error </a:t>
            </a:r>
            <a:r>
              <a:rPr lang="en-US" sz="1992" dirty="0" smtClean="0">
                <a:latin typeface="Calibri" panose="020F0502020204030204" pitchFamily="34" charset="0"/>
                <a:cs typeface="Calibri" panose="020F0502020204030204" pitchFamily="34" charset="0"/>
              </a:rPr>
              <a:t>resolution.</a:t>
            </a:r>
            <a:endParaRPr lang="en-US" sz="1992" dirty="0">
              <a:latin typeface="Calibri" panose="020F0502020204030204" pitchFamily="34" charset="0"/>
              <a:cs typeface="Calibri" panose="020F0502020204030204" pitchFamily="34" charset="0"/>
            </a:endParaRPr>
          </a:p>
        </p:txBody>
      </p:sp>
      <p:sp>
        <p:nvSpPr>
          <p:cNvPr id="17" name="Rectangle 16"/>
          <p:cNvSpPr/>
          <p:nvPr/>
        </p:nvSpPr>
        <p:spPr>
          <a:xfrm>
            <a:off x="1046383" y="2248022"/>
            <a:ext cx="1406345" cy="13367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18" name="Rectangle 17"/>
          <p:cNvSpPr/>
          <p:nvPr/>
        </p:nvSpPr>
        <p:spPr>
          <a:xfrm>
            <a:off x="1024775" y="2375689"/>
            <a:ext cx="1406345" cy="1073243"/>
          </a:xfrm>
          <a:prstGeom prst="rect">
            <a:avLst/>
          </a:prstGeom>
          <a:noFill/>
        </p:spPr>
        <p:txBody>
          <a:bodyPr wrap="square" anchor="ctr">
            <a:spAutoFit/>
          </a:bodyPr>
          <a:lstStyle/>
          <a:p>
            <a:pPr algn="ctr"/>
            <a:endParaRPr lang="en-IN" sz="1859" b="1" dirty="0"/>
          </a:p>
          <a:p>
            <a:pPr algn="ctr"/>
            <a:r>
              <a:rPr lang="en-IN" sz="2656" b="1" dirty="0"/>
              <a:t>2</a:t>
            </a:r>
            <a:endParaRPr lang="en-IN" sz="1859" b="1" dirty="0"/>
          </a:p>
          <a:p>
            <a:pPr algn="ctr"/>
            <a:endParaRPr lang="en-GB" sz="1859" b="1" dirty="0"/>
          </a:p>
        </p:txBody>
      </p:sp>
      <p:sp>
        <p:nvSpPr>
          <p:cNvPr id="19" name="Rectangle 18"/>
          <p:cNvSpPr/>
          <p:nvPr/>
        </p:nvSpPr>
        <p:spPr>
          <a:xfrm>
            <a:off x="1048337" y="3913050"/>
            <a:ext cx="1406345" cy="10383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20" name="Rectangle 19"/>
          <p:cNvSpPr/>
          <p:nvPr/>
        </p:nvSpPr>
        <p:spPr>
          <a:xfrm>
            <a:off x="1023216" y="3900791"/>
            <a:ext cx="1406345" cy="1073243"/>
          </a:xfrm>
          <a:prstGeom prst="rect">
            <a:avLst/>
          </a:prstGeom>
          <a:noFill/>
        </p:spPr>
        <p:txBody>
          <a:bodyPr wrap="square" anchor="ctr">
            <a:spAutoFit/>
          </a:bodyPr>
          <a:lstStyle/>
          <a:p>
            <a:pPr algn="ctr"/>
            <a:endParaRPr lang="en-IN" sz="1859" b="1" dirty="0"/>
          </a:p>
          <a:p>
            <a:pPr algn="ctr"/>
            <a:r>
              <a:rPr lang="en-IN" sz="2656" b="1" dirty="0"/>
              <a:t>3</a:t>
            </a:r>
            <a:endParaRPr lang="en-IN" sz="1859" b="1" dirty="0"/>
          </a:p>
          <a:p>
            <a:pPr algn="ctr"/>
            <a:endParaRPr lang="en-GB" sz="1859" b="1" dirty="0"/>
          </a:p>
        </p:txBody>
      </p:sp>
      <p:sp>
        <p:nvSpPr>
          <p:cNvPr id="4" name="Rectangle 3"/>
          <p:cNvSpPr/>
          <p:nvPr/>
        </p:nvSpPr>
        <p:spPr>
          <a:xfrm>
            <a:off x="2557639" y="5296946"/>
            <a:ext cx="12670953" cy="964559"/>
          </a:xfrm>
          <a:prstGeom prst="rect">
            <a:avLst/>
          </a:prstGeom>
        </p:spPr>
        <p:txBody>
          <a:bodyPr wrap="square">
            <a:spAutoFit/>
          </a:bodyPr>
          <a:lstStyle/>
          <a:p>
            <a:pPr>
              <a:lnSpc>
                <a:spcPct val="150000"/>
              </a:lnSpc>
            </a:pPr>
            <a:r>
              <a:rPr lang="en-US" sz="1992" dirty="0">
                <a:latin typeface="Calibri" panose="020F0502020204030204" pitchFamily="34" charset="0"/>
                <a:cs typeface="Calibri" panose="020F0502020204030204" pitchFamily="34" charset="0"/>
              </a:rPr>
              <a:t>The ULBs should be encouraged to use the </a:t>
            </a:r>
            <a:r>
              <a:rPr lang="en-US" sz="1992" b="1" dirty="0">
                <a:latin typeface="Calibri" panose="020F0502020204030204" pitchFamily="34" charset="0"/>
                <a:cs typeface="Calibri" panose="020F0502020204030204" pitchFamily="34" charset="0"/>
              </a:rPr>
              <a:t>mobile version of the App </a:t>
            </a:r>
            <a:r>
              <a:rPr lang="en-US" sz="1992" dirty="0">
                <a:latin typeface="Calibri" panose="020F0502020204030204" pitchFamily="34" charset="0"/>
                <a:cs typeface="Calibri" panose="020F0502020204030204" pitchFamily="34" charset="0"/>
              </a:rPr>
              <a:t>instead of desktop for smooth functioning in case of internet lapses and for the ease of clicking photographs of workers.</a:t>
            </a:r>
          </a:p>
        </p:txBody>
      </p:sp>
      <p:sp>
        <p:nvSpPr>
          <p:cNvPr id="21" name="Rectangle 20"/>
          <p:cNvSpPr/>
          <p:nvPr/>
        </p:nvSpPr>
        <p:spPr>
          <a:xfrm>
            <a:off x="1046383" y="5339422"/>
            <a:ext cx="1406345" cy="1032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22" name="Rectangle 21"/>
          <p:cNvSpPr/>
          <p:nvPr/>
        </p:nvSpPr>
        <p:spPr>
          <a:xfrm>
            <a:off x="1046383" y="5339422"/>
            <a:ext cx="1406345" cy="1073243"/>
          </a:xfrm>
          <a:prstGeom prst="rect">
            <a:avLst/>
          </a:prstGeom>
          <a:noFill/>
        </p:spPr>
        <p:txBody>
          <a:bodyPr wrap="square" anchor="ctr">
            <a:spAutoFit/>
          </a:bodyPr>
          <a:lstStyle/>
          <a:p>
            <a:pPr algn="ctr"/>
            <a:endParaRPr lang="en-IN" sz="1859" b="1" dirty="0"/>
          </a:p>
          <a:p>
            <a:pPr algn="ctr"/>
            <a:r>
              <a:rPr lang="en-IN" sz="2656" b="1" dirty="0"/>
              <a:t>4</a:t>
            </a:r>
            <a:endParaRPr lang="en-IN" sz="1859" b="1" dirty="0"/>
          </a:p>
          <a:p>
            <a:pPr algn="ctr"/>
            <a:endParaRPr lang="en-GB" sz="1859" b="1" dirty="0"/>
          </a:p>
        </p:txBody>
      </p:sp>
      <p:sp>
        <p:nvSpPr>
          <p:cNvPr id="23" name="Rectangle 22"/>
          <p:cNvSpPr/>
          <p:nvPr/>
        </p:nvSpPr>
        <p:spPr>
          <a:xfrm>
            <a:off x="892035" y="5208916"/>
            <a:ext cx="14336558" cy="1271632"/>
          </a:xfrm>
          <a:prstGeom prst="rect">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24" name="Rectangle 23"/>
          <p:cNvSpPr/>
          <p:nvPr/>
        </p:nvSpPr>
        <p:spPr>
          <a:xfrm>
            <a:off x="2537590" y="6752934"/>
            <a:ext cx="12670954" cy="1471941"/>
          </a:xfrm>
          <a:prstGeom prst="rect">
            <a:avLst/>
          </a:prstGeom>
        </p:spPr>
        <p:txBody>
          <a:bodyPr wrap="square">
            <a:spAutoFit/>
          </a:bodyPr>
          <a:lstStyle/>
          <a:p>
            <a:pPr>
              <a:lnSpc>
                <a:spcPct val="150000"/>
              </a:lnSpc>
            </a:pPr>
            <a:r>
              <a:rPr lang="en-US" sz="1992" dirty="0">
                <a:latin typeface="Calibri" panose="020F0502020204030204" pitchFamily="34" charset="0"/>
                <a:cs typeface="Calibri" panose="020F0502020204030204" pitchFamily="34" charset="0"/>
              </a:rPr>
              <a:t>There needs to be </a:t>
            </a:r>
            <a:r>
              <a:rPr lang="en-US" sz="1992" b="1" dirty="0">
                <a:latin typeface="Calibri" panose="020F0502020204030204" pitchFamily="34" charset="0"/>
                <a:cs typeface="Calibri" panose="020F0502020204030204" pitchFamily="34" charset="0"/>
              </a:rPr>
              <a:t>coordination between Depts</a:t>
            </a:r>
            <a:r>
              <a:rPr lang="en-US" sz="1992" dirty="0">
                <a:latin typeface="Calibri" panose="020F0502020204030204" pitchFamily="34" charset="0"/>
                <a:cs typeface="Calibri" panose="020F0502020204030204" pitchFamily="34" charset="0"/>
              </a:rPr>
              <a:t>. such as PHED and ULB for conducting </a:t>
            </a:r>
            <a:r>
              <a:rPr lang="en-US" sz="1992" dirty="0" smtClean="0">
                <a:latin typeface="Calibri" panose="020F0502020204030204" pitchFamily="34" charset="0"/>
                <a:cs typeface="Calibri" panose="020F0502020204030204" pitchFamily="34" charset="0"/>
              </a:rPr>
              <a:t>camps and </a:t>
            </a:r>
            <a:r>
              <a:rPr lang="en-US" sz="1992" dirty="0">
                <a:latin typeface="Calibri" panose="020F0502020204030204" pitchFamily="34" charset="0"/>
                <a:cs typeface="Calibri" panose="020F0502020204030204" pitchFamily="34" charset="0"/>
              </a:rPr>
              <a:t>the direction should come from State Nodal NAMASTE Officer in case of those </a:t>
            </a:r>
            <a:r>
              <a:rPr lang="en-US" sz="1992" dirty="0" smtClean="0">
                <a:latin typeface="Calibri" panose="020F0502020204030204" pitchFamily="34" charset="0"/>
                <a:cs typeface="Calibri" panose="020F0502020204030204" pitchFamily="34" charset="0"/>
              </a:rPr>
              <a:t>cities whereby</a:t>
            </a:r>
            <a:r>
              <a:rPr lang="en-US" sz="1992" dirty="0">
                <a:latin typeface="Calibri" panose="020F0502020204030204" pitchFamily="34" charset="0"/>
                <a:cs typeface="Calibri" panose="020F0502020204030204" pitchFamily="34" charset="0"/>
              </a:rPr>
              <a:t>, the role of sewer and septic tank maintenance is divided between ULB and </a:t>
            </a:r>
            <a:r>
              <a:rPr lang="en-US" sz="1992" dirty="0" smtClean="0">
                <a:latin typeface="Calibri" panose="020F0502020204030204" pitchFamily="34" charset="0"/>
                <a:cs typeface="Calibri" panose="020F0502020204030204" pitchFamily="34" charset="0"/>
              </a:rPr>
              <a:t>state depts</a:t>
            </a:r>
            <a:r>
              <a:rPr lang="en-US" sz="1992" dirty="0">
                <a:latin typeface="Calibri" panose="020F0502020204030204" pitchFamily="34" charset="0"/>
                <a:cs typeface="Calibri" panose="020F0502020204030204" pitchFamily="34" charset="0"/>
              </a:rPr>
              <a:t>. </a:t>
            </a:r>
          </a:p>
        </p:txBody>
      </p:sp>
      <p:sp>
        <p:nvSpPr>
          <p:cNvPr id="11" name="Rectangle 10"/>
          <p:cNvSpPr/>
          <p:nvPr/>
        </p:nvSpPr>
        <p:spPr>
          <a:xfrm>
            <a:off x="892038" y="2178058"/>
            <a:ext cx="14336558" cy="1487037"/>
          </a:xfrm>
          <a:prstGeom prst="rect">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26" name="Rectangle 25"/>
          <p:cNvSpPr/>
          <p:nvPr/>
        </p:nvSpPr>
        <p:spPr>
          <a:xfrm>
            <a:off x="1043270" y="6752157"/>
            <a:ext cx="1406345" cy="14727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27" name="Rectangle 26"/>
          <p:cNvSpPr/>
          <p:nvPr/>
        </p:nvSpPr>
        <p:spPr>
          <a:xfrm>
            <a:off x="1000062" y="6951894"/>
            <a:ext cx="1406345" cy="1073243"/>
          </a:xfrm>
          <a:prstGeom prst="rect">
            <a:avLst/>
          </a:prstGeom>
          <a:noFill/>
        </p:spPr>
        <p:txBody>
          <a:bodyPr wrap="square" anchor="ctr">
            <a:spAutoFit/>
          </a:bodyPr>
          <a:lstStyle/>
          <a:p>
            <a:pPr algn="ctr"/>
            <a:endParaRPr lang="en-IN" sz="1859" b="1" dirty="0"/>
          </a:p>
          <a:p>
            <a:pPr algn="ctr"/>
            <a:r>
              <a:rPr lang="en-IN" sz="2656" b="1" dirty="0"/>
              <a:t>5</a:t>
            </a:r>
            <a:endParaRPr lang="en-IN" sz="1859" b="1" dirty="0"/>
          </a:p>
          <a:p>
            <a:pPr algn="ctr"/>
            <a:endParaRPr lang="en-GB" sz="1859" b="1" dirty="0"/>
          </a:p>
        </p:txBody>
      </p:sp>
      <p:sp>
        <p:nvSpPr>
          <p:cNvPr id="25" name="Rectangle 24"/>
          <p:cNvSpPr/>
          <p:nvPr/>
        </p:nvSpPr>
        <p:spPr>
          <a:xfrm>
            <a:off x="892035" y="6659067"/>
            <a:ext cx="14336558" cy="1672133"/>
          </a:xfrm>
          <a:prstGeom prst="rect">
            <a:avLst/>
          </a:prstGeom>
          <a:noFill/>
          <a:ln>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Tree>
    <p:extLst>
      <p:ext uri="{BB962C8B-B14F-4D97-AF65-F5344CB8AC3E}">
        <p14:creationId xmlns:p14="http://schemas.microsoft.com/office/powerpoint/2010/main" val="1494803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p:nvPr/>
        </p:nvSpPr>
        <p:spPr>
          <a:xfrm>
            <a:off x="89" y="-1"/>
            <a:ext cx="16193911" cy="9109075"/>
          </a:xfrm>
          <a:prstGeom prst="rect">
            <a:avLst/>
          </a:prstGeom>
          <a:solidFill>
            <a:schemeClr val="lt1"/>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6" name="Google Shape;446;p2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r>
              <a:rPr lang="en-US"/>
              <a:t>NAMASTE - TSU, UMC</a:t>
            </a:r>
            <a:endParaRPr/>
          </a:p>
        </p:txBody>
      </p:sp>
      <p:sp>
        <p:nvSpPr>
          <p:cNvPr id="447" name="Google Shape;447;p20"/>
          <p:cNvSpPr txBox="1">
            <a:spLocks noGrp="1"/>
          </p:cNvSpPr>
          <p:nvPr>
            <p:ph type="title"/>
          </p:nvPr>
        </p:nvSpPr>
        <p:spPr>
          <a:xfrm>
            <a:off x="799187" y="414383"/>
            <a:ext cx="14624206" cy="1517650"/>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endParaRPr/>
          </a:p>
        </p:txBody>
      </p:sp>
      <p:sp>
        <p:nvSpPr>
          <p:cNvPr id="448" name="Google Shape;448;p20"/>
          <p:cNvSpPr/>
          <p:nvPr/>
        </p:nvSpPr>
        <p:spPr>
          <a:xfrm rot="10800000">
            <a:off x="-17099" y="-53974"/>
            <a:ext cx="16251047" cy="5809896"/>
          </a:xfrm>
          <a:prstGeom prst="rect">
            <a:avLst/>
          </a:prstGeom>
          <a:solidFill>
            <a:srgbClr val="17365D"/>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9" name="Google Shape;449;p20"/>
          <p:cNvSpPr/>
          <p:nvPr/>
        </p:nvSpPr>
        <p:spPr>
          <a:xfrm>
            <a:off x="0" y="-69319"/>
            <a:ext cx="11386511" cy="5809892"/>
          </a:xfrm>
          <a:prstGeom prst="rect">
            <a:avLst/>
          </a:prstGeom>
          <a:solidFill>
            <a:srgbClr val="002060"/>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50" name="Google Shape;450;p20"/>
          <p:cNvSpPr txBox="1"/>
          <p:nvPr/>
        </p:nvSpPr>
        <p:spPr>
          <a:xfrm>
            <a:off x="1739327" y="1025655"/>
            <a:ext cx="11519473" cy="3889713"/>
          </a:xfrm>
          <a:prstGeom prst="rect">
            <a:avLst/>
          </a:prstGeom>
          <a:noFill/>
          <a:ln>
            <a:noFill/>
          </a:ln>
        </p:spPr>
        <p:txBody>
          <a:bodyPr spcFirstLastPara="1" wrap="square" lIns="121425" tIns="60700" rIns="121425" bIns="60700" anchor="b" anchorCtr="0">
            <a:normAutofit/>
          </a:bodyPr>
          <a:lstStyle/>
          <a:p>
            <a:pPr marL="0" marR="0" lvl="0" indent="0" algn="l" rtl="0">
              <a:lnSpc>
                <a:spcPct val="90000"/>
              </a:lnSpc>
              <a:spcBef>
                <a:spcPts val="0"/>
              </a:spcBef>
              <a:spcAft>
                <a:spcPts val="0"/>
              </a:spcAft>
              <a:buNone/>
            </a:pPr>
            <a:r>
              <a:rPr lang="en-US" sz="8000" dirty="0" smtClean="0">
                <a:solidFill>
                  <a:srgbClr val="FFFFFF"/>
                </a:solidFill>
                <a:latin typeface="Calibri"/>
                <a:ea typeface="Calibri"/>
                <a:cs typeface="Calibri"/>
                <a:sym typeface="Calibri"/>
              </a:rPr>
              <a:t>Survey through the NAMASTE App</a:t>
            </a:r>
            <a:endParaRPr sz="6600" dirty="0">
              <a:solidFill>
                <a:schemeClr val="dk1"/>
              </a:solidFill>
              <a:latin typeface="Calibri"/>
              <a:ea typeface="Calibri"/>
              <a:cs typeface="Calibri"/>
              <a:sym typeface="Calibri"/>
            </a:endParaRPr>
          </a:p>
        </p:txBody>
      </p:sp>
      <p:sp>
        <p:nvSpPr>
          <p:cNvPr id="451" name="Google Shape;451;p20"/>
          <p:cNvSpPr/>
          <p:nvPr/>
        </p:nvSpPr>
        <p:spPr>
          <a:xfrm rot="-9091028">
            <a:off x="7897054" y="-1413191"/>
            <a:ext cx="6628117" cy="5896235"/>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5B9BD5">
                  <a:alpha val="21568"/>
                </a:srgbClr>
              </a:gs>
              <a:gs pos="87000">
                <a:srgbClr val="9CC2E5">
                  <a:alpha val="1568"/>
                </a:srgbClr>
              </a:gs>
              <a:gs pos="100000">
                <a:srgbClr val="9CC2E5">
                  <a:alpha val="1568"/>
                </a:srgbClr>
              </a:gs>
            </a:gsLst>
            <a:lin ang="8400000" scaled="0"/>
          </a:gra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cxnSp>
        <p:nvCxnSpPr>
          <p:cNvPr id="4" name="Straight Connector 3"/>
          <p:cNvCxnSpPr/>
          <p:nvPr/>
        </p:nvCxnSpPr>
        <p:spPr>
          <a:xfrm>
            <a:off x="1836120" y="4898700"/>
            <a:ext cx="10216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843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7" name="Picture 6"/>
          <p:cNvPicPr/>
          <p:nvPr/>
        </p:nvPicPr>
        <p:blipFill>
          <a:blip r:embed="rId3"/>
          <a:srcRect/>
          <a:stretch/>
        </p:blipFill>
        <p:spPr>
          <a:xfrm>
            <a:off x="8255000" y="3111499"/>
            <a:ext cx="7720983" cy="3908009"/>
          </a:xfrm>
          <a:prstGeom prst="rect">
            <a:avLst/>
          </a:prstGeom>
          <a:ln>
            <a:solidFill>
              <a:schemeClr val="accent1">
                <a:lumMod val="50000"/>
              </a:schemeClr>
            </a:solidFill>
          </a:ln>
        </p:spPr>
      </p:pic>
      <p:sp>
        <p:nvSpPr>
          <p:cNvPr id="1010" name="Google Shape;1010;p57"/>
          <p:cNvSpPr txBox="1">
            <a:spLocks noGrp="1"/>
          </p:cNvSpPr>
          <p:nvPr>
            <p:ph type="subTitle" idx="1"/>
          </p:nvPr>
        </p:nvSpPr>
        <p:spPr>
          <a:xfrm>
            <a:off x="166668" y="96995"/>
            <a:ext cx="15860755" cy="961513"/>
          </a:xfrm>
          <a:prstGeom prst="rect">
            <a:avLst/>
          </a:prstGeom>
          <a:noFill/>
          <a:ln>
            <a:noFill/>
          </a:ln>
        </p:spPr>
        <p:txBody>
          <a:bodyPr spcFirstLastPara="1" wrap="square" lIns="91425" tIns="45700" rIns="91425" bIns="45700" anchor="ctr" anchorCtr="0">
            <a:normAutofit/>
          </a:bodyPr>
          <a:lstStyle/>
          <a:p>
            <a:pPr marL="382588" lvl="0" indent="-382588" algn="l" rtl="0">
              <a:lnSpc>
                <a:spcPct val="90000"/>
              </a:lnSpc>
              <a:spcBef>
                <a:spcPts val="1328"/>
              </a:spcBef>
              <a:spcAft>
                <a:spcPts val="0"/>
              </a:spcAft>
              <a:buSzPts val="3600"/>
              <a:buNone/>
            </a:pPr>
            <a:r>
              <a:rPr lang="en-US" dirty="0"/>
              <a:t>User </a:t>
            </a:r>
            <a:r>
              <a:rPr lang="en-US" dirty="0" smtClean="0"/>
              <a:t>interface</a:t>
            </a:r>
            <a:endParaRPr dirty="0"/>
          </a:p>
        </p:txBody>
      </p:sp>
      <p:sp>
        <p:nvSpPr>
          <p:cNvPr id="9" name="Rectangle 8"/>
          <p:cNvSpPr/>
          <p:nvPr/>
        </p:nvSpPr>
        <p:spPr>
          <a:xfrm>
            <a:off x="10746113" y="4539314"/>
            <a:ext cx="2738755" cy="1727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730;p44"/>
          <p:cNvSpPr txBox="1">
            <a:spLocks noGrp="1"/>
          </p:cNvSpPr>
          <p:nvPr>
            <p:ph type="ftr" idx="11"/>
          </p:nvPr>
        </p:nvSpPr>
        <p:spPr>
          <a:xfrm>
            <a:off x="5364322" y="8589985"/>
            <a:ext cx="5465445" cy="484974"/>
          </a:xfrm>
          <a:prstGeom prst="rect">
            <a:avLst/>
          </a:prstGeom>
          <a:noFill/>
          <a:ln>
            <a:noFill/>
          </a:ln>
        </p:spPr>
        <p:txBody>
          <a:bodyPr spcFirstLastPara="1" wrap="square" lIns="121425" tIns="60700" rIns="121425" bIns="60700" anchor="ctr" anchorCtr="0">
            <a:noAutofit/>
          </a:bodyPr>
          <a:lstStyle/>
          <a:p>
            <a:pPr marL="0" lvl="0" indent="0" algn="ctr" rtl="0">
              <a:spcBef>
                <a:spcPts val="0"/>
              </a:spcBef>
              <a:spcAft>
                <a:spcPts val="0"/>
              </a:spcAft>
              <a:buClr>
                <a:srgbClr val="888888"/>
              </a:buClr>
              <a:buSzPts val="1400"/>
              <a:buFont typeface="Calibri"/>
              <a:buNone/>
            </a:pPr>
            <a:r>
              <a:rPr lang="en-US" dirty="0"/>
              <a:t>NAMASTE - TSU, UMC</a:t>
            </a:r>
            <a:endParaRPr dirty="0"/>
          </a:p>
        </p:txBody>
      </p:sp>
      <p:pic>
        <p:nvPicPr>
          <p:cNvPr id="10" name="Google Shape;409;p17" descr="A screenshot of a login screen&#10;&#10;Description automatically generated"/>
          <p:cNvPicPr preferRelativeResize="0"/>
          <p:nvPr/>
        </p:nvPicPr>
        <p:blipFill rotWithShape="1">
          <a:blip r:embed="rId4">
            <a:alphaModFix/>
          </a:blip>
          <a:srcRect t="4941" b="2292"/>
          <a:stretch/>
        </p:blipFill>
        <p:spPr>
          <a:xfrm>
            <a:off x="831987" y="2100705"/>
            <a:ext cx="2853162" cy="5881666"/>
          </a:xfrm>
          <a:prstGeom prst="rect">
            <a:avLst/>
          </a:prstGeom>
          <a:noFill/>
          <a:ln w="9525" cap="flat" cmpd="sng">
            <a:solidFill>
              <a:srgbClr val="002060"/>
            </a:solidFill>
            <a:prstDash val="solid"/>
            <a:round/>
            <a:headEnd type="none" w="sm" len="sm"/>
            <a:tailEnd type="none" w="sm" len="sm"/>
          </a:ln>
        </p:spPr>
      </p:pic>
      <p:pic>
        <p:nvPicPr>
          <p:cNvPr id="11" name="Google Shape;410;p17" descr="A screenshot of a cellphone&#10;&#10;Description automatically generated"/>
          <p:cNvPicPr preferRelativeResize="0"/>
          <p:nvPr/>
        </p:nvPicPr>
        <p:blipFill rotWithShape="1">
          <a:blip r:embed="rId5">
            <a:alphaModFix/>
          </a:blip>
          <a:srcRect t="5199" b="1728"/>
          <a:stretch/>
        </p:blipFill>
        <p:spPr>
          <a:xfrm>
            <a:off x="4658806" y="2142203"/>
            <a:ext cx="2843758" cy="5881666"/>
          </a:xfrm>
          <a:prstGeom prst="rect">
            <a:avLst/>
          </a:prstGeom>
          <a:noFill/>
          <a:ln w="9525" cap="flat" cmpd="sng">
            <a:solidFill>
              <a:srgbClr val="002060"/>
            </a:solidFill>
            <a:prstDash val="solid"/>
            <a:round/>
            <a:headEnd type="none" w="sm" len="sm"/>
            <a:tailEnd type="none" w="sm" len="sm"/>
          </a:ln>
        </p:spPr>
      </p:pic>
      <p:sp>
        <p:nvSpPr>
          <p:cNvPr id="12" name="Google Shape;414;p17"/>
          <p:cNvSpPr/>
          <p:nvPr/>
        </p:nvSpPr>
        <p:spPr>
          <a:xfrm>
            <a:off x="626443" y="1666444"/>
            <a:ext cx="792088" cy="628159"/>
          </a:xfrm>
          <a:prstGeom prst="rect">
            <a:avLst/>
          </a:prstGeom>
          <a:solidFill>
            <a:schemeClr val="accent1">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bg1"/>
                </a:solidFill>
                <a:sym typeface="Arial"/>
              </a:rPr>
              <a:t>1</a:t>
            </a:r>
            <a:endParaRPr dirty="0">
              <a:solidFill>
                <a:schemeClr val="bg1"/>
              </a:solidFill>
            </a:endParaRPr>
          </a:p>
        </p:txBody>
      </p:sp>
      <p:sp>
        <p:nvSpPr>
          <p:cNvPr id="13" name="Google Shape;416;p17"/>
          <p:cNvSpPr/>
          <p:nvPr/>
        </p:nvSpPr>
        <p:spPr>
          <a:xfrm>
            <a:off x="1698654" y="6140571"/>
            <a:ext cx="1117643" cy="17647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14" name="Google Shape;416;p17"/>
          <p:cNvSpPr/>
          <p:nvPr/>
        </p:nvSpPr>
        <p:spPr>
          <a:xfrm>
            <a:off x="4783434" y="4913808"/>
            <a:ext cx="2594502" cy="207667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15" name="Google Shape;414;p17"/>
          <p:cNvSpPr/>
          <p:nvPr/>
        </p:nvSpPr>
        <p:spPr>
          <a:xfrm>
            <a:off x="4445359" y="1666443"/>
            <a:ext cx="792088" cy="628159"/>
          </a:xfrm>
          <a:prstGeom prst="rect">
            <a:avLst/>
          </a:prstGeom>
          <a:solidFill>
            <a:schemeClr val="accent1">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bg1"/>
                </a:solidFill>
                <a:sym typeface="Arial"/>
              </a:rPr>
              <a:t>2</a:t>
            </a:r>
            <a:endParaRPr dirty="0">
              <a:solidFill>
                <a:schemeClr val="bg1"/>
              </a:solidFill>
            </a:endParaRPr>
          </a:p>
        </p:txBody>
      </p:sp>
      <p:sp>
        <p:nvSpPr>
          <p:cNvPr id="16" name="Google Shape;1012;p57"/>
          <p:cNvSpPr/>
          <p:nvPr/>
        </p:nvSpPr>
        <p:spPr>
          <a:xfrm>
            <a:off x="3169455" y="8214918"/>
            <a:ext cx="2194867" cy="403428"/>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lvl="0"/>
            <a:r>
              <a:rPr lang="en-US" sz="1800" dirty="0" smtClean="0">
                <a:solidFill>
                  <a:schemeClr val="dk1"/>
                </a:solidFill>
                <a:latin typeface="Calibri" panose="020F0502020204030204" pitchFamily="34" charset="0"/>
                <a:cs typeface="Calibri" panose="020F0502020204030204" pitchFamily="34" charset="0"/>
              </a:rPr>
              <a:t>Mobile App Interface</a:t>
            </a:r>
            <a:endParaRPr sz="1050" dirty="0">
              <a:latin typeface="Calibri" panose="020F0502020204030204" pitchFamily="34" charset="0"/>
              <a:cs typeface="Calibri" panose="020F0502020204030204" pitchFamily="34" charset="0"/>
            </a:endParaRPr>
          </a:p>
        </p:txBody>
      </p:sp>
      <p:sp>
        <p:nvSpPr>
          <p:cNvPr id="17" name="Google Shape;1012;p57"/>
          <p:cNvSpPr/>
          <p:nvPr/>
        </p:nvSpPr>
        <p:spPr>
          <a:xfrm>
            <a:off x="11057777" y="8214918"/>
            <a:ext cx="2194867" cy="403428"/>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lvl="0"/>
            <a:r>
              <a:rPr lang="en-US" sz="1800" dirty="0" smtClean="0">
                <a:solidFill>
                  <a:schemeClr val="dk1"/>
                </a:solidFill>
                <a:latin typeface="Calibri" panose="020F0502020204030204" pitchFamily="34" charset="0"/>
                <a:cs typeface="Calibri" panose="020F0502020204030204" pitchFamily="34" charset="0"/>
              </a:rPr>
              <a:t>PC Desktop Interface</a:t>
            </a:r>
            <a:endParaRPr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984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8" name="Google Shape;178;p1"/>
          <p:cNvPicPr preferRelativeResize="0"/>
          <p:nvPr/>
        </p:nvPicPr>
        <p:blipFill rotWithShape="1">
          <a:blip r:embed="rId3">
            <a:alphaModFix/>
          </a:blip>
          <a:srcRect/>
          <a:stretch/>
        </p:blipFill>
        <p:spPr>
          <a:xfrm>
            <a:off x="4081853" y="555028"/>
            <a:ext cx="8031969" cy="8002193"/>
          </a:xfrm>
          <a:prstGeom prst="rect">
            <a:avLst/>
          </a:prstGeom>
          <a:noFill/>
          <a:ln>
            <a:noFill/>
          </a:ln>
        </p:spPr>
      </p:pic>
      <p:sp>
        <p:nvSpPr>
          <p:cNvPr id="12" name="Google Shape;227;p4"/>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38744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8" name="Picture 7"/>
          <p:cNvPicPr/>
          <p:nvPr/>
        </p:nvPicPr>
        <p:blipFill>
          <a:blip r:embed="rId3"/>
          <a:srcRect/>
          <a:stretch/>
        </p:blipFill>
        <p:spPr>
          <a:xfrm>
            <a:off x="1888577" y="1765118"/>
            <a:ext cx="12418521" cy="6235881"/>
          </a:xfrm>
          <a:prstGeom prst="rect">
            <a:avLst/>
          </a:prstGeom>
          <a:ln>
            <a:solidFill>
              <a:schemeClr val="accent1">
                <a:lumMod val="50000"/>
              </a:schemeClr>
            </a:solidFill>
          </a:ln>
        </p:spPr>
      </p:pic>
      <p:sp>
        <p:nvSpPr>
          <p:cNvPr id="1010" name="Google Shape;1010;p57"/>
          <p:cNvSpPr txBox="1">
            <a:spLocks noGrp="1"/>
          </p:cNvSpPr>
          <p:nvPr>
            <p:ph type="subTitle" idx="1"/>
          </p:nvPr>
        </p:nvSpPr>
        <p:spPr>
          <a:xfrm>
            <a:off x="166668" y="96995"/>
            <a:ext cx="15860755" cy="961513"/>
          </a:xfrm>
          <a:prstGeom prst="rect">
            <a:avLst/>
          </a:prstGeom>
          <a:noFill/>
          <a:ln>
            <a:noFill/>
          </a:ln>
        </p:spPr>
        <p:txBody>
          <a:bodyPr spcFirstLastPara="1" wrap="square" lIns="91425" tIns="45700" rIns="91425" bIns="45700" anchor="ctr" anchorCtr="0">
            <a:normAutofit/>
          </a:bodyPr>
          <a:lstStyle/>
          <a:p>
            <a:pPr marL="382588" indent="-382588"/>
            <a:r>
              <a:rPr lang="en-US" dirty="0" smtClean="0"/>
              <a:t>NAMASTE Dashboard</a:t>
            </a:r>
            <a:endParaRPr lang="en-US" dirty="0"/>
          </a:p>
        </p:txBody>
      </p:sp>
      <p:sp>
        <p:nvSpPr>
          <p:cNvPr id="7" name="Google Shape;730;p44"/>
          <p:cNvSpPr txBox="1">
            <a:spLocks noGrp="1"/>
          </p:cNvSpPr>
          <p:nvPr>
            <p:ph type="ftr" idx="11"/>
          </p:nvPr>
        </p:nvSpPr>
        <p:spPr>
          <a:xfrm>
            <a:off x="5364322" y="8589985"/>
            <a:ext cx="5465445" cy="484974"/>
          </a:xfrm>
          <a:prstGeom prst="rect">
            <a:avLst/>
          </a:prstGeom>
          <a:noFill/>
          <a:ln>
            <a:noFill/>
          </a:ln>
        </p:spPr>
        <p:txBody>
          <a:bodyPr spcFirstLastPara="1" wrap="square" lIns="121425" tIns="60700" rIns="121425" bIns="60700" anchor="ctr" anchorCtr="0">
            <a:noAutofit/>
          </a:bodyPr>
          <a:lstStyle/>
          <a:p>
            <a:pPr marL="0" lvl="0" indent="0" algn="ctr" rtl="0">
              <a:spcBef>
                <a:spcPts val="0"/>
              </a:spcBef>
              <a:spcAft>
                <a:spcPts val="0"/>
              </a:spcAft>
              <a:buClr>
                <a:srgbClr val="888888"/>
              </a:buClr>
              <a:buSzPts val="1400"/>
              <a:buFont typeface="Calibri"/>
              <a:buNone/>
            </a:pPr>
            <a:r>
              <a:rPr lang="en-US" dirty="0"/>
              <a:t>NAMASTE - TSU, UMC</a:t>
            </a:r>
            <a:endParaRPr dirty="0"/>
          </a:p>
        </p:txBody>
      </p:sp>
    </p:spTree>
    <p:extLst>
      <p:ext uri="{BB962C8B-B14F-4D97-AF65-F5344CB8AC3E}">
        <p14:creationId xmlns:p14="http://schemas.microsoft.com/office/powerpoint/2010/main" val="3355154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8" name="Picture 7" descr="A screenshot of a computer&#10;&#10;Description automatically generated"/>
          <p:cNvPicPr/>
          <p:nvPr/>
        </p:nvPicPr>
        <p:blipFill rotWithShape="1">
          <a:blip r:embed="rId3"/>
          <a:srcRect l="3590" t="14120" r="10129" b="14534"/>
          <a:stretch/>
        </p:blipFill>
        <p:spPr bwMode="auto">
          <a:xfrm>
            <a:off x="2947921" y="1790700"/>
            <a:ext cx="10299834" cy="5203118"/>
          </a:xfrm>
          <a:prstGeom prst="rect">
            <a:avLst/>
          </a:prstGeom>
          <a:ln>
            <a:noFill/>
          </a:ln>
          <a:extLst>
            <a:ext uri="{53640926-AAD7-44D8-BBD7-CCE9431645EC}">
              <a14:shadowObscured xmlns:a14="http://schemas.microsoft.com/office/drawing/2010/main"/>
            </a:ext>
          </a:extLst>
        </p:spPr>
      </p:pic>
      <p:sp>
        <p:nvSpPr>
          <p:cNvPr id="1010" name="Google Shape;1010;p57"/>
          <p:cNvSpPr txBox="1">
            <a:spLocks noGrp="1"/>
          </p:cNvSpPr>
          <p:nvPr>
            <p:ph type="subTitle" idx="1"/>
          </p:nvPr>
        </p:nvSpPr>
        <p:spPr>
          <a:xfrm>
            <a:off x="166668" y="96995"/>
            <a:ext cx="15860755" cy="961513"/>
          </a:xfrm>
          <a:prstGeom prst="rect">
            <a:avLst/>
          </a:prstGeom>
          <a:noFill/>
          <a:ln>
            <a:noFill/>
          </a:ln>
        </p:spPr>
        <p:txBody>
          <a:bodyPr spcFirstLastPara="1" wrap="square" lIns="91425" tIns="45700" rIns="91425" bIns="45700" anchor="ctr" anchorCtr="0">
            <a:normAutofit/>
          </a:bodyPr>
          <a:lstStyle/>
          <a:p>
            <a:pPr marL="382588" lvl="0" indent="-382588" algn="l" rtl="0">
              <a:lnSpc>
                <a:spcPct val="90000"/>
              </a:lnSpc>
              <a:spcBef>
                <a:spcPts val="1328"/>
              </a:spcBef>
              <a:spcAft>
                <a:spcPts val="0"/>
              </a:spcAft>
              <a:buSzPts val="3600"/>
              <a:buNone/>
            </a:pPr>
            <a:r>
              <a:rPr lang="en-US" dirty="0" smtClean="0"/>
              <a:t>NAMASTE ID</a:t>
            </a:r>
            <a:endParaRPr dirty="0"/>
          </a:p>
        </p:txBody>
      </p:sp>
      <p:sp>
        <p:nvSpPr>
          <p:cNvPr id="1012" name="Google Shape;1012;p57"/>
          <p:cNvSpPr/>
          <p:nvPr/>
        </p:nvSpPr>
        <p:spPr>
          <a:xfrm>
            <a:off x="2306638" y="7186784"/>
            <a:ext cx="11582400" cy="1017268"/>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lvl="0" algn="ctr"/>
            <a:r>
              <a:rPr lang="en-US" sz="2400" dirty="0" smtClean="0">
                <a:solidFill>
                  <a:schemeClr val="dk1"/>
                </a:solidFill>
                <a:latin typeface="Calibri" panose="020F0502020204030204" pitchFamily="34" charset="0"/>
                <a:cs typeface="Calibri" panose="020F0502020204030204" pitchFamily="34" charset="0"/>
              </a:rPr>
              <a:t>Success </a:t>
            </a:r>
            <a:r>
              <a:rPr lang="en-US" sz="2400" dirty="0">
                <a:solidFill>
                  <a:schemeClr val="dk1"/>
                </a:solidFill>
                <a:latin typeface="Calibri" panose="020F0502020204030204" pitchFamily="34" charset="0"/>
                <a:cs typeface="Calibri" panose="020F0502020204030204" pitchFamily="34" charset="0"/>
              </a:rPr>
              <a:t>message will be displayed based on the validation status of the </a:t>
            </a:r>
            <a:r>
              <a:rPr lang="en-US" sz="2400" dirty="0" smtClean="0">
                <a:solidFill>
                  <a:schemeClr val="dk1"/>
                </a:solidFill>
                <a:latin typeface="Calibri" panose="020F0502020204030204" pitchFamily="34" charset="0"/>
                <a:cs typeface="Calibri" panose="020F0502020204030204" pitchFamily="34" charset="0"/>
              </a:rPr>
              <a:t>worker</a:t>
            </a:r>
            <a:endParaRPr lang="en-US" sz="2400" dirty="0">
              <a:solidFill>
                <a:schemeClr val="dk1"/>
              </a:solidFill>
              <a:latin typeface="Calibri" panose="020F0502020204030204" pitchFamily="34" charset="0"/>
              <a:cs typeface="Calibri" panose="020F0502020204030204" pitchFamily="34" charset="0"/>
            </a:endParaRPr>
          </a:p>
        </p:txBody>
      </p:sp>
      <p:sp>
        <p:nvSpPr>
          <p:cNvPr id="6" name="Google Shape;730;p44"/>
          <p:cNvSpPr txBox="1">
            <a:spLocks noGrp="1"/>
          </p:cNvSpPr>
          <p:nvPr>
            <p:ph type="ftr" idx="11"/>
          </p:nvPr>
        </p:nvSpPr>
        <p:spPr>
          <a:xfrm>
            <a:off x="5364322" y="8589985"/>
            <a:ext cx="5465445" cy="484974"/>
          </a:xfrm>
          <a:prstGeom prst="rect">
            <a:avLst/>
          </a:prstGeom>
          <a:noFill/>
          <a:ln>
            <a:noFill/>
          </a:ln>
        </p:spPr>
        <p:txBody>
          <a:bodyPr spcFirstLastPara="1" wrap="square" lIns="121425" tIns="60700" rIns="121425" bIns="60700" anchor="ctr" anchorCtr="0">
            <a:noAutofit/>
          </a:bodyPr>
          <a:lstStyle/>
          <a:p>
            <a:pPr marL="0" lvl="0" indent="0" algn="ctr" rtl="0">
              <a:spcBef>
                <a:spcPts val="0"/>
              </a:spcBef>
              <a:spcAft>
                <a:spcPts val="0"/>
              </a:spcAft>
              <a:buClr>
                <a:srgbClr val="888888"/>
              </a:buClr>
              <a:buSzPts val="1400"/>
              <a:buFont typeface="Calibri"/>
              <a:buNone/>
            </a:pPr>
            <a:r>
              <a:rPr lang="en-US" dirty="0"/>
              <a:t>NAMASTE - TSU, UMC</a:t>
            </a:r>
            <a:endParaRPr dirty="0"/>
          </a:p>
        </p:txBody>
      </p:sp>
    </p:spTree>
    <p:extLst>
      <p:ext uri="{BB962C8B-B14F-4D97-AF65-F5344CB8AC3E}">
        <p14:creationId xmlns:p14="http://schemas.microsoft.com/office/powerpoint/2010/main" val="337596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p:nvPr/>
        </p:nvSpPr>
        <p:spPr>
          <a:xfrm>
            <a:off x="89" y="-1"/>
            <a:ext cx="16193911" cy="9109075"/>
          </a:xfrm>
          <a:prstGeom prst="rect">
            <a:avLst/>
          </a:prstGeom>
          <a:solidFill>
            <a:schemeClr val="lt1"/>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6" name="Google Shape;446;p2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r>
              <a:rPr lang="en-US"/>
              <a:t>NAMASTE - TSU, UMC</a:t>
            </a:r>
            <a:endParaRPr/>
          </a:p>
        </p:txBody>
      </p:sp>
      <p:sp>
        <p:nvSpPr>
          <p:cNvPr id="447" name="Google Shape;447;p20"/>
          <p:cNvSpPr txBox="1">
            <a:spLocks noGrp="1"/>
          </p:cNvSpPr>
          <p:nvPr>
            <p:ph type="title"/>
          </p:nvPr>
        </p:nvSpPr>
        <p:spPr>
          <a:xfrm>
            <a:off x="799187" y="414383"/>
            <a:ext cx="14624206" cy="1517650"/>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endParaRPr/>
          </a:p>
        </p:txBody>
      </p:sp>
      <p:sp>
        <p:nvSpPr>
          <p:cNvPr id="448" name="Google Shape;448;p20"/>
          <p:cNvSpPr/>
          <p:nvPr/>
        </p:nvSpPr>
        <p:spPr>
          <a:xfrm rot="10800000">
            <a:off x="-17099" y="-53974"/>
            <a:ext cx="16251047" cy="5809896"/>
          </a:xfrm>
          <a:prstGeom prst="rect">
            <a:avLst/>
          </a:prstGeom>
          <a:solidFill>
            <a:srgbClr val="17365D"/>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9" name="Google Shape;449;p20"/>
          <p:cNvSpPr/>
          <p:nvPr/>
        </p:nvSpPr>
        <p:spPr>
          <a:xfrm>
            <a:off x="0" y="-69319"/>
            <a:ext cx="11386511" cy="5809892"/>
          </a:xfrm>
          <a:prstGeom prst="rect">
            <a:avLst/>
          </a:prstGeom>
          <a:solidFill>
            <a:srgbClr val="002060"/>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50" name="Google Shape;450;p20"/>
          <p:cNvSpPr txBox="1"/>
          <p:nvPr/>
        </p:nvSpPr>
        <p:spPr>
          <a:xfrm>
            <a:off x="1739327" y="1025655"/>
            <a:ext cx="13400935" cy="3889713"/>
          </a:xfrm>
          <a:prstGeom prst="rect">
            <a:avLst/>
          </a:prstGeom>
          <a:noFill/>
          <a:ln>
            <a:noFill/>
          </a:ln>
        </p:spPr>
        <p:txBody>
          <a:bodyPr spcFirstLastPara="1" wrap="square" lIns="121425" tIns="60700" rIns="121425" bIns="60700" anchor="b" anchorCtr="0">
            <a:normAutofit/>
          </a:bodyPr>
          <a:lstStyle/>
          <a:p>
            <a:pPr lvl="0">
              <a:lnSpc>
                <a:spcPct val="90000"/>
              </a:lnSpc>
            </a:pPr>
            <a:r>
              <a:rPr lang="en-US" sz="7200" dirty="0">
                <a:solidFill>
                  <a:srgbClr val="FFFFFF"/>
                </a:solidFill>
                <a:latin typeface="Calibri"/>
                <a:ea typeface="Calibri"/>
                <a:cs typeface="Calibri"/>
                <a:sym typeface="Calibri"/>
              </a:rPr>
              <a:t>Appointment of </a:t>
            </a:r>
            <a:r>
              <a:rPr lang="en-US" sz="7200" dirty="0" smtClean="0">
                <a:solidFill>
                  <a:srgbClr val="FFFFFF"/>
                </a:solidFill>
                <a:latin typeface="Calibri"/>
                <a:ea typeface="Calibri"/>
                <a:cs typeface="Calibri"/>
                <a:sym typeface="Calibri"/>
              </a:rPr>
              <a:t>State </a:t>
            </a:r>
            <a:r>
              <a:rPr lang="en-US" sz="7200" dirty="0">
                <a:solidFill>
                  <a:srgbClr val="FFFFFF"/>
                </a:solidFill>
                <a:latin typeface="Calibri"/>
                <a:ea typeface="Calibri"/>
                <a:cs typeface="Calibri"/>
                <a:sym typeface="Calibri"/>
              </a:rPr>
              <a:t>PMU </a:t>
            </a:r>
          </a:p>
        </p:txBody>
      </p:sp>
      <p:sp>
        <p:nvSpPr>
          <p:cNvPr id="451" name="Google Shape;451;p20"/>
          <p:cNvSpPr/>
          <p:nvPr/>
        </p:nvSpPr>
        <p:spPr>
          <a:xfrm rot="-9091028">
            <a:off x="7897054" y="-1413191"/>
            <a:ext cx="6628117" cy="5896235"/>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5B9BD5">
                  <a:alpha val="21568"/>
                </a:srgbClr>
              </a:gs>
              <a:gs pos="87000">
                <a:srgbClr val="9CC2E5">
                  <a:alpha val="1568"/>
                </a:srgbClr>
              </a:gs>
              <a:gs pos="100000">
                <a:srgbClr val="9CC2E5">
                  <a:alpha val="1568"/>
                </a:srgbClr>
              </a:gs>
            </a:gsLst>
            <a:lin ang="8400000" scaled="0"/>
          </a:gra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cxnSp>
        <p:nvCxnSpPr>
          <p:cNvPr id="4" name="Straight Connector 3"/>
          <p:cNvCxnSpPr/>
          <p:nvPr/>
        </p:nvCxnSpPr>
        <p:spPr>
          <a:xfrm>
            <a:off x="1836120" y="4898700"/>
            <a:ext cx="10216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4566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dirty="0" smtClean="0">
                <a:solidFill>
                  <a:schemeClr val="accent2"/>
                </a:solidFill>
                <a:latin typeface="Calibri"/>
                <a:ea typeface="Calibri"/>
                <a:cs typeface="Calibri"/>
                <a:sym typeface="Calibri"/>
              </a:rPr>
              <a:t>Status of appointment</a:t>
            </a:r>
            <a:r>
              <a:rPr lang="en-US" sz="4000" b="1" i="0" u="none" strike="noStrike" cap="none" dirty="0" smtClean="0">
                <a:solidFill>
                  <a:schemeClr val="accent2"/>
                </a:solidFill>
                <a:latin typeface="Calibri"/>
                <a:ea typeface="Calibri"/>
                <a:cs typeface="Calibri"/>
                <a:sym typeface="Calibri"/>
              </a:rPr>
              <a:t> </a:t>
            </a:r>
            <a:r>
              <a:rPr lang="en-US" sz="4000" b="1" i="0" u="none" strike="noStrike" cap="none" dirty="0">
                <a:solidFill>
                  <a:schemeClr val="accent2"/>
                </a:solidFill>
                <a:latin typeface="Calibri"/>
                <a:ea typeface="Calibri"/>
                <a:cs typeface="Calibri"/>
                <a:sym typeface="Calibri"/>
              </a:rPr>
              <a:t>of </a:t>
            </a:r>
            <a:r>
              <a:rPr lang="en-US" sz="4000" b="1" i="0" u="none" strike="noStrike" cap="none" dirty="0" smtClean="0">
                <a:solidFill>
                  <a:schemeClr val="accent2"/>
                </a:solidFill>
                <a:latin typeface="Calibri"/>
                <a:ea typeface="Calibri"/>
                <a:cs typeface="Calibri"/>
                <a:sym typeface="Calibri"/>
              </a:rPr>
              <a:t>State PMU</a:t>
            </a:r>
            <a:endParaRPr dirty="0"/>
          </a:p>
        </p:txBody>
      </p:sp>
      <p:sp>
        <p:nvSpPr>
          <p:cNvPr id="262" name="Google Shape;262;p6"/>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676916537"/>
              </p:ext>
            </p:extLst>
          </p:nvPr>
        </p:nvGraphicFramePr>
        <p:xfrm>
          <a:off x="680220" y="1276350"/>
          <a:ext cx="14845530" cy="7646002"/>
        </p:xfrm>
        <a:graphic>
          <a:graphicData uri="http://schemas.openxmlformats.org/drawingml/2006/table">
            <a:tbl>
              <a:tblPr/>
              <a:tblGrid>
                <a:gridCol w="1129530">
                  <a:extLst>
                    <a:ext uri="{9D8B030D-6E8A-4147-A177-3AD203B41FA5}">
                      <a16:colId xmlns:a16="http://schemas.microsoft.com/office/drawing/2014/main" val="1273417588"/>
                    </a:ext>
                  </a:extLst>
                </a:gridCol>
                <a:gridCol w="7008768">
                  <a:extLst>
                    <a:ext uri="{9D8B030D-6E8A-4147-A177-3AD203B41FA5}">
                      <a16:colId xmlns:a16="http://schemas.microsoft.com/office/drawing/2014/main" val="2951591207"/>
                    </a:ext>
                  </a:extLst>
                </a:gridCol>
                <a:gridCol w="3034637">
                  <a:extLst>
                    <a:ext uri="{9D8B030D-6E8A-4147-A177-3AD203B41FA5}">
                      <a16:colId xmlns:a16="http://schemas.microsoft.com/office/drawing/2014/main" val="1753715542"/>
                    </a:ext>
                  </a:extLst>
                </a:gridCol>
                <a:gridCol w="3672595">
                  <a:extLst>
                    <a:ext uri="{9D8B030D-6E8A-4147-A177-3AD203B41FA5}">
                      <a16:colId xmlns:a16="http://schemas.microsoft.com/office/drawing/2014/main" val="430696541"/>
                    </a:ext>
                  </a:extLst>
                </a:gridCol>
              </a:tblGrid>
              <a:tr h="590550">
                <a:tc>
                  <a:txBody>
                    <a:bodyPr/>
                    <a:lstStyle/>
                    <a:p>
                      <a:pPr algn="ctr" fontAlgn="t"/>
                      <a:r>
                        <a:rPr lang="en-US" sz="2000" b="1" i="0" u="none" strike="noStrike" dirty="0">
                          <a:solidFill>
                            <a:srgbClr val="000000"/>
                          </a:solidFill>
                          <a:effectLst/>
                          <a:latin typeface="Arial" panose="020B0604020202020204" pitchFamily="34" charset="0"/>
                        </a:rPr>
                        <a:t>Sl. No.</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States/UTs</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No of ULBs</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No. of PMUs</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86533283"/>
                  </a:ext>
                </a:extLst>
              </a:tr>
              <a:tr h="367393">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 ANDHRA PRADESH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124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913293"/>
                  </a:ext>
                </a:extLst>
              </a:tr>
              <a:tr h="362857">
                <a:tc>
                  <a:txBody>
                    <a:bodyPr/>
                    <a:lstStyle/>
                    <a:p>
                      <a:pPr algn="ctr" fontAlgn="t"/>
                      <a:r>
                        <a:rPr lang="en-US" sz="1800" b="0" i="0" u="none" strike="noStrike">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ARUNACHAL PRADESH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46</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163849"/>
                  </a:ext>
                </a:extLst>
              </a:tr>
              <a:tr h="391886">
                <a:tc>
                  <a:txBody>
                    <a:bodyPr/>
                    <a:lstStyle/>
                    <a:p>
                      <a:pPr algn="ctr" fontAlgn="t"/>
                      <a:r>
                        <a:rPr lang="en-US" sz="1800" b="0" i="0" u="none" strike="noStrike" dirty="0">
                          <a:solidFill>
                            <a:srgbClr val="000000"/>
                          </a:solidFill>
                          <a:effectLst/>
                          <a:latin typeface="Arial" panose="020B0604020202020204" pitchFamily="34" charset="0"/>
                        </a:rPr>
                        <a:t>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1800" b="0" i="0" u="none" strike="noStrike" dirty="0">
                          <a:solidFill>
                            <a:srgbClr val="000000"/>
                          </a:solidFill>
                          <a:effectLst/>
                          <a:latin typeface="Arial" panose="020B0604020202020204" pitchFamily="34" charset="0"/>
                        </a:rPr>
                        <a:t> ASSAM</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1800" b="0" i="0" u="none" strike="noStrike" dirty="0">
                          <a:solidFill>
                            <a:srgbClr val="000000"/>
                          </a:solidFill>
                          <a:effectLst/>
                          <a:latin typeface="Arial" panose="020B0604020202020204" pitchFamily="34" charset="0"/>
                        </a:rPr>
                        <a:t>96</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5779770"/>
                  </a:ext>
                </a:extLst>
              </a:tr>
              <a:tr h="377371">
                <a:tc>
                  <a:txBody>
                    <a:bodyPr/>
                    <a:lstStyle/>
                    <a:p>
                      <a:pPr algn="ctr" fontAlgn="t"/>
                      <a:r>
                        <a:rPr lang="en-US" sz="1800" b="0" i="0" u="none" strike="noStrike" dirty="0">
                          <a:solidFill>
                            <a:srgbClr val="000000"/>
                          </a:solidFill>
                          <a:effectLst/>
                          <a:latin typeface="Arial" panose="020B0604020202020204" pitchFamily="34" charset="0"/>
                        </a:rPr>
                        <a:t>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BIHAR</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239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9285108"/>
                  </a:ext>
                </a:extLst>
              </a:tr>
              <a:tr h="377372">
                <a:tc>
                  <a:txBody>
                    <a:bodyPr/>
                    <a:lstStyle/>
                    <a:p>
                      <a:pPr algn="ctr" fontAlgn="t"/>
                      <a:r>
                        <a:rPr lang="en-US" sz="1800" b="0" i="0" u="none" strike="noStrike">
                          <a:solidFill>
                            <a:srgbClr val="000000"/>
                          </a:solidFill>
                          <a:effectLst/>
                          <a:latin typeface="Arial" panose="020B0604020202020204" pitchFamily="34" charset="0"/>
                        </a:rPr>
                        <a:t>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CHATTISGARH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169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655990"/>
                  </a:ext>
                </a:extLst>
              </a:tr>
              <a:tr h="348342">
                <a:tc>
                  <a:txBody>
                    <a:bodyPr/>
                    <a:lstStyle/>
                    <a:p>
                      <a:pPr algn="ctr" fontAlgn="t"/>
                      <a:r>
                        <a:rPr lang="en-US" sz="1800" b="0" i="0" u="none" strike="noStrike">
                          <a:solidFill>
                            <a:srgbClr val="000000"/>
                          </a:solidFill>
                          <a:effectLst/>
                          <a:latin typeface="Arial" panose="020B0604020202020204" pitchFamily="34" charset="0"/>
                        </a:rPr>
                        <a:t>6</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GOA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4023523"/>
                  </a:ext>
                </a:extLst>
              </a:tr>
              <a:tr h="348343">
                <a:tc>
                  <a:txBody>
                    <a:bodyPr/>
                    <a:lstStyle/>
                    <a:p>
                      <a:pPr algn="ctr" fontAlgn="t"/>
                      <a:r>
                        <a:rPr lang="en-US" sz="1800" b="0" i="0" u="none" strike="noStrike">
                          <a:solidFill>
                            <a:srgbClr val="000000"/>
                          </a:solidFill>
                          <a:effectLst/>
                          <a:latin typeface="Arial" panose="020B0604020202020204" pitchFamily="34" charset="0"/>
                        </a:rPr>
                        <a:t>7</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GUJARAT</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165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7659564"/>
                  </a:ext>
                </a:extLst>
              </a:tr>
              <a:tr h="348343">
                <a:tc>
                  <a:txBody>
                    <a:bodyPr/>
                    <a:lstStyle/>
                    <a:p>
                      <a:pPr algn="ctr" fontAlgn="t"/>
                      <a:r>
                        <a:rPr lang="en-US" sz="1800" b="0" i="0" u="none" strike="noStrike">
                          <a:solidFill>
                            <a:srgbClr val="000000"/>
                          </a:solidFill>
                          <a:effectLst/>
                          <a:latin typeface="Arial" panose="020B0604020202020204" pitchFamily="34" charset="0"/>
                        </a:rPr>
                        <a:t>8</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DADRA &amp; NAGAR HAVELI AND  DAMAN &amp; DIU</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2368652"/>
                  </a:ext>
                </a:extLst>
              </a:tr>
              <a:tr h="362857">
                <a:tc>
                  <a:txBody>
                    <a:bodyPr/>
                    <a:lstStyle/>
                    <a:p>
                      <a:pPr algn="ctr" fontAlgn="t"/>
                      <a:r>
                        <a:rPr lang="en-US" sz="1800" b="0" i="0" u="none" strike="noStrike" dirty="0">
                          <a:solidFill>
                            <a:srgbClr val="000000"/>
                          </a:solidFill>
                          <a:effectLst/>
                          <a:latin typeface="Arial" panose="020B0604020202020204" pitchFamily="34" charset="0"/>
                        </a:rPr>
                        <a:t>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HARYANA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91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4998822"/>
                  </a:ext>
                </a:extLst>
              </a:tr>
              <a:tr h="362857">
                <a:tc>
                  <a:txBody>
                    <a:bodyPr/>
                    <a:lstStyle/>
                    <a:p>
                      <a:pPr algn="ctr" fontAlgn="t"/>
                      <a:r>
                        <a:rPr lang="en-US" sz="1800" b="0" i="0" u="none" strike="noStrike">
                          <a:solidFill>
                            <a:srgbClr val="000000"/>
                          </a:solidFill>
                          <a:effectLst/>
                          <a:latin typeface="Arial" panose="020B0604020202020204" pitchFamily="34" charset="0"/>
                        </a:rPr>
                        <a:t>10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HIMACHAL PRADESH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68</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312307"/>
                  </a:ext>
                </a:extLst>
              </a:tr>
              <a:tr h="362858">
                <a:tc>
                  <a:txBody>
                    <a:bodyPr/>
                    <a:lstStyle/>
                    <a:p>
                      <a:pPr algn="ctr" fontAlgn="t"/>
                      <a:r>
                        <a:rPr lang="en-US" sz="1800" b="0" i="0" u="none" strike="noStrike">
                          <a:solidFill>
                            <a:srgbClr val="000000"/>
                          </a:solidFill>
                          <a:effectLst/>
                          <a:latin typeface="Arial" panose="020B0604020202020204" pitchFamily="34" charset="0"/>
                        </a:rPr>
                        <a:t>11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JHARKHAND</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50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675097"/>
                  </a:ext>
                </a:extLst>
              </a:tr>
              <a:tr h="377371">
                <a:tc>
                  <a:txBody>
                    <a:bodyPr/>
                    <a:lstStyle/>
                    <a:p>
                      <a:pPr algn="ctr" fontAlgn="t"/>
                      <a:r>
                        <a:rPr lang="en-US" sz="1800" b="0" i="0" u="none" strike="noStrike">
                          <a:solidFill>
                            <a:srgbClr val="000000"/>
                          </a:solidFill>
                          <a:effectLst/>
                          <a:latin typeface="Arial" panose="020B0604020202020204" pitchFamily="34" charset="0"/>
                        </a:rPr>
                        <a:t>12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KARNATAKA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315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4514036"/>
                  </a:ext>
                </a:extLst>
              </a:tr>
              <a:tr h="362857">
                <a:tc>
                  <a:txBody>
                    <a:bodyPr/>
                    <a:lstStyle/>
                    <a:p>
                      <a:pPr algn="ctr" fontAlgn="t"/>
                      <a:r>
                        <a:rPr lang="en-US" sz="1800" b="0" i="0" u="none" strike="noStrike">
                          <a:solidFill>
                            <a:srgbClr val="000000"/>
                          </a:solidFill>
                          <a:effectLst/>
                          <a:latin typeface="Arial" panose="020B0604020202020204" pitchFamily="34" charset="0"/>
                        </a:rPr>
                        <a:t>13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b="0" i="0" u="none" strike="noStrike">
                          <a:solidFill>
                            <a:srgbClr val="000000"/>
                          </a:solidFill>
                          <a:effectLst/>
                          <a:latin typeface="Arial" panose="020B0604020202020204" pitchFamily="34" charset="0"/>
                        </a:rPr>
                        <a:t> KERALA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94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4614002"/>
                  </a:ext>
                </a:extLst>
              </a:tr>
              <a:tr h="362857">
                <a:tc>
                  <a:txBody>
                    <a:bodyPr/>
                    <a:lstStyle/>
                    <a:p>
                      <a:pPr algn="ctr" fontAlgn="t"/>
                      <a:r>
                        <a:rPr lang="en-US" sz="1800" b="0" i="0" u="none" strike="noStrike">
                          <a:solidFill>
                            <a:srgbClr val="000000"/>
                          </a:solidFill>
                          <a:effectLst/>
                          <a:latin typeface="Arial" panose="020B0604020202020204" pitchFamily="34" charset="0"/>
                        </a:rPr>
                        <a:t>14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LAKSHADWEEP</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8043641"/>
                  </a:ext>
                </a:extLst>
              </a:tr>
              <a:tr h="348343">
                <a:tc>
                  <a:txBody>
                    <a:bodyPr/>
                    <a:lstStyle/>
                    <a:p>
                      <a:pPr algn="ctr" fontAlgn="t"/>
                      <a:r>
                        <a:rPr lang="en-US" sz="1800" b="0" i="0" u="none" strike="noStrike">
                          <a:solidFill>
                            <a:srgbClr val="000000"/>
                          </a:solidFill>
                          <a:effectLst/>
                          <a:latin typeface="Arial" panose="020B0604020202020204" pitchFamily="34" charset="0"/>
                        </a:rPr>
                        <a:t>15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MADHYA PRADESH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411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7766477"/>
                  </a:ext>
                </a:extLst>
              </a:tr>
              <a:tr h="348343">
                <a:tc>
                  <a:txBody>
                    <a:bodyPr/>
                    <a:lstStyle/>
                    <a:p>
                      <a:pPr algn="ctr" fontAlgn="t"/>
                      <a:r>
                        <a:rPr lang="en-US" sz="1800" b="0" i="0" u="none" strike="noStrike" dirty="0">
                          <a:solidFill>
                            <a:srgbClr val="000000"/>
                          </a:solidFill>
                          <a:effectLst/>
                          <a:latin typeface="Arial" panose="020B0604020202020204" pitchFamily="34" charset="0"/>
                        </a:rPr>
                        <a:t>16</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t"/>
                      <a:r>
                        <a:rPr lang="en-US" sz="1800" b="0" i="0" u="none" strike="noStrike" dirty="0">
                          <a:solidFill>
                            <a:srgbClr val="000000"/>
                          </a:solidFill>
                          <a:effectLst/>
                          <a:latin typeface="Arial" panose="020B0604020202020204" pitchFamily="34" charset="0"/>
                        </a:rPr>
                        <a:t>MAHARASHTRA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US" sz="1800" b="0" i="0" u="none" strike="noStrike" dirty="0">
                          <a:solidFill>
                            <a:srgbClr val="000000"/>
                          </a:solidFill>
                          <a:effectLst/>
                          <a:latin typeface="Arial" panose="020B0604020202020204" pitchFamily="34" charset="0"/>
                        </a:rPr>
                        <a:t>418</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409478518"/>
                  </a:ext>
                </a:extLst>
              </a:tr>
              <a:tr h="362857">
                <a:tc>
                  <a:txBody>
                    <a:bodyPr/>
                    <a:lstStyle/>
                    <a:p>
                      <a:pPr algn="ctr" fontAlgn="t"/>
                      <a:r>
                        <a:rPr lang="en-US" sz="1800" b="0" i="0" u="none" strike="noStrike">
                          <a:solidFill>
                            <a:srgbClr val="000000"/>
                          </a:solidFill>
                          <a:effectLst/>
                          <a:latin typeface="Arial" panose="020B0604020202020204" pitchFamily="34" charset="0"/>
                        </a:rPr>
                        <a:t>17</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MANIPUR</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27</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9320821"/>
                  </a:ext>
                </a:extLst>
              </a:tr>
              <a:tr h="362857">
                <a:tc>
                  <a:txBody>
                    <a:bodyPr/>
                    <a:lstStyle/>
                    <a:p>
                      <a:pPr algn="ctr" fontAlgn="t"/>
                      <a:r>
                        <a:rPr lang="en-US" sz="1800" b="0" i="0" u="none" strike="noStrike">
                          <a:solidFill>
                            <a:srgbClr val="000000"/>
                          </a:solidFill>
                          <a:effectLst/>
                          <a:latin typeface="Arial" panose="020B0604020202020204" pitchFamily="34" charset="0"/>
                        </a:rPr>
                        <a:t>18</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MEGHALAYA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8990081"/>
                  </a:ext>
                </a:extLst>
              </a:tr>
              <a:tr h="115704">
                <a:tc>
                  <a:txBody>
                    <a:bodyPr/>
                    <a:lstStyle/>
                    <a:p>
                      <a:pPr algn="ctr" fontAlgn="t"/>
                      <a:r>
                        <a:rPr lang="en-US" sz="1800" b="0" i="0" u="none" strike="noStrike">
                          <a:solidFill>
                            <a:srgbClr val="000000"/>
                          </a:solidFill>
                          <a:effectLst/>
                          <a:latin typeface="Arial" panose="020B0604020202020204" pitchFamily="34" charset="0"/>
                        </a:rPr>
                        <a:t>19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 </a:t>
                      </a:r>
                      <a:r>
                        <a:rPr lang="en-US" sz="1800" b="0" i="0" u="none" strike="noStrike" dirty="0" smtClean="0">
                          <a:solidFill>
                            <a:srgbClr val="000000"/>
                          </a:solidFill>
                          <a:effectLst/>
                          <a:latin typeface="Arial" panose="020B0604020202020204" pitchFamily="34" charset="0"/>
                        </a:rPr>
                        <a:t>MIZORAM</a:t>
                      </a:r>
                    </a:p>
                    <a:p>
                      <a:pPr algn="l" fontAlgn="t"/>
                      <a:endParaRPr lang="en-US" sz="1600" b="0" i="0" u="none" strike="noStrike" dirty="0">
                        <a:solidFill>
                          <a:srgbClr val="000000"/>
                        </a:solidFill>
                        <a:effectLst/>
                        <a:latin typeface="Arial" panose="020B0604020202020204" pitchFamily="34" charset="0"/>
                      </a:endParaRP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28</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820502"/>
                  </a:ext>
                </a:extLst>
              </a:tr>
            </a:tbl>
          </a:graphicData>
        </a:graphic>
      </p:graphicFrame>
    </p:spTree>
    <p:extLst>
      <p:ext uri="{BB962C8B-B14F-4D97-AF65-F5344CB8AC3E}">
        <p14:creationId xmlns:p14="http://schemas.microsoft.com/office/powerpoint/2010/main" val="4118074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8587296"/>
              </p:ext>
            </p:extLst>
          </p:nvPr>
        </p:nvGraphicFramePr>
        <p:xfrm>
          <a:off x="680220" y="1276350"/>
          <a:ext cx="14845530" cy="7277100"/>
        </p:xfrm>
        <a:graphic>
          <a:graphicData uri="http://schemas.openxmlformats.org/drawingml/2006/table">
            <a:tbl>
              <a:tblPr/>
              <a:tblGrid>
                <a:gridCol w="1129530">
                  <a:extLst>
                    <a:ext uri="{9D8B030D-6E8A-4147-A177-3AD203B41FA5}">
                      <a16:colId xmlns:a16="http://schemas.microsoft.com/office/drawing/2014/main" val="183189867"/>
                    </a:ext>
                  </a:extLst>
                </a:gridCol>
                <a:gridCol w="7008768">
                  <a:extLst>
                    <a:ext uri="{9D8B030D-6E8A-4147-A177-3AD203B41FA5}">
                      <a16:colId xmlns:a16="http://schemas.microsoft.com/office/drawing/2014/main" val="3484847625"/>
                    </a:ext>
                  </a:extLst>
                </a:gridCol>
                <a:gridCol w="3034637">
                  <a:extLst>
                    <a:ext uri="{9D8B030D-6E8A-4147-A177-3AD203B41FA5}">
                      <a16:colId xmlns:a16="http://schemas.microsoft.com/office/drawing/2014/main" val="3778288966"/>
                    </a:ext>
                  </a:extLst>
                </a:gridCol>
                <a:gridCol w="3672595">
                  <a:extLst>
                    <a:ext uri="{9D8B030D-6E8A-4147-A177-3AD203B41FA5}">
                      <a16:colId xmlns:a16="http://schemas.microsoft.com/office/drawing/2014/main" val="3130050000"/>
                    </a:ext>
                  </a:extLst>
                </a:gridCol>
              </a:tblGrid>
              <a:tr h="509543">
                <a:tc>
                  <a:txBody>
                    <a:bodyPr/>
                    <a:lstStyle/>
                    <a:p>
                      <a:pPr algn="ctr" fontAlgn="t"/>
                      <a:r>
                        <a:rPr lang="en-US" sz="2000" b="1" i="0" u="none" strike="noStrike" dirty="0">
                          <a:solidFill>
                            <a:srgbClr val="000000"/>
                          </a:solidFill>
                          <a:effectLst/>
                          <a:latin typeface="Arial" panose="020B0604020202020204" pitchFamily="34" charset="0"/>
                        </a:rPr>
                        <a:t>Sl. No.</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States/UTs</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No of ULBs</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No. of PMUs</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948927"/>
                  </a:ext>
                </a:extLst>
              </a:tr>
              <a:tr h="357427">
                <a:tc>
                  <a:txBody>
                    <a:bodyPr/>
                    <a:lstStyle/>
                    <a:p>
                      <a:pPr algn="ctr" fontAlgn="t"/>
                      <a:r>
                        <a:rPr lang="en-US" sz="1800" b="0" i="0" u="none" strike="noStrike" dirty="0">
                          <a:solidFill>
                            <a:srgbClr val="000000"/>
                          </a:solidFill>
                          <a:effectLst/>
                          <a:latin typeface="Arial" panose="020B0604020202020204" pitchFamily="34" charset="0"/>
                        </a:rPr>
                        <a:t>20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 NAGALAND</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39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4932273"/>
                  </a:ext>
                </a:extLst>
              </a:tr>
              <a:tr h="373291">
                <a:tc>
                  <a:txBody>
                    <a:bodyPr/>
                    <a:lstStyle/>
                    <a:p>
                      <a:pPr algn="ctr" fontAlgn="t"/>
                      <a:r>
                        <a:rPr lang="en-US" sz="1800" b="0" i="0" u="none" strike="noStrike" dirty="0">
                          <a:solidFill>
                            <a:srgbClr val="000000"/>
                          </a:solidFill>
                          <a:effectLst/>
                          <a:latin typeface="Arial" panose="020B0604020202020204" pitchFamily="34" charset="0"/>
                        </a:rPr>
                        <a:t>21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1800" b="0" i="0" u="none" strike="noStrike" dirty="0">
                          <a:solidFill>
                            <a:srgbClr val="000000"/>
                          </a:solidFill>
                          <a:effectLst/>
                          <a:latin typeface="Arial" panose="020B0604020202020204" pitchFamily="34" charset="0"/>
                        </a:rPr>
                        <a:t> ODISHA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1800" b="0" i="0" u="none" strike="noStrike" dirty="0">
                          <a:solidFill>
                            <a:srgbClr val="000000"/>
                          </a:solidFill>
                          <a:effectLst/>
                          <a:latin typeface="Arial" panose="020B0604020202020204" pitchFamily="34" charset="0"/>
                        </a:rPr>
                        <a:t>114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22537105"/>
                  </a:ext>
                </a:extLst>
              </a:tr>
              <a:tr h="388223">
                <a:tc>
                  <a:txBody>
                    <a:bodyPr/>
                    <a:lstStyle/>
                    <a:p>
                      <a:pPr algn="ctr" fontAlgn="t"/>
                      <a:r>
                        <a:rPr lang="en-US" sz="1800" b="0" i="0" u="none" strike="noStrike">
                          <a:solidFill>
                            <a:srgbClr val="000000"/>
                          </a:solidFill>
                          <a:effectLst/>
                          <a:latin typeface="Arial" panose="020B0604020202020204" pitchFamily="34" charset="0"/>
                        </a:rPr>
                        <a:t>22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 PUNJAB</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169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271481"/>
                  </a:ext>
                </a:extLst>
              </a:tr>
              <a:tr h="373291">
                <a:tc>
                  <a:txBody>
                    <a:bodyPr/>
                    <a:lstStyle/>
                    <a:p>
                      <a:pPr algn="ctr" fontAlgn="t"/>
                      <a:r>
                        <a:rPr lang="en-US" sz="1800" b="0" i="0" u="none" strike="noStrike" dirty="0">
                          <a:solidFill>
                            <a:srgbClr val="000000"/>
                          </a:solidFill>
                          <a:effectLst/>
                          <a:latin typeface="Arial" panose="020B0604020202020204" pitchFamily="34" charset="0"/>
                        </a:rPr>
                        <a:t>23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CHANDIGARH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647847"/>
                  </a:ext>
                </a:extLst>
              </a:tr>
              <a:tr h="373292">
                <a:tc>
                  <a:txBody>
                    <a:bodyPr/>
                    <a:lstStyle/>
                    <a:p>
                      <a:pPr algn="ctr" fontAlgn="t"/>
                      <a:r>
                        <a:rPr lang="en-US" sz="1800" b="0" i="0" u="none" strike="noStrike" dirty="0">
                          <a:solidFill>
                            <a:srgbClr val="000000"/>
                          </a:solidFill>
                          <a:effectLst/>
                          <a:latin typeface="Arial" panose="020B0604020202020204" pitchFamily="34" charset="0"/>
                        </a:rPr>
                        <a:t>24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t"/>
                      <a:r>
                        <a:rPr lang="en-US" sz="1800" b="0" i="0" u="none" strike="noStrike" dirty="0">
                          <a:solidFill>
                            <a:srgbClr val="000000"/>
                          </a:solidFill>
                          <a:effectLst/>
                          <a:latin typeface="Arial" panose="020B0604020202020204" pitchFamily="34" charset="0"/>
                        </a:rPr>
                        <a:t>RAJASTHAN</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US" sz="1800" b="0" i="0" u="none" strike="noStrike" dirty="0">
                          <a:solidFill>
                            <a:srgbClr val="000000"/>
                          </a:solidFill>
                          <a:effectLst/>
                          <a:latin typeface="Arial" panose="020B0604020202020204" pitchFamily="34" charset="0"/>
                        </a:rPr>
                        <a:t>215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US" sz="1800" b="0" i="0" u="none" strike="noStrike" dirty="0">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984271884"/>
                  </a:ext>
                </a:extLst>
              </a:tr>
              <a:tr h="388223">
                <a:tc>
                  <a:txBody>
                    <a:bodyPr/>
                    <a:lstStyle/>
                    <a:p>
                      <a:pPr algn="ctr" fontAlgn="t"/>
                      <a:r>
                        <a:rPr lang="en-US" sz="1800" b="0" i="0" u="none" strike="noStrike">
                          <a:solidFill>
                            <a:srgbClr val="000000"/>
                          </a:solidFill>
                          <a:effectLst/>
                          <a:latin typeface="Arial" panose="020B0604020202020204" pitchFamily="34" charset="0"/>
                        </a:rPr>
                        <a:t>25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SIKKIM</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7</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3948310"/>
                  </a:ext>
                </a:extLst>
              </a:tr>
              <a:tr h="358360">
                <a:tc>
                  <a:txBody>
                    <a:bodyPr/>
                    <a:lstStyle/>
                    <a:p>
                      <a:pPr algn="ctr" fontAlgn="t"/>
                      <a:r>
                        <a:rPr lang="en-US" sz="1800" b="0" i="0" u="none" strike="noStrike">
                          <a:solidFill>
                            <a:srgbClr val="000000"/>
                          </a:solidFill>
                          <a:effectLst/>
                          <a:latin typeface="Arial" panose="020B0604020202020204" pitchFamily="34" charset="0"/>
                        </a:rPr>
                        <a:t>26</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 TAMIL NADU</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651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6192823"/>
                  </a:ext>
                </a:extLst>
              </a:tr>
              <a:tr h="358360">
                <a:tc>
                  <a:txBody>
                    <a:bodyPr/>
                    <a:lstStyle/>
                    <a:p>
                      <a:pPr algn="ctr" fontAlgn="t"/>
                      <a:r>
                        <a:rPr lang="en-US" sz="1800" b="0" i="0" u="none" strike="noStrike">
                          <a:solidFill>
                            <a:srgbClr val="000000"/>
                          </a:solidFill>
                          <a:effectLst/>
                          <a:latin typeface="Arial" panose="020B0604020202020204" pitchFamily="34" charset="0"/>
                        </a:rPr>
                        <a:t>27</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 A &amp; N `ISLANDS</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6564696"/>
                  </a:ext>
                </a:extLst>
              </a:tr>
              <a:tr h="388223">
                <a:tc>
                  <a:txBody>
                    <a:bodyPr/>
                    <a:lstStyle/>
                    <a:p>
                      <a:pPr algn="ctr" fontAlgn="t"/>
                      <a:r>
                        <a:rPr lang="en-US" sz="1800" b="0" i="0" u="none" strike="noStrike">
                          <a:solidFill>
                            <a:srgbClr val="000000"/>
                          </a:solidFill>
                          <a:effectLst/>
                          <a:latin typeface="Arial" panose="020B0604020202020204" pitchFamily="34" charset="0"/>
                        </a:rPr>
                        <a:t>28</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dirty="0">
                          <a:solidFill>
                            <a:srgbClr val="000000"/>
                          </a:solidFill>
                          <a:effectLst/>
                          <a:latin typeface="Arial" panose="020B0604020202020204" pitchFamily="34" charset="0"/>
                        </a:rPr>
                        <a:t>PUDUCHERRY</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767653"/>
                  </a:ext>
                </a:extLst>
              </a:tr>
              <a:tr h="373291">
                <a:tc>
                  <a:txBody>
                    <a:bodyPr/>
                    <a:lstStyle/>
                    <a:p>
                      <a:pPr algn="ctr" fontAlgn="t"/>
                      <a:r>
                        <a:rPr lang="en-US" sz="1800" b="0" i="0" u="none" strike="noStrike">
                          <a:solidFill>
                            <a:srgbClr val="000000"/>
                          </a:solidFill>
                          <a:effectLst/>
                          <a:latin typeface="Arial" panose="020B0604020202020204" pitchFamily="34" charset="0"/>
                        </a:rPr>
                        <a:t>29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TELANGANA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143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1991175"/>
                  </a:ext>
                </a:extLst>
              </a:tr>
              <a:tr h="358360">
                <a:tc>
                  <a:txBody>
                    <a:bodyPr/>
                    <a:lstStyle/>
                    <a:p>
                      <a:pPr algn="ctr" fontAlgn="t"/>
                      <a:r>
                        <a:rPr lang="en-US" sz="1800" b="0" i="0" u="none" strike="noStrike">
                          <a:solidFill>
                            <a:srgbClr val="000000"/>
                          </a:solidFill>
                          <a:effectLst/>
                          <a:latin typeface="Arial" panose="020B0604020202020204" pitchFamily="34" charset="0"/>
                        </a:rPr>
                        <a:t>30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TRIPURA</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8068832"/>
                  </a:ext>
                </a:extLst>
              </a:tr>
              <a:tr h="358360">
                <a:tc>
                  <a:txBody>
                    <a:bodyPr/>
                    <a:lstStyle/>
                    <a:p>
                      <a:pPr algn="ctr" fontAlgn="t"/>
                      <a:r>
                        <a:rPr lang="en-US" sz="1800" b="0" i="0" u="none" strike="noStrike">
                          <a:solidFill>
                            <a:srgbClr val="000000"/>
                          </a:solidFill>
                          <a:effectLst/>
                          <a:latin typeface="Arial" panose="020B0604020202020204" pitchFamily="34" charset="0"/>
                        </a:rPr>
                        <a:t>31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UTTAR PRADESH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747</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2090329"/>
                  </a:ext>
                </a:extLst>
              </a:tr>
              <a:tr h="358360">
                <a:tc>
                  <a:txBody>
                    <a:bodyPr/>
                    <a:lstStyle/>
                    <a:p>
                      <a:pPr algn="ctr" fontAlgn="t"/>
                      <a:r>
                        <a:rPr lang="en-US" sz="1800" b="0" i="0" u="none" strike="noStrike">
                          <a:solidFill>
                            <a:srgbClr val="000000"/>
                          </a:solidFill>
                          <a:effectLst/>
                          <a:latin typeface="Arial" panose="020B0604020202020204" pitchFamily="34" charset="0"/>
                        </a:rPr>
                        <a:t>32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UTTARAKHAND</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110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8210693"/>
                  </a:ext>
                </a:extLst>
              </a:tr>
              <a:tr h="373291">
                <a:tc>
                  <a:txBody>
                    <a:bodyPr/>
                    <a:lstStyle/>
                    <a:p>
                      <a:pPr algn="ctr" fontAlgn="t"/>
                      <a:r>
                        <a:rPr lang="en-US" sz="1800" b="0" i="0" u="none" strike="noStrike">
                          <a:solidFill>
                            <a:srgbClr val="000000"/>
                          </a:solidFill>
                          <a:effectLst/>
                          <a:latin typeface="Arial" panose="020B0604020202020204" pitchFamily="34" charset="0"/>
                        </a:rPr>
                        <a:t>33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WEST BENGAL</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129</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546071"/>
                  </a:ext>
                </a:extLst>
              </a:tr>
              <a:tr h="373291">
                <a:tc>
                  <a:txBody>
                    <a:bodyPr/>
                    <a:lstStyle/>
                    <a:p>
                      <a:pPr algn="ctr" fontAlgn="t"/>
                      <a:r>
                        <a:rPr lang="en-US" sz="1800" b="0" i="0" u="none" strike="noStrike">
                          <a:solidFill>
                            <a:srgbClr val="000000"/>
                          </a:solidFill>
                          <a:effectLst/>
                          <a:latin typeface="Arial" panose="020B0604020202020204" pitchFamily="34" charset="0"/>
                        </a:rPr>
                        <a:t>34</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NCT OF DELHI</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3</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2681399"/>
                  </a:ext>
                </a:extLst>
              </a:tr>
              <a:tr h="373291">
                <a:tc>
                  <a:txBody>
                    <a:bodyPr/>
                    <a:lstStyle/>
                    <a:p>
                      <a:pPr algn="ctr" fontAlgn="t"/>
                      <a:r>
                        <a:rPr lang="en-US" sz="1800" b="0" i="0" u="none" strike="noStrike">
                          <a:solidFill>
                            <a:srgbClr val="000000"/>
                          </a:solidFill>
                          <a:effectLst/>
                          <a:latin typeface="Arial" panose="020B0604020202020204" pitchFamily="34" charset="0"/>
                        </a:rPr>
                        <a:t>35</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JAMMU AND KASHMIR</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80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Arial" panose="020B0604020202020204" pitchFamily="34" charset="0"/>
                        </a:rPr>
                        <a:t>1</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211698"/>
                  </a:ext>
                </a:extLst>
              </a:tr>
              <a:tr h="373291">
                <a:tc>
                  <a:txBody>
                    <a:bodyPr/>
                    <a:lstStyle/>
                    <a:p>
                      <a:pPr algn="ctr" fontAlgn="t"/>
                      <a:r>
                        <a:rPr lang="en-US" sz="1800" b="0" i="0" u="none" strike="noStrike">
                          <a:solidFill>
                            <a:srgbClr val="000000"/>
                          </a:solidFill>
                          <a:effectLst/>
                          <a:latin typeface="Arial" panose="020B0604020202020204" pitchFamily="34" charset="0"/>
                        </a:rPr>
                        <a:t>36</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Arial" panose="020B0604020202020204" pitchFamily="34" charset="0"/>
                        </a:rPr>
                        <a:t> LADAKH</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a:solidFill>
                            <a:srgbClr val="000000"/>
                          </a:solidFill>
                          <a:effectLst/>
                          <a:latin typeface="Arial" panose="020B0604020202020204" pitchFamily="34" charset="0"/>
                        </a:rPr>
                        <a:t>2</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800" b="0" i="0" u="none" strike="noStrike" dirty="0">
                          <a:solidFill>
                            <a:srgbClr val="000000"/>
                          </a:solidFill>
                          <a:effectLst/>
                          <a:latin typeface="Calibri" panose="020F0502020204030204" pitchFamily="34" charset="0"/>
                        </a:rPr>
                        <a:t>0</a:t>
                      </a:r>
                    </a:p>
                  </a:txBody>
                  <a:tcPr marL="1328" marR="1328" marT="13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747822"/>
                  </a:ext>
                </a:extLst>
              </a:tr>
              <a:tr h="467332">
                <a:tc>
                  <a:txBody>
                    <a:bodyPr/>
                    <a:lstStyle/>
                    <a:p>
                      <a:pPr algn="ctr" fontAlgn="ctr"/>
                      <a:r>
                        <a:rPr lang="en-US" sz="1800" b="0" i="0" u="none" strike="noStrike">
                          <a:solidFill>
                            <a:srgbClr val="000000"/>
                          </a:solidFill>
                          <a:effectLst/>
                          <a:latin typeface="Arial Black" panose="020B0A04020102020204" pitchFamily="34" charset="0"/>
                        </a:rPr>
                        <a:t> </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a:solidFill>
                            <a:srgbClr val="000000"/>
                          </a:solidFill>
                          <a:effectLst/>
                          <a:latin typeface="Arial Black" panose="020B0A04020102020204" pitchFamily="34" charset="0"/>
                        </a:rPr>
                        <a:t>Total </a:t>
                      </a:r>
                      <a:endParaRPr lang="en-US" sz="2000" b="0" i="0" u="none" strike="noStrike" dirty="0" smtClean="0">
                        <a:solidFill>
                          <a:srgbClr val="000000"/>
                        </a:solidFill>
                        <a:effectLst/>
                        <a:latin typeface="Arial Black" panose="020B0A04020102020204" pitchFamily="34" charset="0"/>
                      </a:endParaRP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Black" panose="020B0A04020102020204" pitchFamily="34" charset="0"/>
                        </a:rPr>
                        <a:t>4805</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Black" panose="020B0A04020102020204" pitchFamily="34" charset="0"/>
                        </a:rPr>
                        <a:t>45</a:t>
                      </a:r>
                    </a:p>
                  </a:txBody>
                  <a:tcPr marL="1328" marR="1328" marT="1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718127"/>
                  </a:ext>
                </a:extLst>
              </a:tr>
            </a:tbl>
          </a:graphicData>
        </a:graphic>
      </p:graphicFrame>
      <p:sp>
        <p:nvSpPr>
          <p:cNvPr id="261" name="Google Shape;261;p6"/>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a:solidFill>
                  <a:schemeClr val="accent2"/>
                </a:solidFill>
                <a:latin typeface="Calibri"/>
                <a:ea typeface="Calibri"/>
                <a:cs typeface="Calibri"/>
                <a:sym typeface="Calibri"/>
              </a:rPr>
              <a:t>Status of appointment of State PMU</a:t>
            </a:r>
          </a:p>
        </p:txBody>
      </p:sp>
      <p:sp>
        <p:nvSpPr>
          <p:cNvPr id="262" name="Google Shape;262;p6"/>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44741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A8030D-3213-8C63-6346-E40B7E5F6F30}"/>
              </a:ext>
            </a:extLst>
          </p:cNvPr>
          <p:cNvSpPr txBox="1">
            <a:spLocks/>
          </p:cNvSpPr>
          <p:nvPr/>
        </p:nvSpPr>
        <p:spPr>
          <a:xfrm>
            <a:off x="680220" y="2334989"/>
            <a:ext cx="14690190" cy="5128072"/>
          </a:xfrm>
          <a:prstGeom prst="rect">
            <a:avLst/>
          </a:prstGeom>
        </p:spPr>
        <p:txBody>
          <a:bodyPr vert="horz" lIns="121454" tIns="60727" rIns="121454" bIns="60727" rtlCol="0" anchor="b">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607253" indent="-607253">
              <a:buFont typeface="+mj-lt"/>
              <a:buAutoNum type="arabicPeriod"/>
            </a:pPr>
            <a:r>
              <a:rPr lang="en-US" sz="2400" dirty="0">
                <a:solidFill>
                  <a:srgbClr val="333333"/>
                </a:solidFill>
                <a:highlight>
                  <a:srgbClr val="FFFFFF"/>
                </a:highlight>
                <a:cs typeface="Arial"/>
              </a:rPr>
              <a:t>NAMASTE </a:t>
            </a:r>
            <a:r>
              <a:rPr lang="en-US" sz="2400" dirty="0" smtClean="0">
                <a:solidFill>
                  <a:srgbClr val="333333"/>
                </a:solidFill>
                <a:highlight>
                  <a:srgbClr val="FFFFFF"/>
                </a:highlight>
                <a:cs typeface="Arial"/>
              </a:rPr>
              <a:t>Scheme </a:t>
            </a:r>
            <a:r>
              <a:rPr lang="en-US" sz="2400" dirty="0">
                <a:solidFill>
                  <a:srgbClr val="333333"/>
                </a:solidFill>
                <a:highlight>
                  <a:srgbClr val="FFFFFF"/>
                </a:highlight>
                <a:cs typeface="Arial"/>
              </a:rPr>
              <a:t>Implementation </a:t>
            </a:r>
          </a:p>
          <a:p>
            <a:pPr marL="1062693" lvl="1" indent="-455440">
              <a:buFont typeface="Arial" panose="020B0604020202020204" pitchFamily="34" charset="0"/>
              <a:buChar char="•"/>
            </a:pPr>
            <a:r>
              <a:rPr lang="en-US" sz="2400" b="1" dirty="0">
                <a:solidFill>
                  <a:srgbClr val="333333"/>
                </a:solidFill>
                <a:highlight>
                  <a:srgbClr val="FFFFFF"/>
                </a:highlight>
                <a:latin typeface="+mj-lt"/>
              </a:rPr>
              <a:t>Coordinate with State NAMASTE Nodal officer </a:t>
            </a:r>
            <a:r>
              <a:rPr lang="en-US" sz="2400" dirty="0">
                <a:solidFill>
                  <a:srgbClr val="333333"/>
                </a:solidFill>
                <a:highlight>
                  <a:srgbClr val="FFFFFF"/>
                </a:highlight>
                <a:latin typeface="+mj-lt"/>
              </a:rPr>
              <a:t>and ensure the appointment of City level ULB nodal officer and SPOC for SUY scheme across </a:t>
            </a:r>
            <a:r>
              <a:rPr lang="en-US" sz="2400" dirty="0" smtClean="0">
                <a:solidFill>
                  <a:srgbClr val="333333"/>
                </a:solidFill>
                <a:highlight>
                  <a:srgbClr val="FFFFFF"/>
                </a:highlight>
                <a:latin typeface="+mj-lt"/>
              </a:rPr>
              <a:t>the state ULBs.</a:t>
            </a:r>
            <a:endParaRPr lang="en-US" sz="2400" dirty="0">
              <a:solidFill>
                <a:srgbClr val="333333"/>
              </a:solidFill>
              <a:highlight>
                <a:srgbClr val="FFFFFF"/>
              </a:highlight>
              <a:latin typeface="+mj-lt"/>
            </a:endParaRPr>
          </a:p>
          <a:p>
            <a:pPr marL="1062693" lvl="1" indent="-455440">
              <a:buFont typeface="Arial" panose="020B0604020202020204" pitchFamily="34" charset="0"/>
              <a:buChar char="•"/>
            </a:pPr>
            <a:r>
              <a:rPr lang="en-US" sz="2400" dirty="0">
                <a:solidFill>
                  <a:srgbClr val="333333"/>
                </a:solidFill>
                <a:highlight>
                  <a:srgbClr val="FFFFFF"/>
                </a:highlight>
                <a:latin typeface="+mj-lt"/>
              </a:rPr>
              <a:t>Assist the State NAMASTE Nodal Officer to </a:t>
            </a:r>
            <a:r>
              <a:rPr lang="en-US" sz="2400" b="1" dirty="0">
                <a:solidFill>
                  <a:srgbClr val="333333"/>
                </a:solidFill>
                <a:highlight>
                  <a:srgbClr val="FFFFFF"/>
                </a:highlight>
                <a:latin typeface="+mj-lt"/>
              </a:rPr>
              <a:t>track the progress of scheme component execution and identify potential </a:t>
            </a:r>
            <a:r>
              <a:rPr lang="en-US" sz="2400" b="1" dirty="0" smtClean="0">
                <a:solidFill>
                  <a:srgbClr val="333333"/>
                </a:solidFill>
                <a:highlight>
                  <a:srgbClr val="FFFFFF"/>
                </a:highlight>
                <a:latin typeface="+mj-lt"/>
              </a:rPr>
              <a:t>bottlenecks.</a:t>
            </a:r>
          </a:p>
          <a:p>
            <a:pPr marL="607253" lvl="1"/>
            <a:endParaRPr lang="en-US" sz="2400" b="1" dirty="0">
              <a:solidFill>
                <a:srgbClr val="333333"/>
              </a:solidFill>
              <a:highlight>
                <a:srgbClr val="FFFFFF"/>
              </a:highlight>
              <a:latin typeface="+mj-lt"/>
            </a:endParaRPr>
          </a:p>
          <a:p>
            <a:pPr marL="607253" indent="-607253">
              <a:buFont typeface="+mj-lt"/>
              <a:buAutoNum type="arabicPeriod"/>
            </a:pPr>
            <a:r>
              <a:rPr lang="en-US" sz="2400" dirty="0">
                <a:solidFill>
                  <a:srgbClr val="333333"/>
                </a:solidFill>
                <a:highlight>
                  <a:srgbClr val="FFFFFF"/>
                </a:highlight>
                <a:cs typeface="Arial"/>
              </a:rPr>
              <a:t>Stakeholder Coordination:</a:t>
            </a:r>
          </a:p>
          <a:p>
            <a:pPr marL="1062693" lvl="1" indent="-455440">
              <a:buFont typeface="Arial" panose="020B0604020202020204" pitchFamily="34" charset="0"/>
              <a:buChar char="•"/>
            </a:pPr>
            <a:r>
              <a:rPr lang="en-US" sz="2400" dirty="0">
                <a:solidFill>
                  <a:srgbClr val="333333"/>
                </a:solidFill>
                <a:highlight>
                  <a:srgbClr val="FFFFFF"/>
                </a:highlight>
                <a:latin typeface="+mj-lt"/>
              </a:rPr>
              <a:t>Act as </a:t>
            </a:r>
            <a:r>
              <a:rPr lang="en-US" sz="2400" b="1" dirty="0">
                <a:solidFill>
                  <a:srgbClr val="333333"/>
                </a:solidFill>
                <a:highlight>
                  <a:srgbClr val="FFFFFF"/>
                </a:highlight>
                <a:latin typeface="+mj-lt"/>
              </a:rPr>
              <a:t>the primary point of contact </a:t>
            </a:r>
            <a:r>
              <a:rPr lang="en-US" sz="2400" dirty="0">
                <a:solidFill>
                  <a:srgbClr val="333333"/>
                </a:solidFill>
                <a:highlight>
                  <a:srgbClr val="FFFFFF"/>
                </a:highlight>
                <a:latin typeface="+mj-lt"/>
              </a:rPr>
              <a:t>for NSKFDC to coordinate with State NAMASTE Nodal Officer, State Urban Development Dept., State Public Health Engineering dept., State Water and Sanitation dept., Parastatal bodies, ULBs and District Magistrates to ensure smooth implementation of scheme component such as organizing profiling camps for enumeration of SSW, distribution of PPE and Safety devices, issue of PM JAY cards, nomination of SSW for capital subsidy etc.</a:t>
            </a:r>
          </a:p>
          <a:p>
            <a:pPr marL="1062693" lvl="1" indent="-455440">
              <a:buFont typeface="Arial" panose="020B0604020202020204" pitchFamily="34" charset="0"/>
              <a:buChar char="•"/>
            </a:pPr>
            <a:r>
              <a:rPr lang="en-US" sz="2400" b="1" dirty="0">
                <a:solidFill>
                  <a:srgbClr val="333333"/>
                </a:solidFill>
                <a:highlight>
                  <a:srgbClr val="FFFFFF"/>
                </a:highlight>
                <a:latin typeface="+mj-lt"/>
              </a:rPr>
              <a:t>Facilitate communication</a:t>
            </a:r>
            <a:r>
              <a:rPr lang="en-US" sz="2400" dirty="0">
                <a:solidFill>
                  <a:srgbClr val="333333"/>
                </a:solidFill>
                <a:highlight>
                  <a:srgbClr val="FFFFFF"/>
                </a:highlight>
                <a:latin typeface="+mj-lt"/>
              </a:rPr>
              <a:t> at state and district level in coordination with State NAMASTE Nodal officer and Ministry of Housing and Urban Affairs(</a:t>
            </a:r>
            <a:r>
              <a:rPr lang="en-US" sz="2400" dirty="0" err="1">
                <a:solidFill>
                  <a:srgbClr val="333333"/>
                </a:solidFill>
                <a:highlight>
                  <a:srgbClr val="FFFFFF"/>
                </a:highlight>
                <a:latin typeface="+mj-lt"/>
              </a:rPr>
              <a:t>MoHUA</a:t>
            </a:r>
            <a:r>
              <a:rPr lang="en-US" sz="2400" dirty="0">
                <a:solidFill>
                  <a:srgbClr val="333333"/>
                </a:solidFill>
                <a:highlight>
                  <a:srgbClr val="FFFFFF"/>
                </a:highlight>
                <a:latin typeface="+mj-lt"/>
              </a:rPr>
              <a:t>) for appointment of Emergency Response Sanitation Unit and Responsible Sanitation Authority </a:t>
            </a:r>
          </a:p>
        </p:txBody>
      </p:sp>
      <p:sp>
        <p:nvSpPr>
          <p:cNvPr id="6" name="Google Shape;381;p1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a:solidFill>
                  <a:schemeClr val="accent2"/>
                </a:solidFill>
                <a:latin typeface="Calibri"/>
                <a:ea typeface="Calibri"/>
                <a:cs typeface="Calibri"/>
                <a:sym typeface="Calibri"/>
              </a:rPr>
              <a:t>Roles and </a:t>
            </a:r>
            <a:r>
              <a:rPr lang="en-US" sz="4000" b="1" dirty="0" smtClean="0">
                <a:solidFill>
                  <a:schemeClr val="accent2"/>
                </a:solidFill>
                <a:latin typeface="Calibri"/>
                <a:ea typeface="Calibri"/>
                <a:cs typeface="Calibri"/>
                <a:sym typeface="Calibri"/>
              </a:rPr>
              <a:t>Responsibilities of State PMU</a:t>
            </a:r>
            <a:endParaRPr lang="en-US" sz="4000" b="1" dirty="0">
              <a:solidFill>
                <a:schemeClr val="accent2"/>
              </a:solidFill>
              <a:latin typeface="Calibri"/>
              <a:ea typeface="Calibri"/>
              <a:cs typeface="Calibri"/>
              <a:sym typeface="Calibri"/>
            </a:endParaRPr>
          </a:p>
        </p:txBody>
      </p:sp>
      <p:sp>
        <p:nvSpPr>
          <p:cNvPr id="7" name="Google Shape;382;p1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extLst>
      <p:ext uri="{BB962C8B-B14F-4D97-AF65-F5344CB8AC3E}">
        <p14:creationId xmlns:p14="http://schemas.microsoft.com/office/powerpoint/2010/main" val="4074721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A8030D-3213-8C63-6346-E40B7E5F6F30}"/>
              </a:ext>
            </a:extLst>
          </p:cNvPr>
          <p:cNvSpPr txBox="1">
            <a:spLocks/>
          </p:cNvSpPr>
          <p:nvPr/>
        </p:nvSpPr>
        <p:spPr>
          <a:xfrm>
            <a:off x="694113" y="2199035"/>
            <a:ext cx="14690190" cy="6219714"/>
          </a:xfrm>
          <a:prstGeom prst="rect">
            <a:avLst/>
          </a:prstGeom>
          <a:solidFill>
            <a:schemeClr val="bg1"/>
          </a:solidFill>
        </p:spPr>
        <p:txBody>
          <a:bodyPr vert="horz" lIns="121454" tIns="60727" rIns="121454" bIns="60727" rtlCol="0" anchor="b">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marL="607253" indent="-607253">
              <a:buFont typeface="+mj-lt"/>
              <a:buAutoNum type="arabicPeriod" startAt="3"/>
            </a:pPr>
            <a:r>
              <a:rPr lang="en-US" sz="2400" dirty="0">
                <a:solidFill>
                  <a:srgbClr val="333333"/>
                </a:solidFill>
                <a:highlight>
                  <a:srgbClr val="FFFFFF"/>
                </a:highlight>
                <a:cs typeface="Arial"/>
              </a:rPr>
              <a:t>IEC and Public Awareness: </a:t>
            </a:r>
          </a:p>
          <a:p>
            <a:pPr marL="1062693" lvl="1" indent="-455440">
              <a:buFont typeface="Arial" panose="020B0604020202020204" pitchFamily="34" charset="0"/>
              <a:buChar char="•"/>
            </a:pPr>
            <a:r>
              <a:rPr lang="en-US" sz="2400" b="1" dirty="0">
                <a:solidFill>
                  <a:srgbClr val="333333"/>
                </a:solidFill>
                <a:highlight>
                  <a:srgbClr val="FFFFFF"/>
                </a:highlight>
                <a:latin typeface="+mj-lt"/>
              </a:rPr>
              <a:t>Facilitate IEC</a:t>
            </a:r>
            <a:r>
              <a:rPr lang="en-US" sz="2400" dirty="0">
                <a:solidFill>
                  <a:srgbClr val="333333"/>
                </a:solidFill>
                <a:highlight>
                  <a:srgbClr val="FFFFFF"/>
                </a:highlight>
                <a:latin typeface="+mj-lt"/>
              </a:rPr>
              <a:t> such as workshops, training sessions, and awareness campaigns to promote safety and dignity of </a:t>
            </a:r>
            <a:r>
              <a:rPr lang="en-US" sz="2400" dirty="0" smtClean="0">
                <a:solidFill>
                  <a:srgbClr val="333333"/>
                </a:solidFill>
                <a:highlight>
                  <a:srgbClr val="FFFFFF"/>
                </a:highlight>
                <a:latin typeface="+mj-lt"/>
              </a:rPr>
              <a:t>SSW</a:t>
            </a:r>
          </a:p>
          <a:p>
            <a:pPr marL="1062693" lvl="1" indent="-455440">
              <a:buFont typeface="Arial" panose="020B0604020202020204" pitchFamily="34" charset="0"/>
              <a:buChar char="•"/>
            </a:pPr>
            <a:endParaRPr lang="en-US" sz="2400" dirty="0">
              <a:solidFill>
                <a:srgbClr val="333333"/>
              </a:solidFill>
              <a:highlight>
                <a:srgbClr val="FFFFFF"/>
              </a:highlight>
              <a:latin typeface="+mj-lt"/>
            </a:endParaRPr>
          </a:p>
          <a:p>
            <a:pPr marL="607253" indent="-607253">
              <a:buFont typeface="+mj-lt"/>
              <a:buAutoNum type="arabicPeriod" startAt="3"/>
            </a:pPr>
            <a:r>
              <a:rPr lang="en-US" sz="2400" dirty="0">
                <a:solidFill>
                  <a:srgbClr val="333333"/>
                </a:solidFill>
                <a:highlight>
                  <a:srgbClr val="FFFFFF"/>
                </a:highlight>
                <a:cs typeface="Arial"/>
              </a:rPr>
              <a:t>Project Monitoring and Evaluation:</a:t>
            </a:r>
          </a:p>
          <a:p>
            <a:pPr marL="1062693" lvl="1" indent="-455440">
              <a:buFont typeface="Arial" panose="020B0604020202020204" pitchFamily="34" charset="0"/>
              <a:buChar char="•"/>
            </a:pPr>
            <a:r>
              <a:rPr lang="en-US" sz="2400" b="1" dirty="0">
                <a:solidFill>
                  <a:srgbClr val="333333"/>
                </a:solidFill>
                <a:highlight>
                  <a:srgbClr val="FFFFFF"/>
                </a:highlight>
                <a:latin typeface="+mj-lt"/>
              </a:rPr>
              <a:t>Monitor the progress </a:t>
            </a:r>
            <a:r>
              <a:rPr lang="en-US" sz="2400" dirty="0">
                <a:solidFill>
                  <a:srgbClr val="333333"/>
                </a:solidFill>
                <a:highlight>
                  <a:srgbClr val="FFFFFF"/>
                </a:highlight>
                <a:latin typeface="+mj-lt"/>
              </a:rPr>
              <a:t>of NAMASTE scheme component implementation at state and ULB level</a:t>
            </a:r>
          </a:p>
          <a:p>
            <a:pPr marL="1062693" lvl="1" indent="-455440">
              <a:buFont typeface="Arial" panose="020B0604020202020204" pitchFamily="34" charset="0"/>
              <a:buChar char="•"/>
            </a:pPr>
            <a:r>
              <a:rPr lang="en-US" sz="2400" dirty="0">
                <a:solidFill>
                  <a:srgbClr val="333333"/>
                </a:solidFill>
                <a:highlight>
                  <a:srgbClr val="FFFFFF"/>
                </a:highlight>
                <a:latin typeface="+mj-lt"/>
              </a:rPr>
              <a:t>Act as the </a:t>
            </a:r>
            <a:r>
              <a:rPr lang="en-US" sz="2400" b="1" dirty="0">
                <a:solidFill>
                  <a:srgbClr val="333333"/>
                </a:solidFill>
                <a:highlight>
                  <a:srgbClr val="FFFFFF"/>
                </a:highlight>
                <a:latin typeface="+mj-lt"/>
              </a:rPr>
              <a:t>primary point of contact for City Nodal Officer </a:t>
            </a:r>
            <a:r>
              <a:rPr lang="en-US" sz="2400" dirty="0">
                <a:solidFill>
                  <a:srgbClr val="333333"/>
                </a:solidFill>
                <a:highlight>
                  <a:srgbClr val="FFFFFF"/>
                </a:highlight>
                <a:latin typeface="+mj-lt"/>
              </a:rPr>
              <a:t>for </a:t>
            </a:r>
            <a:r>
              <a:rPr lang="en-US" sz="2400" dirty="0" smtClean="0">
                <a:solidFill>
                  <a:srgbClr val="333333"/>
                </a:solidFill>
                <a:highlight>
                  <a:srgbClr val="FFFFFF"/>
                </a:highlight>
                <a:latin typeface="+mj-lt"/>
              </a:rPr>
              <a:t>updating </a:t>
            </a:r>
            <a:r>
              <a:rPr lang="en-US" sz="2400" dirty="0">
                <a:solidFill>
                  <a:srgbClr val="333333"/>
                </a:solidFill>
                <a:highlight>
                  <a:srgbClr val="FFFFFF"/>
                </a:highlight>
                <a:latin typeface="+mj-lt"/>
              </a:rPr>
              <a:t>of NAMASTE MIS and ensure periodic reporting of NAMASTE scheme progress.</a:t>
            </a:r>
          </a:p>
          <a:p>
            <a:pPr marL="1062693" lvl="1" indent="-455440">
              <a:buFont typeface="Arial" panose="020B0604020202020204" pitchFamily="34" charset="0"/>
              <a:buChar char="•"/>
            </a:pPr>
            <a:r>
              <a:rPr lang="en-US" sz="2400" dirty="0">
                <a:solidFill>
                  <a:srgbClr val="333333"/>
                </a:solidFill>
                <a:highlight>
                  <a:srgbClr val="FFFFFF"/>
                </a:highlight>
                <a:latin typeface="+mj-lt"/>
              </a:rPr>
              <a:t>Collect relevant data and information at state level and flag any issues in periodic reporting by ULB to NSKFDC</a:t>
            </a:r>
          </a:p>
          <a:p>
            <a:pPr marL="1062693" lvl="1" indent="-455440">
              <a:buFont typeface="Arial" panose="020B0604020202020204" pitchFamily="34" charset="0"/>
              <a:buChar char="•"/>
            </a:pPr>
            <a:r>
              <a:rPr lang="en-US" sz="2400" b="1" dirty="0">
                <a:solidFill>
                  <a:srgbClr val="333333"/>
                </a:solidFill>
                <a:highlight>
                  <a:srgbClr val="FFFFFF"/>
                </a:highlight>
                <a:latin typeface="+mj-lt"/>
              </a:rPr>
              <a:t>Prepare regular reports</a:t>
            </a:r>
            <a:r>
              <a:rPr lang="en-US" sz="2400" dirty="0">
                <a:solidFill>
                  <a:srgbClr val="333333"/>
                </a:solidFill>
                <a:highlight>
                  <a:srgbClr val="FFFFFF"/>
                </a:highlight>
                <a:latin typeface="+mj-lt"/>
              </a:rPr>
              <a:t> on project progress, highlighting achievements, success stories and challenges with recommendations for improvement.</a:t>
            </a:r>
          </a:p>
          <a:p>
            <a:pPr marL="1062693" lvl="1" indent="-455440">
              <a:buFont typeface="Arial" panose="020B0604020202020204" pitchFamily="34" charset="0"/>
              <a:buChar char="•"/>
            </a:pPr>
            <a:r>
              <a:rPr lang="en-US" sz="2400" dirty="0">
                <a:solidFill>
                  <a:srgbClr val="333333"/>
                </a:solidFill>
                <a:highlight>
                  <a:srgbClr val="FFFFFF"/>
                </a:highlight>
                <a:latin typeface="+mj-lt"/>
              </a:rPr>
              <a:t>Ensure that the project is implemented in accordance with the partnership agreement and in line with the Standard Operating Protocol of the </a:t>
            </a:r>
            <a:r>
              <a:rPr lang="en-US" sz="2400" dirty="0" err="1">
                <a:solidFill>
                  <a:srgbClr val="333333"/>
                </a:solidFill>
                <a:highlight>
                  <a:srgbClr val="FFFFFF"/>
                </a:highlight>
                <a:latin typeface="+mj-lt"/>
              </a:rPr>
              <a:t>MoSJE</a:t>
            </a:r>
            <a:r>
              <a:rPr lang="en-US" sz="2400" dirty="0">
                <a:solidFill>
                  <a:srgbClr val="333333"/>
                </a:solidFill>
                <a:highlight>
                  <a:srgbClr val="FFFFFF"/>
                </a:highlight>
                <a:latin typeface="+mj-lt"/>
              </a:rPr>
              <a:t> and  </a:t>
            </a:r>
            <a:r>
              <a:rPr lang="en-US" sz="2400" dirty="0" err="1">
                <a:solidFill>
                  <a:srgbClr val="333333"/>
                </a:solidFill>
                <a:highlight>
                  <a:srgbClr val="FFFFFF"/>
                </a:highlight>
                <a:latin typeface="+mj-lt"/>
              </a:rPr>
              <a:t>Govt</a:t>
            </a:r>
            <a:r>
              <a:rPr lang="en-US" sz="2400" dirty="0">
                <a:solidFill>
                  <a:srgbClr val="333333"/>
                </a:solidFill>
                <a:highlight>
                  <a:srgbClr val="FFFFFF"/>
                </a:highlight>
                <a:latin typeface="+mj-lt"/>
              </a:rPr>
              <a:t> of India guidelines</a:t>
            </a:r>
            <a:r>
              <a:rPr lang="en-US" sz="2400" dirty="0" smtClean="0">
                <a:solidFill>
                  <a:srgbClr val="333333"/>
                </a:solidFill>
                <a:highlight>
                  <a:srgbClr val="FFFFFF"/>
                </a:highlight>
                <a:latin typeface="+mj-lt"/>
              </a:rPr>
              <a:t>.</a:t>
            </a:r>
          </a:p>
          <a:p>
            <a:pPr marL="607253" lvl="1"/>
            <a:endParaRPr lang="en-US" sz="2400" dirty="0">
              <a:solidFill>
                <a:srgbClr val="333333"/>
              </a:solidFill>
              <a:highlight>
                <a:srgbClr val="FFFFFF"/>
              </a:highlight>
              <a:latin typeface="+mj-lt"/>
            </a:endParaRPr>
          </a:p>
          <a:p>
            <a:pPr marL="607253" indent="-607253">
              <a:buFont typeface="+mj-lt"/>
              <a:buAutoNum type="arabicPeriod" startAt="5"/>
            </a:pPr>
            <a:r>
              <a:rPr lang="en-US" sz="2400" dirty="0">
                <a:solidFill>
                  <a:srgbClr val="333333"/>
                </a:solidFill>
                <a:highlight>
                  <a:srgbClr val="FFFFFF"/>
                </a:highlight>
                <a:cs typeface="Arial"/>
              </a:rPr>
              <a:t>Capacity Building</a:t>
            </a:r>
          </a:p>
          <a:p>
            <a:pPr marL="1062693" lvl="1" indent="-455440">
              <a:buFont typeface="Arial" panose="020B0604020202020204" pitchFamily="34" charset="0"/>
              <a:buChar char="•"/>
            </a:pPr>
            <a:r>
              <a:rPr lang="en-US" sz="2400" b="1" dirty="0">
                <a:solidFill>
                  <a:srgbClr val="333333"/>
                </a:solidFill>
                <a:highlight>
                  <a:srgbClr val="FFFFFF"/>
                </a:highlight>
                <a:latin typeface="+mj-lt"/>
              </a:rPr>
              <a:t>Coordinate</a:t>
            </a:r>
            <a:r>
              <a:rPr lang="en-US" sz="2400" dirty="0">
                <a:solidFill>
                  <a:srgbClr val="333333"/>
                </a:solidFill>
                <a:highlight>
                  <a:srgbClr val="FFFFFF"/>
                </a:highlight>
                <a:latin typeface="+mj-lt"/>
              </a:rPr>
              <a:t> with NSKFDC </a:t>
            </a:r>
            <a:r>
              <a:rPr lang="en-US" sz="2400" b="1" dirty="0">
                <a:solidFill>
                  <a:srgbClr val="333333"/>
                </a:solidFill>
                <a:highlight>
                  <a:srgbClr val="FFFFFF"/>
                </a:highlight>
                <a:latin typeface="+mj-lt"/>
              </a:rPr>
              <a:t>to ensure training </a:t>
            </a:r>
            <a:r>
              <a:rPr lang="en-US" sz="2400" dirty="0">
                <a:solidFill>
                  <a:srgbClr val="333333"/>
                </a:solidFill>
                <a:highlight>
                  <a:srgbClr val="FFFFFF"/>
                </a:highlight>
                <a:latin typeface="+mj-lt"/>
              </a:rPr>
              <a:t>of city level nodal officer and surveyors in NAMASTE profiling application for enumeration and periodic </a:t>
            </a:r>
            <a:r>
              <a:rPr lang="en-US" sz="2400" dirty="0" err="1">
                <a:solidFill>
                  <a:srgbClr val="333333"/>
                </a:solidFill>
                <a:highlight>
                  <a:srgbClr val="FFFFFF"/>
                </a:highlight>
                <a:latin typeface="+mj-lt"/>
              </a:rPr>
              <a:t>updation</a:t>
            </a:r>
            <a:r>
              <a:rPr lang="en-US" sz="2400" dirty="0">
                <a:solidFill>
                  <a:srgbClr val="333333"/>
                </a:solidFill>
                <a:highlight>
                  <a:srgbClr val="FFFFFF"/>
                </a:highlight>
                <a:latin typeface="+mj-lt"/>
              </a:rPr>
              <a:t> of NAMASTE MIS and Dashboard</a:t>
            </a:r>
          </a:p>
        </p:txBody>
      </p:sp>
      <p:sp>
        <p:nvSpPr>
          <p:cNvPr id="3" name="Google Shape;381;p1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a:solidFill>
                  <a:schemeClr val="accent2"/>
                </a:solidFill>
                <a:latin typeface="Calibri"/>
                <a:ea typeface="Calibri"/>
                <a:cs typeface="Calibri"/>
                <a:sym typeface="Calibri"/>
              </a:rPr>
              <a:t>Roles and </a:t>
            </a:r>
            <a:r>
              <a:rPr lang="en-US" sz="4000" b="1" dirty="0" smtClean="0">
                <a:solidFill>
                  <a:schemeClr val="accent2"/>
                </a:solidFill>
                <a:latin typeface="Calibri"/>
                <a:ea typeface="Calibri"/>
                <a:cs typeface="Calibri"/>
                <a:sym typeface="Calibri"/>
              </a:rPr>
              <a:t>Responsibilities of State PMU</a:t>
            </a:r>
            <a:endParaRPr lang="en-US" sz="4000" b="1" dirty="0">
              <a:solidFill>
                <a:schemeClr val="accent2"/>
              </a:solidFill>
              <a:latin typeface="Calibri"/>
              <a:ea typeface="Calibri"/>
              <a:cs typeface="Calibri"/>
              <a:sym typeface="Calibri"/>
            </a:endParaRPr>
          </a:p>
        </p:txBody>
      </p:sp>
      <p:sp>
        <p:nvSpPr>
          <p:cNvPr id="4" name="Google Shape;382;p1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extLst>
      <p:ext uri="{BB962C8B-B14F-4D97-AF65-F5344CB8AC3E}">
        <p14:creationId xmlns:p14="http://schemas.microsoft.com/office/powerpoint/2010/main" val="1035043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p:nvPr/>
        </p:nvSpPr>
        <p:spPr>
          <a:xfrm>
            <a:off x="89" y="-1"/>
            <a:ext cx="16193911" cy="9109075"/>
          </a:xfrm>
          <a:prstGeom prst="rect">
            <a:avLst/>
          </a:prstGeom>
          <a:solidFill>
            <a:schemeClr val="lt1"/>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6" name="Google Shape;446;p20"/>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r>
              <a:rPr lang="en-US"/>
              <a:t>NAMASTE - TSU, UMC</a:t>
            </a:r>
            <a:endParaRPr/>
          </a:p>
        </p:txBody>
      </p:sp>
      <p:sp>
        <p:nvSpPr>
          <p:cNvPr id="447" name="Google Shape;447;p20"/>
          <p:cNvSpPr txBox="1">
            <a:spLocks noGrp="1"/>
          </p:cNvSpPr>
          <p:nvPr>
            <p:ph type="title"/>
          </p:nvPr>
        </p:nvSpPr>
        <p:spPr>
          <a:xfrm>
            <a:off x="799187" y="414383"/>
            <a:ext cx="14624206" cy="1517650"/>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endParaRPr/>
          </a:p>
        </p:txBody>
      </p:sp>
      <p:sp>
        <p:nvSpPr>
          <p:cNvPr id="448" name="Google Shape;448;p20"/>
          <p:cNvSpPr/>
          <p:nvPr/>
        </p:nvSpPr>
        <p:spPr>
          <a:xfrm rot="10800000">
            <a:off x="-17099" y="-53974"/>
            <a:ext cx="16251047" cy="5809896"/>
          </a:xfrm>
          <a:prstGeom prst="rect">
            <a:avLst/>
          </a:prstGeom>
          <a:solidFill>
            <a:srgbClr val="17365D"/>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49" name="Google Shape;449;p20"/>
          <p:cNvSpPr/>
          <p:nvPr/>
        </p:nvSpPr>
        <p:spPr>
          <a:xfrm>
            <a:off x="0" y="-69319"/>
            <a:ext cx="11386511" cy="5809892"/>
          </a:xfrm>
          <a:prstGeom prst="rect">
            <a:avLst/>
          </a:prstGeom>
          <a:solidFill>
            <a:srgbClr val="002060"/>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450" name="Google Shape;450;p20"/>
          <p:cNvSpPr txBox="1"/>
          <p:nvPr/>
        </p:nvSpPr>
        <p:spPr>
          <a:xfrm>
            <a:off x="1739327" y="1025655"/>
            <a:ext cx="13400935" cy="3889713"/>
          </a:xfrm>
          <a:prstGeom prst="rect">
            <a:avLst/>
          </a:prstGeom>
          <a:noFill/>
          <a:ln>
            <a:noFill/>
          </a:ln>
        </p:spPr>
        <p:txBody>
          <a:bodyPr spcFirstLastPara="1" wrap="square" lIns="121425" tIns="60700" rIns="121425" bIns="60700" anchor="b" anchorCtr="0">
            <a:normAutofit/>
          </a:bodyPr>
          <a:lstStyle/>
          <a:p>
            <a:pPr lvl="0">
              <a:lnSpc>
                <a:spcPct val="90000"/>
              </a:lnSpc>
            </a:pPr>
            <a:r>
              <a:rPr lang="en-US" sz="9600" b="1" dirty="0">
                <a:solidFill>
                  <a:schemeClr val="lt1"/>
                </a:solidFill>
                <a:latin typeface="Century Gothic"/>
                <a:ea typeface="Century Gothic"/>
                <a:cs typeface="Century Gothic"/>
                <a:sym typeface="Calibri"/>
              </a:rPr>
              <a:t>Open Discussion</a:t>
            </a:r>
          </a:p>
        </p:txBody>
      </p:sp>
      <p:sp>
        <p:nvSpPr>
          <p:cNvPr id="451" name="Google Shape;451;p20"/>
          <p:cNvSpPr/>
          <p:nvPr/>
        </p:nvSpPr>
        <p:spPr>
          <a:xfrm rot="-9091028">
            <a:off x="7897054" y="-1413191"/>
            <a:ext cx="6628117" cy="5896235"/>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5B9BD5">
                  <a:alpha val="21568"/>
                </a:srgbClr>
              </a:gs>
              <a:gs pos="87000">
                <a:srgbClr val="9CC2E5">
                  <a:alpha val="1568"/>
                </a:srgbClr>
              </a:gs>
              <a:gs pos="100000">
                <a:srgbClr val="9CC2E5">
                  <a:alpha val="1568"/>
                </a:srgbClr>
              </a:gs>
            </a:gsLst>
            <a:lin ang="8400000" scaled="0"/>
          </a:gra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65750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p58"/>
          <p:cNvPicPr preferRelativeResize="0"/>
          <p:nvPr/>
        </p:nvPicPr>
        <p:blipFill rotWithShape="1">
          <a:blip r:embed="rId3">
            <a:alphaModFix/>
          </a:blip>
          <a:srcRect t="19663" r="3090" b="32019"/>
          <a:stretch/>
        </p:blipFill>
        <p:spPr>
          <a:xfrm>
            <a:off x="-3260" y="3186385"/>
            <a:ext cx="16197348" cy="6048672"/>
          </a:xfrm>
          <a:prstGeom prst="rect">
            <a:avLst/>
          </a:prstGeom>
          <a:noFill/>
          <a:ln>
            <a:noFill/>
          </a:ln>
        </p:spPr>
      </p:pic>
      <p:sp>
        <p:nvSpPr>
          <p:cNvPr id="1023" name="Google Shape;1023;p58"/>
          <p:cNvSpPr txBox="1">
            <a:spLocks noGrp="1"/>
          </p:cNvSpPr>
          <p:nvPr>
            <p:ph type="ftr" idx="11"/>
          </p:nvPr>
        </p:nvSpPr>
        <p:spPr>
          <a:xfrm>
            <a:off x="5533840" y="8442328"/>
            <a:ext cx="5126412" cy="485775"/>
          </a:xfrm>
          <a:prstGeom prst="rect">
            <a:avLst/>
          </a:prstGeom>
          <a:noFill/>
          <a:ln>
            <a:noFill/>
          </a:ln>
        </p:spPr>
        <p:txBody>
          <a:bodyPr spcFirstLastPara="1" wrap="square" lIns="102400" tIns="51200" rIns="102400" bIns="51200" anchor="ctr" anchorCtr="0">
            <a:noAutofit/>
          </a:bodyPr>
          <a:lstStyle/>
          <a:p>
            <a:pPr marL="0" lvl="0" indent="0" algn="ctr" rtl="0">
              <a:spcBef>
                <a:spcPts val="0"/>
              </a:spcBef>
              <a:spcAft>
                <a:spcPts val="0"/>
              </a:spcAft>
              <a:buNone/>
            </a:pPr>
            <a:r>
              <a:rPr lang="en-US"/>
              <a:t>NAMASTE - TSU, UMC</a:t>
            </a:r>
            <a:endParaRPr/>
          </a:p>
        </p:txBody>
      </p:sp>
      <p:sp>
        <p:nvSpPr>
          <p:cNvPr id="1024" name="Google Shape;1024;p58"/>
          <p:cNvSpPr/>
          <p:nvPr/>
        </p:nvSpPr>
        <p:spPr>
          <a:xfrm>
            <a:off x="-3260" y="0"/>
            <a:ext cx="16197348" cy="3186385"/>
          </a:xfrm>
          <a:prstGeom prst="rect">
            <a:avLst/>
          </a:prstGeom>
          <a:solidFill>
            <a:srgbClr val="002060"/>
          </a:soli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1025" name="Google Shape;1025;p58"/>
          <p:cNvSpPr/>
          <p:nvPr/>
        </p:nvSpPr>
        <p:spPr>
          <a:xfrm rot="-9091028">
            <a:off x="10397999" y="-1467619"/>
            <a:ext cx="6628117" cy="5896235"/>
          </a:xfrm>
          <a:custGeom>
            <a:avLst/>
            <a:gdLst/>
            <a:ahLst/>
            <a:cxnLst/>
            <a:rect l="l" t="t" r="r" b="b"/>
            <a:pathLst>
              <a:path w="4990147" h="4439131" extrusionOk="0">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5B9BD5">
                  <a:alpha val="21568"/>
                </a:srgbClr>
              </a:gs>
              <a:gs pos="87000">
                <a:srgbClr val="9CC2E5">
                  <a:alpha val="1568"/>
                </a:srgbClr>
              </a:gs>
              <a:gs pos="100000">
                <a:srgbClr val="9CC2E5">
                  <a:alpha val="1568"/>
                </a:srgbClr>
              </a:gs>
            </a:gsLst>
            <a:lin ang="8400000" scaled="0"/>
          </a:gradFill>
          <a:ln>
            <a:noFill/>
          </a:ln>
        </p:spPr>
        <p:txBody>
          <a:bodyPr spcFirstLastPara="1" wrap="square" lIns="121425" tIns="60700" rIns="121425" bIns="60700" anchor="ctr" anchorCtr="0">
            <a:noAutofit/>
          </a:bodyPr>
          <a:lstStyle/>
          <a:p>
            <a:pPr marL="0" marR="0" lvl="0" indent="0" algn="ctr" rtl="0">
              <a:spcBef>
                <a:spcPts val="0"/>
              </a:spcBef>
              <a:spcAft>
                <a:spcPts val="0"/>
              </a:spcAft>
              <a:buNone/>
            </a:pPr>
            <a:endParaRPr sz="2391">
              <a:solidFill>
                <a:srgbClr val="FFFFFF"/>
              </a:solidFill>
              <a:latin typeface="Calibri"/>
              <a:ea typeface="Calibri"/>
              <a:cs typeface="Calibri"/>
              <a:sym typeface="Calibri"/>
            </a:endParaRPr>
          </a:p>
        </p:txBody>
      </p:sp>
      <p:sp>
        <p:nvSpPr>
          <p:cNvPr id="1026" name="Google Shape;1026;p58"/>
          <p:cNvSpPr txBox="1"/>
          <p:nvPr/>
        </p:nvSpPr>
        <p:spPr>
          <a:xfrm>
            <a:off x="0" y="1257356"/>
            <a:ext cx="16194088" cy="140320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9600"/>
              <a:buFont typeface="Arial"/>
              <a:buNone/>
            </a:pPr>
            <a:r>
              <a:rPr lang="en-US" sz="9600" b="1" dirty="0">
                <a:solidFill>
                  <a:schemeClr val="lt1"/>
                </a:solidFill>
                <a:latin typeface="Century Gothic"/>
                <a:ea typeface="Century Gothic"/>
                <a:cs typeface="Century Gothic"/>
                <a:sym typeface="Century Gothic"/>
              </a:rPr>
              <a:t>Thank you</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
          <p:cNvSpPr txBox="1"/>
          <p:nvPr/>
        </p:nvSpPr>
        <p:spPr>
          <a:xfrm>
            <a:off x="1768139" y="2466305"/>
            <a:ext cx="2728505" cy="164592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0" i="0" u="none" strike="noStrike" cap="none" dirty="0">
                <a:solidFill>
                  <a:schemeClr val="dk1"/>
                </a:solidFill>
                <a:latin typeface="Calibri"/>
                <a:ea typeface="Calibri"/>
                <a:cs typeface="Calibri"/>
                <a:sym typeface="Calibri"/>
              </a:rPr>
              <a:t>Ensure occupational safety and dignity of sanitation workers</a:t>
            </a:r>
            <a:endParaRPr dirty="0"/>
          </a:p>
        </p:txBody>
      </p:sp>
      <p:sp>
        <p:nvSpPr>
          <p:cNvPr id="202" name="Google Shape;202;p3"/>
          <p:cNvSpPr txBox="1"/>
          <p:nvPr/>
        </p:nvSpPr>
        <p:spPr>
          <a:xfrm>
            <a:off x="107628" y="5058593"/>
            <a:ext cx="3738108" cy="169892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b="1" i="0" u="none" strike="noStrike" cap="none">
                <a:solidFill>
                  <a:srgbClr val="114A81"/>
                </a:solidFill>
                <a:latin typeface="Calibri"/>
                <a:ea typeface="Calibri"/>
                <a:cs typeface="Calibri"/>
                <a:sym typeface="Calibri"/>
              </a:rPr>
              <a:t>Target Group </a:t>
            </a:r>
            <a:endParaRPr/>
          </a:p>
          <a:p>
            <a:pPr marL="0" marR="0" lvl="0" indent="0" algn="l" rtl="0">
              <a:lnSpc>
                <a:spcPct val="90000"/>
              </a:lnSpc>
              <a:spcBef>
                <a:spcPts val="0"/>
              </a:spcBef>
              <a:spcAft>
                <a:spcPts val="0"/>
              </a:spcAft>
              <a:buNone/>
            </a:pPr>
            <a:endParaRPr sz="2800" b="1" i="0" u="none" strike="noStrike" cap="none">
              <a:solidFill>
                <a:srgbClr val="114A81"/>
              </a:solidFill>
              <a:latin typeface="Calibri"/>
              <a:ea typeface="Calibri"/>
              <a:cs typeface="Calibri"/>
              <a:sym typeface="Calibri"/>
            </a:endParaRPr>
          </a:p>
          <a:p>
            <a:pPr marL="0" marR="0" lvl="0" indent="0" algn="l" rtl="0">
              <a:lnSpc>
                <a:spcPct val="90000"/>
              </a:lnSpc>
              <a:spcBef>
                <a:spcPts val="0"/>
              </a:spcBef>
              <a:spcAft>
                <a:spcPts val="0"/>
              </a:spcAft>
              <a:buNone/>
            </a:pPr>
            <a:r>
              <a:rPr lang="en-US" sz="2800" b="1" i="0" u="none" strike="noStrike" cap="none">
                <a:solidFill>
                  <a:srgbClr val="114A81"/>
                </a:solidFill>
                <a:latin typeface="Calibri"/>
                <a:ea typeface="Calibri"/>
                <a:cs typeface="Calibri"/>
                <a:sym typeface="Calibri"/>
              </a:rPr>
              <a:t>Sewer and Septic Tank Workers (SSWs)</a:t>
            </a:r>
            <a:endParaRPr/>
          </a:p>
        </p:txBody>
      </p:sp>
      <p:sp>
        <p:nvSpPr>
          <p:cNvPr id="203" name="Google Shape;203;p3"/>
          <p:cNvSpPr/>
          <p:nvPr/>
        </p:nvSpPr>
        <p:spPr>
          <a:xfrm>
            <a:off x="204543" y="2932167"/>
            <a:ext cx="867545" cy="5355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b="1" i="0" u="none" strike="noStrike" cap="none">
                <a:solidFill>
                  <a:srgbClr val="114A81"/>
                </a:solidFill>
                <a:latin typeface="Calibri"/>
                <a:ea typeface="Calibri"/>
                <a:cs typeface="Calibri"/>
                <a:sym typeface="Calibri"/>
              </a:rPr>
              <a:t>Aim</a:t>
            </a:r>
            <a:endParaRPr/>
          </a:p>
        </p:txBody>
      </p:sp>
      <p:sp>
        <p:nvSpPr>
          <p:cNvPr id="204" name="Google Shape;204;p3"/>
          <p:cNvSpPr txBox="1"/>
          <p:nvPr/>
        </p:nvSpPr>
        <p:spPr>
          <a:xfrm>
            <a:off x="10204219" y="5058593"/>
            <a:ext cx="2747246" cy="535531"/>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3200" b="1" i="0" u="none" strike="noStrike" cap="none">
                <a:solidFill>
                  <a:srgbClr val="114A81"/>
                </a:solidFill>
                <a:latin typeface="Calibri"/>
                <a:ea typeface="Calibri"/>
                <a:cs typeface="Calibri"/>
                <a:sym typeface="Calibri"/>
              </a:rPr>
              <a:t>Stakeholders</a:t>
            </a:r>
            <a:endParaRPr/>
          </a:p>
        </p:txBody>
      </p:sp>
      <p:sp>
        <p:nvSpPr>
          <p:cNvPr id="205" name="Google Shape;205;p3"/>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National Action for Mechanised Sanitation Ecosystem (NAMASTE)</a:t>
            </a:r>
            <a:endParaRPr/>
          </a:p>
        </p:txBody>
      </p:sp>
      <p:sp>
        <p:nvSpPr>
          <p:cNvPr id="206" name="Google Shape;206;p3"/>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07" name="Google Shape;207;p3"/>
          <p:cNvSpPr/>
          <p:nvPr/>
        </p:nvSpPr>
        <p:spPr>
          <a:xfrm>
            <a:off x="2742836" y="1962249"/>
            <a:ext cx="740320" cy="740320"/>
          </a:xfrm>
          <a:prstGeom prst="ellipse">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Arial"/>
                <a:ea typeface="Arial"/>
                <a:cs typeface="Arial"/>
                <a:sym typeface="Arial"/>
              </a:rPr>
              <a:t>1</a:t>
            </a:r>
            <a:endParaRPr/>
          </a:p>
        </p:txBody>
      </p:sp>
      <p:sp>
        <p:nvSpPr>
          <p:cNvPr id="208" name="Google Shape;208;p3"/>
          <p:cNvSpPr txBox="1"/>
          <p:nvPr/>
        </p:nvSpPr>
        <p:spPr>
          <a:xfrm>
            <a:off x="4876821" y="2466305"/>
            <a:ext cx="3586702" cy="1631175"/>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0" i="0" u="none" strike="noStrike" cap="none" dirty="0">
                <a:solidFill>
                  <a:schemeClr val="dk1"/>
                </a:solidFill>
                <a:latin typeface="Calibri"/>
                <a:ea typeface="Calibri"/>
                <a:cs typeface="Calibri"/>
                <a:sym typeface="Calibri"/>
              </a:rPr>
              <a:t>Provide access to entitlements livelihoods support to reduce the vulnerabilities of sanitation workers</a:t>
            </a:r>
            <a:endParaRPr dirty="0"/>
          </a:p>
        </p:txBody>
      </p:sp>
      <p:sp>
        <p:nvSpPr>
          <p:cNvPr id="209" name="Google Shape;209;p3"/>
          <p:cNvSpPr/>
          <p:nvPr/>
        </p:nvSpPr>
        <p:spPr>
          <a:xfrm>
            <a:off x="6284673" y="1962249"/>
            <a:ext cx="740320" cy="740320"/>
          </a:xfrm>
          <a:prstGeom prst="ellipse">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Arial"/>
                <a:ea typeface="Arial"/>
                <a:cs typeface="Arial"/>
                <a:sym typeface="Arial"/>
              </a:rPr>
              <a:t>2</a:t>
            </a:r>
            <a:endParaRPr/>
          </a:p>
        </p:txBody>
      </p:sp>
      <p:sp>
        <p:nvSpPr>
          <p:cNvPr id="210" name="Google Shape;210;p3"/>
          <p:cNvSpPr txBox="1"/>
          <p:nvPr/>
        </p:nvSpPr>
        <p:spPr>
          <a:xfrm>
            <a:off x="8843700" y="2466304"/>
            <a:ext cx="3213784" cy="164592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0" i="0" u="none" strike="noStrike" cap="none" dirty="0">
                <a:solidFill>
                  <a:schemeClr val="dk1"/>
                </a:solidFill>
                <a:latin typeface="Calibri"/>
                <a:ea typeface="Calibri"/>
                <a:cs typeface="Calibri"/>
                <a:sym typeface="Calibri"/>
              </a:rPr>
              <a:t>Behavior change amongst </a:t>
            </a:r>
            <a:r>
              <a:rPr lang="en-US" sz="2000" dirty="0">
                <a:solidFill>
                  <a:schemeClr val="dk1"/>
                </a:solidFill>
                <a:latin typeface="Calibri"/>
                <a:ea typeface="Calibri"/>
                <a:cs typeface="Calibri"/>
                <a:sym typeface="Calibri"/>
              </a:rPr>
              <a:t>stakeholders</a:t>
            </a:r>
            <a:r>
              <a:rPr lang="en-US" sz="2000" b="0" i="0" u="none" strike="noStrike" cap="none" dirty="0">
                <a:solidFill>
                  <a:schemeClr val="dk1"/>
                </a:solidFill>
                <a:latin typeface="Calibri"/>
                <a:ea typeface="Calibri"/>
                <a:cs typeface="Calibri"/>
                <a:sym typeface="Calibri"/>
              </a:rPr>
              <a:t> to demand safe sanitation services</a:t>
            </a:r>
            <a:endParaRPr dirty="0"/>
          </a:p>
        </p:txBody>
      </p:sp>
      <p:sp>
        <p:nvSpPr>
          <p:cNvPr id="211" name="Google Shape;211;p3"/>
          <p:cNvSpPr/>
          <p:nvPr/>
        </p:nvSpPr>
        <p:spPr>
          <a:xfrm>
            <a:off x="10077128" y="1962249"/>
            <a:ext cx="740320" cy="740320"/>
          </a:xfrm>
          <a:prstGeom prst="ellipse">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Arial"/>
                <a:ea typeface="Arial"/>
                <a:cs typeface="Arial"/>
                <a:sym typeface="Arial"/>
              </a:rPr>
              <a:t>3</a:t>
            </a:r>
            <a:endParaRPr/>
          </a:p>
        </p:txBody>
      </p:sp>
      <p:sp>
        <p:nvSpPr>
          <p:cNvPr id="212" name="Google Shape;212;p3"/>
          <p:cNvSpPr txBox="1"/>
          <p:nvPr/>
        </p:nvSpPr>
        <p:spPr>
          <a:xfrm>
            <a:off x="12437661" y="2466304"/>
            <a:ext cx="2592288" cy="1645920"/>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0" i="0" u="none" strike="noStrike" cap="none">
                <a:solidFill>
                  <a:schemeClr val="dk1"/>
                </a:solidFill>
                <a:latin typeface="Calibri"/>
                <a:ea typeface="Calibri"/>
                <a:cs typeface="Calibri"/>
                <a:sym typeface="Calibri"/>
              </a:rPr>
              <a:t>Mechanized cleaning of sewer lines and septic tanks</a:t>
            </a:r>
            <a:endParaRPr/>
          </a:p>
        </p:txBody>
      </p:sp>
      <p:sp>
        <p:nvSpPr>
          <p:cNvPr id="213" name="Google Shape;213;p3"/>
          <p:cNvSpPr/>
          <p:nvPr/>
        </p:nvSpPr>
        <p:spPr>
          <a:xfrm>
            <a:off x="13363645" y="1962249"/>
            <a:ext cx="740320" cy="740320"/>
          </a:xfrm>
          <a:prstGeom prst="ellipse">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Arial"/>
                <a:ea typeface="Arial"/>
                <a:cs typeface="Arial"/>
                <a:sym typeface="Arial"/>
              </a:rPr>
              <a:t>4</a:t>
            </a:r>
            <a:endParaRPr/>
          </a:p>
        </p:txBody>
      </p:sp>
      <p:sp>
        <p:nvSpPr>
          <p:cNvPr id="214" name="Google Shape;214;p3"/>
          <p:cNvSpPr/>
          <p:nvPr/>
        </p:nvSpPr>
        <p:spPr>
          <a:xfrm>
            <a:off x="680220" y="923807"/>
            <a:ext cx="74176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C0504D"/>
                </a:solidFill>
                <a:latin typeface="Calibri"/>
                <a:ea typeface="Calibri"/>
                <a:cs typeface="Calibri"/>
                <a:sym typeface="Calibri"/>
              </a:rPr>
              <a:t>A joint initiative of MoSJE and MoHUA</a:t>
            </a:r>
            <a:endParaRPr sz="2400" b="0" i="0" u="none" strike="noStrike" cap="none">
              <a:solidFill>
                <a:srgbClr val="C0504D"/>
              </a:solidFill>
              <a:latin typeface="Calibri"/>
              <a:ea typeface="Calibri"/>
              <a:cs typeface="Calibri"/>
              <a:sym typeface="Calibri"/>
            </a:endParaRPr>
          </a:p>
        </p:txBody>
      </p:sp>
      <p:grpSp>
        <p:nvGrpSpPr>
          <p:cNvPr id="215" name="Google Shape;215;p3"/>
          <p:cNvGrpSpPr/>
          <p:nvPr/>
        </p:nvGrpSpPr>
        <p:grpSpPr>
          <a:xfrm>
            <a:off x="3952465" y="5101513"/>
            <a:ext cx="4664415" cy="3213111"/>
            <a:chOff x="4296725" y="5311037"/>
            <a:chExt cx="4664415" cy="3213111"/>
          </a:xfrm>
        </p:grpSpPr>
        <p:sp>
          <p:nvSpPr>
            <p:cNvPr id="216" name="Google Shape;216;p3"/>
            <p:cNvSpPr txBox="1"/>
            <p:nvPr/>
          </p:nvSpPr>
          <p:spPr>
            <a:xfrm>
              <a:off x="4478565" y="7508526"/>
              <a:ext cx="1797787"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a:solidFill>
                    <a:schemeClr val="dk1"/>
                  </a:solidFill>
                  <a:latin typeface="Calibri"/>
                  <a:ea typeface="Calibri"/>
                  <a:cs typeface="Calibri"/>
                  <a:sym typeface="Calibri"/>
                </a:rPr>
                <a:t>Septic Tank/pits Cleaners</a:t>
              </a:r>
              <a:endParaRPr sz="1600" b="0" i="0" u="none" strike="noStrike" cap="none" dirty="0">
                <a:solidFill>
                  <a:schemeClr val="dk1"/>
                </a:solidFill>
                <a:latin typeface="Calibri"/>
                <a:ea typeface="Calibri"/>
                <a:cs typeface="Calibri"/>
                <a:sym typeface="Calibri"/>
              </a:endParaRPr>
            </a:p>
          </p:txBody>
        </p:sp>
        <p:sp>
          <p:nvSpPr>
            <p:cNvPr id="217" name="Google Shape;217;p3"/>
            <p:cNvSpPr txBox="1"/>
            <p:nvPr/>
          </p:nvSpPr>
          <p:spPr>
            <a:xfrm>
              <a:off x="6871359" y="7488648"/>
              <a:ext cx="189779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a:solidFill>
                    <a:schemeClr val="dk1"/>
                  </a:solidFill>
                  <a:latin typeface="Calibri"/>
                  <a:ea typeface="Calibri"/>
                  <a:cs typeface="Calibri"/>
                  <a:sym typeface="Calibri"/>
                </a:rPr>
                <a:t>Sewer </a:t>
              </a:r>
              <a:r>
                <a:rPr lang="en-US" sz="2000" dirty="0">
                  <a:solidFill>
                    <a:schemeClr val="dk1"/>
                  </a:solidFill>
                  <a:latin typeface="Calibri"/>
                  <a:ea typeface="Calibri"/>
                  <a:cs typeface="Calibri"/>
                  <a:sym typeface="Calibri"/>
                </a:rPr>
                <a:t>network</a:t>
              </a:r>
              <a:r>
                <a:rPr lang="en-US" sz="2000" b="0" i="0" u="none" strike="noStrike" cap="none" dirty="0">
                  <a:solidFill>
                    <a:schemeClr val="dk1"/>
                  </a:solidFill>
                  <a:latin typeface="Calibri"/>
                  <a:ea typeface="Calibri"/>
                  <a:cs typeface="Calibri"/>
                  <a:sym typeface="Calibri"/>
                </a:rPr>
                <a:t> /  maintenance holes Cleaners</a:t>
              </a:r>
              <a:endParaRPr sz="1600" b="0" i="0" u="none" strike="noStrike" cap="none" dirty="0">
                <a:solidFill>
                  <a:schemeClr val="dk1"/>
                </a:solidFill>
                <a:latin typeface="Calibri"/>
                <a:ea typeface="Calibri"/>
                <a:cs typeface="Calibri"/>
                <a:sym typeface="Calibri"/>
              </a:endParaRPr>
            </a:p>
          </p:txBody>
        </p:sp>
        <p:pic>
          <p:nvPicPr>
            <p:cNvPr id="218" name="Google Shape;218;p3"/>
            <p:cNvPicPr preferRelativeResize="0"/>
            <p:nvPr/>
          </p:nvPicPr>
          <p:blipFill rotWithShape="1">
            <a:blip r:embed="rId3">
              <a:alphaModFix/>
            </a:blip>
            <a:srcRect l="12427" t="63" r="30631" b="498"/>
            <a:stretch/>
          </p:blipFill>
          <p:spPr>
            <a:xfrm>
              <a:off x="4296725" y="5311037"/>
              <a:ext cx="2087740" cy="2089895"/>
            </a:xfrm>
            <a:prstGeom prst="flowChartConnector">
              <a:avLst/>
            </a:prstGeom>
            <a:noFill/>
            <a:ln>
              <a:noFill/>
            </a:ln>
          </p:spPr>
        </p:pic>
        <p:pic>
          <p:nvPicPr>
            <p:cNvPr id="219" name="Google Shape;219;p3"/>
            <p:cNvPicPr preferRelativeResize="0"/>
            <p:nvPr/>
          </p:nvPicPr>
          <p:blipFill rotWithShape="1">
            <a:blip r:embed="rId4">
              <a:alphaModFix/>
            </a:blip>
            <a:srcRect l="1590" r="1591"/>
            <a:stretch/>
          </p:blipFill>
          <p:spPr>
            <a:xfrm>
              <a:off x="6871359" y="5311037"/>
              <a:ext cx="2089781" cy="2089895"/>
            </a:xfrm>
            <a:prstGeom prst="flowChartConnector">
              <a:avLst/>
            </a:prstGeom>
            <a:noFill/>
            <a:ln>
              <a:noFill/>
            </a:ln>
          </p:spPr>
        </p:pic>
      </p:grpSp>
      <p:cxnSp>
        <p:nvCxnSpPr>
          <p:cNvPr id="220" name="Google Shape;220;p3"/>
          <p:cNvCxnSpPr/>
          <p:nvPr/>
        </p:nvCxnSpPr>
        <p:spPr>
          <a:xfrm>
            <a:off x="9609212" y="5481804"/>
            <a:ext cx="0" cy="2551432"/>
          </a:xfrm>
          <a:prstGeom prst="straightConnector1">
            <a:avLst/>
          </a:prstGeom>
          <a:noFill/>
          <a:ln w="9525" cap="flat" cmpd="sng">
            <a:solidFill>
              <a:srgbClr val="4A7DBA"/>
            </a:solidFill>
            <a:prstDash val="solid"/>
            <a:round/>
            <a:headEnd type="none" w="sm" len="sm"/>
            <a:tailEnd type="none" w="sm" len="sm"/>
          </a:ln>
        </p:spPr>
      </p:cxnSp>
      <p:sp>
        <p:nvSpPr>
          <p:cNvPr id="221" name="Google Shape;221;p3"/>
          <p:cNvSpPr/>
          <p:nvPr/>
        </p:nvSpPr>
        <p:spPr>
          <a:xfrm>
            <a:off x="10449321" y="5800334"/>
            <a:ext cx="5712619" cy="240065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000"/>
              <a:buFont typeface="Arial"/>
              <a:buChar char="•"/>
            </a:pPr>
            <a:r>
              <a:rPr lang="en-US" sz="2000" b="0" i="0" u="none" strike="noStrike" cap="none" dirty="0" err="1">
                <a:solidFill>
                  <a:schemeClr val="dk1"/>
                </a:solidFill>
                <a:latin typeface="Calibri"/>
                <a:ea typeface="Calibri"/>
                <a:cs typeface="Calibri"/>
                <a:sym typeface="Calibri"/>
              </a:rPr>
              <a:t>MoSJE</a:t>
            </a:r>
            <a:r>
              <a:rPr lang="en-US" sz="2000" b="0" i="0" u="none" strike="noStrike" cap="none" dirty="0">
                <a:solidFill>
                  <a:schemeClr val="dk1"/>
                </a:solidFill>
                <a:latin typeface="Calibri"/>
                <a:ea typeface="Calibri"/>
                <a:cs typeface="Calibri"/>
                <a:sym typeface="Calibri"/>
              </a:rPr>
              <a:t> (NSKFDC) &amp; </a:t>
            </a:r>
            <a:r>
              <a:rPr lang="en-US" sz="2000" b="0" i="0" u="none" strike="noStrike" cap="none" dirty="0" err="1">
                <a:solidFill>
                  <a:schemeClr val="dk1"/>
                </a:solidFill>
                <a:latin typeface="Calibri"/>
                <a:ea typeface="Calibri"/>
                <a:cs typeface="Calibri"/>
                <a:sym typeface="Calibri"/>
              </a:rPr>
              <a:t>MoHUA</a:t>
            </a:r>
            <a:endParaRPr sz="20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Consumers of Sanitation Services</a:t>
            </a:r>
            <a:endParaRPr dirty="0"/>
          </a:p>
          <a:p>
            <a:pPr marL="342900" marR="0" lvl="0" indent="-342900" algn="l" rtl="0">
              <a:lnSpc>
                <a:spcPct val="15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Sewer and Septic Tank Workers</a:t>
            </a:r>
            <a:endParaRPr dirty="0"/>
          </a:p>
          <a:p>
            <a:pPr marL="342900" marR="0" lvl="0" indent="-342900" algn="l" rtl="0">
              <a:lnSpc>
                <a:spcPct val="150000"/>
              </a:lnSpc>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rPr>
              <a:t>Urban Local Bodies (ULBs)</a:t>
            </a:r>
            <a:endParaRPr sz="2000" dirty="0">
              <a:solidFill>
                <a:schemeClr val="dk1"/>
              </a:solidFill>
              <a:latin typeface="Calibri"/>
              <a:ea typeface="Calibri"/>
              <a:cs typeface="Calibri"/>
            </a:endParaRPr>
          </a:p>
          <a:p>
            <a:pPr marL="342900" marR="0" lvl="0" indent="-342900" algn="l" rtl="0">
              <a:lnSpc>
                <a:spcPct val="15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Private Sanitation Service Organizations (PSSOs)</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Intended Outcomes of NAMASTE</a:t>
            </a:r>
            <a:endParaRPr/>
          </a:p>
        </p:txBody>
      </p:sp>
      <p:sp>
        <p:nvSpPr>
          <p:cNvPr id="227" name="Google Shape;227;p4"/>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28" name="Google Shape;228;p4"/>
          <p:cNvSpPr txBox="1"/>
          <p:nvPr/>
        </p:nvSpPr>
        <p:spPr>
          <a:xfrm>
            <a:off x="12425963" y="8021138"/>
            <a:ext cx="23489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Regulation and Enforcement </a:t>
            </a:r>
            <a:endParaRPr/>
          </a:p>
        </p:txBody>
      </p:sp>
      <p:sp>
        <p:nvSpPr>
          <p:cNvPr id="229" name="Google Shape;229;p4"/>
          <p:cNvSpPr txBox="1"/>
          <p:nvPr/>
        </p:nvSpPr>
        <p:spPr>
          <a:xfrm>
            <a:off x="2926801" y="3855633"/>
            <a:ext cx="23742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Zero fatalities in sanitation sector </a:t>
            </a:r>
            <a:endParaRPr/>
          </a:p>
        </p:txBody>
      </p:sp>
      <p:sp>
        <p:nvSpPr>
          <p:cNvPr id="230" name="Google Shape;230;p4"/>
          <p:cNvSpPr txBox="1"/>
          <p:nvPr/>
        </p:nvSpPr>
        <p:spPr>
          <a:xfrm>
            <a:off x="6271205" y="3910456"/>
            <a:ext cx="301105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dirty="0">
                <a:solidFill>
                  <a:schemeClr val="dk1"/>
                </a:solidFill>
                <a:latin typeface="Calibri"/>
                <a:ea typeface="Calibri"/>
                <a:cs typeface="Calibri"/>
                <a:sym typeface="Calibri"/>
              </a:rPr>
              <a:t>No direct contact with human faecal matter</a:t>
            </a:r>
            <a:endParaRPr dirty="0"/>
          </a:p>
        </p:txBody>
      </p:sp>
      <p:sp>
        <p:nvSpPr>
          <p:cNvPr id="231" name="Google Shape;231;p4"/>
          <p:cNvSpPr txBox="1"/>
          <p:nvPr/>
        </p:nvSpPr>
        <p:spPr>
          <a:xfrm>
            <a:off x="10659316" y="3910456"/>
            <a:ext cx="215286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dirty="0">
                <a:solidFill>
                  <a:schemeClr val="dk1"/>
                </a:solidFill>
                <a:latin typeface="Calibri"/>
                <a:ea typeface="Calibri"/>
                <a:cs typeface="Calibri"/>
                <a:sym typeface="Calibri"/>
              </a:rPr>
              <a:t>Recognition as skilled workers</a:t>
            </a:r>
            <a:endParaRPr dirty="0"/>
          </a:p>
        </p:txBody>
      </p:sp>
      <p:sp>
        <p:nvSpPr>
          <p:cNvPr id="232" name="Google Shape;232;p4"/>
          <p:cNvSpPr txBox="1"/>
          <p:nvPr/>
        </p:nvSpPr>
        <p:spPr>
          <a:xfrm>
            <a:off x="701165" y="8023115"/>
            <a:ext cx="234870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Access to </a:t>
            </a:r>
            <a:endParaRPr/>
          </a:p>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livelihoods </a:t>
            </a:r>
            <a:endParaRPr/>
          </a:p>
        </p:txBody>
      </p:sp>
      <p:sp>
        <p:nvSpPr>
          <p:cNvPr id="233" name="Google Shape;233;p4"/>
          <p:cNvSpPr/>
          <p:nvPr/>
        </p:nvSpPr>
        <p:spPr>
          <a:xfrm>
            <a:off x="5229373" y="5944525"/>
            <a:ext cx="101212" cy="12651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524" b="0" i="0" u="none" strike="noStrike" cap="none">
              <a:solidFill>
                <a:schemeClr val="lt1"/>
              </a:solidFill>
              <a:latin typeface="Arial"/>
              <a:ea typeface="Arial"/>
              <a:cs typeface="Arial"/>
              <a:sym typeface="Arial"/>
            </a:endParaRPr>
          </a:p>
        </p:txBody>
      </p:sp>
      <p:sp>
        <p:nvSpPr>
          <p:cNvPr id="234" name="Google Shape;234;p4"/>
          <p:cNvSpPr txBox="1"/>
          <p:nvPr/>
        </p:nvSpPr>
        <p:spPr>
          <a:xfrm>
            <a:off x="4229905" y="8021138"/>
            <a:ext cx="300894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SHG and sanitation enterprises formation</a:t>
            </a:r>
            <a:endParaRPr/>
          </a:p>
        </p:txBody>
      </p:sp>
      <p:sp>
        <p:nvSpPr>
          <p:cNvPr id="235" name="Google Shape;235;p4"/>
          <p:cNvSpPr txBox="1"/>
          <p:nvPr/>
        </p:nvSpPr>
        <p:spPr>
          <a:xfrm>
            <a:off x="8369021" y="8021138"/>
            <a:ext cx="284236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Increased awareness among citizens</a:t>
            </a:r>
            <a:endParaRPr/>
          </a:p>
        </p:txBody>
      </p:sp>
      <p:grpSp>
        <p:nvGrpSpPr>
          <p:cNvPr id="236" name="Google Shape;236;p4"/>
          <p:cNvGrpSpPr/>
          <p:nvPr/>
        </p:nvGrpSpPr>
        <p:grpSpPr>
          <a:xfrm>
            <a:off x="6479795" y="1227940"/>
            <a:ext cx="2633677" cy="2608235"/>
            <a:chOff x="7065981" y="1531277"/>
            <a:chExt cx="2125383" cy="2104851"/>
          </a:xfrm>
        </p:grpSpPr>
        <p:pic>
          <p:nvPicPr>
            <p:cNvPr id="237" name="Google Shape;237;p4"/>
            <p:cNvPicPr preferRelativeResize="0"/>
            <p:nvPr/>
          </p:nvPicPr>
          <p:blipFill rotWithShape="1">
            <a:blip r:embed="rId3">
              <a:alphaModFix/>
            </a:blip>
            <a:srcRect l="3164" t="18602" r="53316" b="12338"/>
            <a:stretch/>
          </p:blipFill>
          <p:spPr>
            <a:xfrm>
              <a:off x="7065981" y="1531277"/>
              <a:ext cx="2125383" cy="2104851"/>
            </a:xfrm>
            <a:prstGeom prst="ellipse">
              <a:avLst/>
            </a:prstGeom>
            <a:noFill/>
            <a:ln>
              <a:noFill/>
            </a:ln>
          </p:spPr>
        </p:pic>
        <p:pic>
          <p:nvPicPr>
            <p:cNvPr id="238" name="Google Shape;238;p4"/>
            <p:cNvPicPr preferRelativeResize="0"/>
            <p:nvPr/>
          </p:nvPicPr>
          <p:blipFill rotWithShape="1">
            <a:blip r:embed="rId4">
              <a:alphaModFix/>
            </a:blip>
            <a:srcRect/>
            <a:stretch/>
          </p:blipFill>
          <p:spPr>
            <a:xfrm>
              <a:off x="8128673" y="1707300"/>
              <a:ext cx="598748" cy="598748"/>
            </a:xfrm>
            <a:prstGeom prst="rect">
              <a:avLst/>
            </a:prstGeom>
            <a:noFill/>
            <a:ln>
              <a:noFill/>
            </a:ln>
          </p:spPr>
        </p:pic>
      </p:grpSp>
      <p:pic>
        <p:nvPicPr>
          <p:cNvPr id="239" name="Google Shape;239;p4"/>
          <p:cNvPicPr preferRelativeResize="0"/>
          <p:nvPr/>
        </p:nvPicPr>
        <p:blipFill rotWithShape="1">
          <a:blip r:embed="rId5">
            <a:alphaModFix/>
          </a:blip>
          <a:srcRect l="-306" t="3168" r="1089" b="1831"/>
          <a:stretch/>
        </p:blipFill>
        <p:spPr>
          <a:xfrm>
            <a:off x="8457084" y="5313367"/>
            <a:ext cx="2609568" cy="2609568"/>
          </a:xfrm>
          <a:prstGeom prst="ellipse">
            <a:avLst/>
          </a:prstGeom>
          <a:noFill/>
          <a:ln w="9525" cap="flat" cmpd="sng">
            <a:solidFill>
              <a:srgbClr val="BFBFBF"/>
            </a:solidFill>
            <a:prstDash val="solid"/>
            <a:round/>
            <a:headEnd type="none" w="sm" len="sm"/>
            <a:tailEnd type="none" w="sm" len="sm"/>
          </a:ln>
        </p:spPr>
      </p:pic>
      <p:grpSp>
        <p:nvGrpSpPr>
          <p:cNvPr id="240" name="Google Shape;240;p4"/>
          <p:cNvGrpSpPr/>
          <p:nvPr/>
        </p:nvGrpSpPr>
        <p:grpSpPr>
          <a:xfrm>
            <a:off x="593304" y="5317534"/>
            <a:ext cx="2605402" cy="2605402"/>
            <a:chOff x="824235" y="5355126"/>
            <a:chExt cx="2102565" cy="2102565"/>
          </a:xfrm>
        </p:grpSpPr>
        <p:pic>
          <p:nvPicPr>
            <p:cNvPr id="241" name="Google Shape;241;p4"/>
            <p:cNvPicPr preferRelativeResize="0"/>
            <p:nvPr/>
          </p:nvPicPr>
          <p:blipFill rotWithShape="1">
            <a:blip r:embed="rId6">
              <a:alphaModFix/>
            </a:blip>
            <a:srcRect t="10522" b="18453"/>
            <a:stretch/>
          </p:blipFill>
          <p:spPr>
            <a:xfrm>
              <a:off x="1040260" y="5385932"/>
              <a:ext cx="1800200" cy="1972826"/>
            </a:xfrm>
            <a:prstGeom prst="rect">
              <a:avLst/>
            </a:prstGeom>
            <a:noFill/>
            <a:ln>
              <a:noFill/>
            </a:ln>
          </p:spPr>
        </p:pic>
        <p:sp>
          <p:nvSpPr>
            <p:cNvPr id="242" name="Google Shape;242;p4"/>
            <p:cNvSpPr/>
            <p:nvPr/>
          </p:nvSpPr>
          <p:spPr>
            <a:xfrm>
              <a:off x="824235" y="5355126"/>
              <a:ext cx="2102565" cy="2102565"/>
            </a:xfrm>
            <a:prstGeom prst="ellipse">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grpSp>
      <p:pic>
        <p:nvPicPr>
          <p:cNvPr id="243" name="Google Shape;243;p4"/>
          <p:cNvPicPr preferRelativeResize="0"/>
          <p:nvPr/>
        </p:nvPicPr>
        <p:blipFill rotWithShape="1">
          <a:blip r:embed="rId7">
            <a:alphaModFix/>
          </a:blip>
          <a:srcRect l="50" t="6029" r="9732" b="779"/>
          <a:stretch/>
        </p:blipFill>
        <p:spPr>
          <a:xfrm>
            <a:off x="12273508" y="5313366"/>
            <a:ext cx="2609569" cy="2609569"/>
          </a:xfrm>
          <a:prstGeom prst="ellipse">
            <a:avLst/>
          </a:prstGeom>
          <a:noFill/>
          <a:ln w="9525" cap="flat" cmpd="sng">
            <a:solidFill>
              <a:srgbClr val="BFBFBF"/>
            </a:solidFill>
            <a:prstDash val="solid"/>
            <a:round/>
            <a:headEnd type="none" w="sm" len="sm"/>
            <a:tailEnd type="none" w="sm" len="sm"/>
          </a:ln>
        </p:spPr>
      </p:pic>
      <p:pic>
        <p:nvPicPr>
          <p:cNvPr id="244" name="Google Shape;244;p4"/>
          <p:cNvPicPr preferRelativeResize="0"/>
          <p:nvPr/>
        </p:nvPicPr>
        <p:blipFill rotWithShape="1">
          <a:blip r:embed="rId8">
            <a:alphaModFix/>
          </a:blip>
          <a:srcRect l="14510" t="8274" r="31095"/>
          <a:stretch/>
        </p:blipFill>
        <p:spPr>
          <a:xfrm>
            <a:off x="10429889" y="1220927"/>
            <a:ext cx="2611719" cy="2609568"/>
          </a:xfrm>
          <a:prstGeom prst="ellipse">
            <a:avLst/>
          </a:prstGeom>
          <a:noFill/>
          <a:ln w="9525" cap="flat" cmpd="sng">
            <a:solidFill>
              <a:srgbClr val="BFBFBF"/>
            </a:solidFill>
            <a:prstDash val="solid"/>
            <a:round/>
            <a:headEnd type="none" w="sm" len="sm"/>
            <a:tailEnd type="none" w="sm" len="sm"/>
          </a:ln>
        </p:spPr>
      </p:pic>
      <p:pic>
        <p:nvPicPr>
          <p:cNvPr id="245" name="Google Shape;245;p4"/>
          <p:cNvPicPr preferRelativeResize="0"/>
          <p:nvPr/>
        </p:nvPicPr>
        <p:blipFill rotWithShape="1">
          <a:blip r:embed="rId9">
            <a:alphaModFix/>
          </a:blip>
          <a:srcRect/>
          <a:stretch/>
        </p:blipFill>
        <p:spPr>
          <a:xfrm>
            <a:off x="4413512" y="5313366"/>
            <a:ext cx="2648039" cy="2609569"/>
          </a:xfrm>
          <a:prstGeom prst="ellipse">
            <a:avLst/>
          </a:prstGeom>
          <a:noFill/>
          <a:ln w="9525" cap="flat" cmpd="sng">
            <a:solidFill>
              <a:srgbClr val="BFBFBF"/>
            </a:solidFill>
            <a:prstDash val="solid"/>
            <a:round/>
            <a:headEnd type="none" w="sm" len="sm"/>
            <a:tailEnd type="none" w="sm" len="sm"/>
          </a:ln>
        </p:spPr>
      </p:pic>
      <p:grpSp>
        <p:nvGrpSpPr>
          <p:cNvPr id="246" name="Google Shape;246;p4"/>
          <p:cNvGrpSpPr/>
          <p:nvPr/>
        </p:nvGrpSpPr>
        <p:grpSpPr>
          <a:xfrm>
            <a:off x="2797094" y="1227940"/>
            <a:ext cx="2633677" cy="2608235"/>
            <a:chOff x="7065981" y="1531277"/>
            <a:chExt cx="2125383" cy="2104851"/>
          </a:xfrm>
        </p:grpSpPr>
        <p:pic>
          <p:nvPicPr>
            <p:cNvPr id="247" name="Google Shape;247;p4"/>
            <p:cNvPicPr preferRelativeResize="0"/>
            <p:nvPr/>
          </p:nvPicPr>
          <p:blipFill rotWithShape="1">
            <a:blip r:embed="rId3">
              <a:alphaModFix/>
            </a:blip>
            <a:srcRect l="3164" t="18602" r="53316" b="12338"/>
            <a:stretch/>
          </p:blipFill>
          <p:spPr>
            <a:xfrm>
              <a:off x="7065981" y="1531277"/>
              <a:ext cx="2125383" cy="2104851"/>
            </a:xfrm>
            <a:prstGeom prst="ellipse">
              <a:avLst/>
            </a:prstGeom>
            <a:noFill/>
            <a:ln>
              <a:noFill/>
            </a:ln>
          </p:spPr>
        </p:pic>
        <p:pic>
          <p:nvPicPr>
            <p:cNvPr id="248" name="Google Shape;248;p4"/>
            <p:cNvPicPr preferRelativeResize="0"/>
            <p:nvPr/>
          </p:nvPicPr>
          <p:blipFill rotWithShape="1">
            <a:blip r:embed="rId4">
              <a:alphaModFix/>
            </a:blip>
            <a:srcRect/>
            <a:stretch/>
          </p:blipFill>
          <p:spPr>
            <a:xfrm>
              <a:off x="8128673" y="1707300"/>
              <a:ext cx="598748" cy="598748"/>
            </a:xfrm>
            <a:prstGeom prst="rect">
              <a:avLst/>
            </a:prstGeom>
            <a:noFill/>
            <a:ln>
              <a:noFill/>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a:solidFill>
                  <a:schemeClr val="accent2"/>
                </a:solidFill>
                <a:latin typeface="Calibri"/>
                <a:ea typeface="Calibri"/>
                <a:cs typeface="Calibri"/>
                <a:sym typeface="Calibri"/>
              </a:rPr>
              <a:t>NAMASTE Components </a:t>
            </a:r>
            <a:endParaRPr/>
          </a:p>
        </p:txBody>
      </p:sp>
      <p:sp>
        <p:nvSpPr>
          <p:cNvPr id="254" name="Google Shape;254;p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55" name="Google Shape;255;p5"/>
          <p:cNvSpPr txBox="1"/>
          <p:nvPr/>
        </p:nvSpPr>
        <p:spPr>
          <a:xfrm>
            <a:off x="680219" y="1347574"/>
            <a:ext cx="8046337" cy="6417101"/>
          </a:xfrm>
          <a:prstGeom prst="rect">
            <a:avLst/>
          </a:prstGeom>
          <a:noFill/>
          <a:ln>
            <a:noFill/>
          </a:ln>
        </p:spPr>
        <p:txBody>
          <a:bodyPr spcFirstLastPara="1" wrap="square" lIns="91425" tIns="45700" rIns="91425" bIns="45700" anchor="t" anchorCtr="0">
            <a:spAutoFit/>
          </a:bodyPr>
          <a:lstStyle/>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Profiling of SSWs </a:t>
            </a:r>
            <a:r>
              <a:rPr lang="en-US" sz="2000" b="0" i="0" u="none" strike="noStrike" cap="none" dirty="0">
                <a:solidFill>
                  <a:schemeClr val="dk1"/>
                </a:solidFill>
                <a:latin typeface="Calibri"/>
                <a:ea typeface="Calibri"/>
                <a:cs typeface="Calibri"/>
                <a:sym typeface="Calibri"/>
              </a:rPr>
              <a:t>in ULBs through digital </a:t>
            </a:r>
            <a:r>
              <a:rPr lang="en-US" sz="2000" b="0" i="0" u="none" strike="noStrike" cap="none" dirty="0" smtClean="0">
                <a:solidFill>
                  <a:schemeClr val="dk1"/>
                </a:solidFill>
                <a:latin typeface="Calibri"/>
                <a:ea typeface="Calibri"/>
                <a:cs typeface="Calibri"/>
                <a:sym typeface="Calibri"/>
              </a:rPr>
              <a:t>tools (~ </a:t>
            </a:r>
            <a:r>
              <a:rPr lang="en-US" sz="2000" b="0" i="0" u="none" strike="noStrike" cap="none" dirty="0">
                <a:solidFill>
                  <a:schemeClr val="dk1"/>
                </a:solidFill>
                <a:latin typeface="Calibri"/>
                <a:ea typeface="Calibri"/>
                <a:cs typeface="Calibri"/>
                <a:sym typeface="Calibri"/>
              </a:rPr>
              <a:t>1 lakh SSW to be identified)</a:t>
            </a:r>
            <a:endParaRPr dirty="0"/>
          </a:p>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Health Insurance </a:t>
            </a:r>
            <a:r>
              <a:rPr lang="en-US" sz="2000" b="0" i="0" u="none" strike="noStrike" cap="none" dirty="0">
                <a:solidFill>
                  <a:schemeClr val="dk1"/>
                </a:solidFill>
                <a:latin typeface="Calibri"/>
                <a:ea typeface="Calibri"/>
                <a:cs typeface="Calibri"/>
                <a:sym typeface="Calibri"/>
              </a:rPr>
              <a:t>of SSW under PM-JAY</a:t>
            </a:r>
            <a:endParaRPr dirty="0"/>
          </a:p>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Occupational safety training </a:t>
            </a:r>
            <a:r>
              <a:rPr lang="en-US" sz="2000" b="0" i="0" u="none" strike="noStrike" cap="none" dirty="0">
                <a:solidFill>
                  <a:schemeClr val="dk1"/>
                </a:solidFill>
                <a:latin typeface="Calibri"/>
                <a:ea typeface="Calibri"/>
                <a:cs typeface="Calibri"/>
                <a:sym typeface="Calibri"/>
              </a:rPr>
              <a:t>of SSWs and SRUs for NAMASTE</a:t>
            </a:r>
            <a:endParaRPr dirty="0"/>
          </a:p>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Capital</a:t>
            </a:r>
            <a:r>
              <a:rPr lang="en-US" sz="2000" b="0"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Subsidy</a:t>
            </a:r>
            <a:r>
              <a:rPr lang="en-US" sz="2000" b="0" i="0" u="none" strike="noStrike" cap="none" dirty="0">
                <a:solidFill>
                  <a:schemeClr val="dk1"/>
                </a:solidFill>
                <a:latin typeface="Calibri"/>
                <a:ea typeface="Calibri"/>
                <a:cs typeface="Calibri"/>
                <a:sym typeface="Calibri"/>
              </a:rPr>
              <a:t> up to </a:t>
            </a:r>
            <a:r>
              <a:rPr lang="en-US" sz="2000" b="0" i="0" u="none" strike="noStrike" cap="none" dirty="0" err="1">
                <a:solidFill>
                  <a:schemeClr val="dk1"/>
                </a:solidFill>
                <a:latin typeface="Calibri"/>
                <a:ea typeface="Calibri"/>
                <a:cs typeface="Calibri"/>
                <a:sym typeface="Calibri"/>
              </a:rPr>
              <a:t>Rs</a:t>
            </a:r>
            <a:r>
              <a:rPr lang="en-US" sz="2000" b="0" i="0" u="none" strike="noStrike" cap="none" dirty="0">
                <a:solidFill>
                  <a:schemeClr val="dk1"/>
                </a:solidFill>
                <a:latin typeface="Calibri"/>
                <a:ea typeface="Calibri"/>
                <a:cs typeface="Calibri"/>
                <a:sym typeface="Calibri"/>
              </a:rPr>
              <a:t>. 5.00 lakh and interest for procurement of Sanitation Related Vehicles/ Equipment</a:t>
            </a:r>
            <a:endParaRPr sz="2000" b="0" i="0" u="none" strike="noStrike" cap="none" dirty="0">
              <a:solidFill>
                <a:schemeClr val="dk1"/>
              </a:solidFill>
              <a:latin typeface="Calibri"/>
              <a:ea typeface="Calibri"/>
              <a:cs typeface="Calibri"/>
              <a:sym typeface="Calibri"/>
            </a:endParaRPr>
          </a:p>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Distribution of PPE </a:t>
            </a:r>
            <a:r>
              <a:rPr lang="en-US" sz="2000" b="0" i="0" u="none" strike="noStrike" cap="none" dirty="0">
                <a:solidFill>
                  <a:schemeClr val="dk1"/>
                </a:solidFill>
                <a:latin typeface="Calibri"/>
                <a:ea typeface="Calibri"/>
                <a:cs typeface="Calibri"/>
                <a:sym typeface="Calibri"/>
              </a:rPr>
              <a:t>to SSWs</a:t>
            </a:r>
            <a:endParaRPr dirty="0"/>
          </a:p>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Distribution of safety devices to ERSU</a:t>
            </a:r>
            <a:endParaRPr sz="2000" b="0" i="0" u="none" strike="noStrike" cap="none" dirty="0">
              <a:solidFill>
                <a:schemeClr val="dk1"/>
              </a:solidFill>
              <a:latin typeface="Calibri"/>
              <a:ea typeface="Calibri"/>
              <a:cs typeface="Calibri"/>
              <a:sym typeface="Calibri"/>
            </a:endParaRPr>
          </a:p>
          <a:p>
            <a:pPr marL="455439" marR="0" lvl="0" indent="-455439" algn="l" rtl="0">
              <a:lnSpc>
                <a:spcPct val="150000"/>
              </a:lnSpc>
              <a:spcBef>
                <a:spcPts val="0"/>
              </a:spcBef>
              <a:spcAft>
                <a:spcPts val="0"/>
              </a:spcAft>
              <a:buClr>
                <a:schemeClr val="dk1"/>
              </a:buClr>
              <a:buSzPts val="2000"/>
              <a:buFont typeface="Calibri"/>
              <a:buAutoNum type="arabicPeriod"/>
            </a:pPr>
            <a:r>
              <a:rPr lang="en-US" sz="2000" b="1" i="0" u="none" strike="noStrike" cap="none" dirty="0">
                <a:solidFill>
                  <a:schemeClr val="dk1"/>
                </a:solidFill>
                <a:latin typeface="Calibri"/>
                <a:ea typeface="Calibri"/>
                <a:cs typeface="Calibri"/>
                <a:sym typeface="Calibri"/>
              </a:rPr>
              <a:t>IEC</a:t>
            </a:r>
            <a:r>
              <a:rPr lang="en-US" sz="2000" b="0"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Campaign </a:t>
            </a:r>
            <a:r>
              <a:rPr lang="en-US" sz="2000" b="0" i="0" u="none" strike="noStrike" cap="none" dirty="0">
                <a:solidFill>
                  <a:schemeClr val="dk1"/>
                </a:solidFill>
                <a:latin typeface="Calibri"/>
                <a:ea typeface="Calibri"/>
                <a:cs typeface="Calibri"/>
                <a:sym typeface="Calibri"/>
              </a:rPr>
              <a:t>for awareness on SSW safety and dignity</a:t>
            </a:r>
          </a:p>
          <a:p>
            <a:pPr marL="455439" marR="0" lvl="0" indent="-455439" algn="l" rtl="0">
              <a:lnSpc>
                <a:spcPct val="150000"/>
              </a:lnSpc>
              <a:spcBef>
                <a:spcPts val="0"/>
              </a:spcBef>
              <a:spcAft>
                <a:spcPts val="0"/>
              </a:spcAft>
              <a:buClr>
                <a:schemeClr val="dk1"/>
              </a:buClr>
              <a:buSzPts val="2000"/>
              <a:buFont typeface="Calibri"/>
              <a:buAutoNum type="arabicPeriod"/>
            </a:pPr>
            <a:endParaRPr lang="en-US" sz="2000" dirty="0">
              <a:solidFill>
                <a:schemeClr val="dk1"/>
              </a:solidFill>
              <a:latin typeface="Calibri"/>
              <a:ea typeface="Calibri"/>
              <a:cs typeface="Calibri"/>
              <a:sym typeface="Calibri"/>
            </a:endParaRPr>
          </a:p>
          <a:p>
            <a:pPr>
              <a:lnSpc>
                <a:spcPct val="150000"/>
              </a:lnSpc>
              <a:buClr>
                <a:schemeClr val="dk1"/>
              </a:buClr>
              <a:buSzPts val="2000"/>
            </a:pPr>
            <a:endParaRPr lang="en-US" sz="2000" dirty="0">
              <a:solidFill>
                <a:schemeClr val="dk1"/>
              </a:solidFill>
              <a:latin typeface="Calibri"/>
              <a:ea typeface="Calibri"/>
              <a:cs typeface="Calibri"/>
              <a:sym typeface="Calibri"/>
            </a:endParaRPr>
          </a:p>
          <a:p>
            <a:pPr marR="0" lvl="0" algn="l" rtl="0">
              <a:lnSpc>
                <a:spcPct val="150000"/>
              </a:lnSpc>
              <a:spcBef>
                <a:spcPts val="0"/>
              </a:spcBef>
              <a:spcAft>
                <a:spcPts val="0"/>
              </a:spcAft>
              <a:buClr>
                <a:schemeClr val="dk1"/>
              </a:buClr>
              <a:buSzPts val="2000"/>
            </a:pPr>
            <a:endParaRPr lang="en-US" sz="2000" b="0" i="0" u="none" strike="noStrike" cap="none" dirty="0">
              <a:solidFill>
                <a:schemeClr val="dk1"/>
              </a:solidFill>
              <a:latin typeface="Calibri"/>
              <a:ea typeface="Calibri"/>
              <a:cs typeface="Calibri"/>
              <a:sym typeface="Calibri"/>
            </a:endParaRPr>
          </a:p>
          <a:p>
            <a:pPr marL="455439" marR="0" lvl="0" indent="-455439" algn="l" rtl="0">
              <a:lnSpc>
                <a:spcPct val="150000"/>
              </a:lnSpc>
              <a:spcBef>
                <a:spcPts val="0"/>
              </a:spcBef>
              <a:spcAft>
                <a:spcPts val="0"/>
              </a:spcAft>
              <a:buClr>
                <a:schemeClr val="dk1"/>
              </a:buClr>
              <a:buSzPts val="2000"/>
              <a:buFont typeface="Calibri"/>
              <a:buAutoNum type="arabicPeriod"/>
            </a:pPr>
            <a:endParaRPr lang="en-US" sz="2000" dirty="0">
              <a:solidFill>
                <a:schemeClr val="dk1"/>
              </a:solidFill>
              <a:latin typeface="Calibri"/>
              <a:cs typeface="Calibri"/>
              <a:sym typeface="Calibri"/>
            </a:endParaRPr>
          </a:p>
          <a:p>
            <a:pPr marR="0" lvl="0" algn="l" rtl="0">
              <a:lnSpc>
                <a:spcPct val="150000"/>
              </a:lnSpc>
              <a:spcBef>
                <a:spcPts val="0"/>
              </a:spcBef>
              <a:spcAft>
                <a:spcPts val="0"/>
              </a:spcAft>
              <a:buClr>
                <a:schemeClr val="dk1"/>
              </a:buClr>
              <a:buSzPts val="2000"/>
            </a:pPr>
            <a:endParaRPr dirty="0"/>
          </a:p>
        </p:txBody>
      </p:sp>
      <p:pic>
        <p:nvPicPr>
          <p:cNvPr id="256" name="Google Shape;256;p5"/>
          <p:cNvPicPr preferRelativeResize="0"/>
          <p:nvPr/>
        </p:nvPicPr>
        <p:blipFill rotWithShape="1">
          <a:blip r:embed="rId3">
            <a:alphaModFix/>
          </a:blip>
          <a:srcRect t="10522" b="18453"/>
          <a:stretch/>
        </p:blipFill>
        <p:spPr>
          <a:xfrm>
            <a:off x="9033148" y="1242170"/>
            <a:ext cx="6659035" cy="7297588"/>
          </a:xfrm>
          <a:prstGeom prst="rect">
            <a:avLst/>
          </a:prstGeom>
          <a:noFill/>
          <a:ln>
            <a:noFill/>
          </a:ln>
        </p:spPr>
      </p:pic>
      <p:sp>
        <p:nvSpPr>
          <p:cNvPr id="8" name="Google Shape;255;p5"/>
          <p:cNvSpPr txBox="1"/>
          <p:nvPr/>
        </p:nvSpPr>
        <p:spPr>
          <a:xfrm>
            <a:off x="680219" y="5479454"/>
            <a:ext cx="8768581" cy="4570442"/>
          </a:xfrm>
          <a:prstGeom prst="rect">
            <a:avLst/>
          </a:prstGeom>
          <a:noFill/>
          <a:ln>
            <a:noFill/>
          </a:ln>
        </p:spPr>
        <p:txBody>
          <a:bodyPr spcFirstLastPara="1" wrap="square" lIns="91425" tIns="45700" rIns="91425" bIns="45700" anchor="t" anchorCtr="0">
            <a:spAutoFit/>
          </a:bodyPr>
          <a:lstStyle/>
          <a:p>
            <a:pPr marL="455439" marR="0" lvl="0" indent="-455439" algn="l" rtl="0">
              <a:lnSpc>
                <a:spcPct val="150000"/>
              </a:lnSpc>
              <a:spcBef>
                <a:spcPts val="0"/>
              </a:spcBef>
              <a:spcAft>
                <a:spcPts val="0"/>
              </a:spcAft>
              <a:buClr>
                <a:schemeClr val="dk1"/>
              </a:buClr>
              <a:buSzPts val="2000"/>
              <a:buFont typeface="Calibri"/>
              <a:buAutoNum type="arabicPeriod"/>
            </a:pPr>
            <a:endParaRPr lang="en-US" sz="2000" dirty="0">
              <a:solidFill>
                <a:schemeClr val="dk1"/>
              </a:solidFill>
              <a:latin typeface="Calibri"/>
              <a:ea typeface="Calibri"/>
              <a:cs typeface="Calibri"/>
              <a:sym typeface="Calibri"/>
            </a:endParaRPr>
          </a:p>
          <a:p>
            <a:pPr>
              <a:lnSpc>
                <a:spcPct val="150000"/>
              </a:lnSpc>
              <a:buClr>
                <a:schemeClr val="dk1"/>
              </a:buClr>
              <a:buSzPts val="2000"/>
            </a:pPr>
            <a:r>
              <a:rPr lang="en-US" sz="2000" b="1" dirty="0">
                <a:solidFill>
                  <a:schemeClr val="dk1"/>
                </a:solidFill>
                <a:latin typeface="Calibri"/>
                <a:ea typeface="Calibri"/>
                <a:cs typeface="Calibri"/>
                <a:sym typeface="Calibri"/>
              </a:rPr>
              <a:t>State NAMASTE Coordinators: </a:t>
            </a:r>
            <a:r>
              <a:rPr lang="en-US" sz="2000" dirty="0">
                <a:solidFill>
                  <a:schemeClr val="dk1"/>
                </a:solidFill>
                <a:latin typeface="Calibri"/>
                <a:ea typeface="Calibri"/>
                <a:cs typeface="Calibri"/>
                <a:sym typeface="Calibri"/>
              </a:rPr>
              <a:t>States/UTs would be authorized to engage PMU staff to support the Mission Director of State for implementation of NAMASTE </a:t>
            </a:r>
            <a:r>
              <a:rPr lang="en-US" sz="2000" dirty="0" smtClean="0">
                <a:solidFill>
                  <a:schemeClr val="dk1"/>
                </a:solidFill>
                <a:latin typeface="Calibri"/>
                <a:ea typeface="Calibri"/>
                <a:cs typeface="Calibri"/>
                <a:sym typeface="Calibri"/>
              </a:rPr>
              <a:t>scheme.</a:t>
            </a:r>
            <a:endParaRPr lang="en-US" sz="2000" dirty="0">
              <a:solidFill>
                <a:schemeClr val="dk1"/>
              </a:solidFill>
              <a:latin typeface="Calibri"/>
              <a:ea typeface="Calibri"/>
              <a:cs typeface="Calibri"/>
              <a:sym typeface="Calibri"/>
            </a:endParaRPr>
          </a:p>
          <a:p>
            <a:pPr lvl="0">
              <a:lnSpc>
                <a:spcPct val="150000"/>
              </a:lnSpc>
              <a:buClr>
                <a:schemeClr val="dk1"/>
              </a:buClr>
              <a:buSzPts val="2000"/>
            </a:pPr>
            <a:r>
              <a:rPr lang="en-US" sz="2000" b="1" dirty="0">
                <a:solidFill>
                  <a:schemeClr val="dk1"/>
                </a:solidFill>
                <a:latin typeface="Calibri"/>
                <a:ea typeface="Calibri"/>
                <a:cs typeface="Calibri"/>
                <a:sym typeface="Calibri"/>
              </a:rPr>
              <a:t>IT infrastructure: </a:t>
            </a:r>
            <a:r>
              <a:rPr lang="en-US" sz="2000" dirty="0">
                <a:solidFill>
                  <a:schemeClr val="dk1"/>
                </a:solidFill>
                <a:latin typeface="Calibri"/>
                <a:ea typeface="Calibri"/>
                <a:cs typeface="Calibri"/>
                <a:sym typeface="Calibri"/>
              </a:rPr>
              <a:t> Dedicated NAMASTE portal for scheme implementation and </a:t>
            </a:r>
            <a:r>
              <a:rPr lang="en-US" sz="2000" dirty="0" smtClean="0">
                <a:solidFill>
                  <a:schemeClr val="dk1"/>
                </a:solidFill>
                <a:latin typeface="Calibri"/>
                <a:ea typeface="Calibri"/>
                <a:cs typeface="Calibri"/>
                <a:sym typeface="Calibri"/>
              </a:rPr>
              <a:t>monitoring.</a:t>
            </a:r>
            <a:endParaRPr lang="en-US" sz="2000" dirty="0"/>
          </a:p>
          <a:p>
            <a:pPr>
              <a:lnSpc>
                <a:spcPct val="150000"/>
              </a:lnSpc>
              <a:buClr>
                <a:schemeClr val="dk1"/>
              </a:buClr>
              <a:buSzPts val="2000"/>
            </a:pPr>
            <a:endParaRPr lang="en-US" sz="2000" dirty="0">
              <a:solidFill>
                <a:schemeClr val="dk1"/>
              </a:solidFill>
              <a:latin typeface="Calibri"/>
              <a:ea typeface="Calibri"/>
              <a:cs typeface="Calibri"/>
              <a:sym typeface="Calibri"/>
            </a:endParaRPr>
          </a:p>
          <a:p>
            <a:pPr marR="0" lvl="0" algn="l" rtl="0">
              <a:lnSpc>
                <a:spcPct val="150000"/>
              </a:lnSpc>
              <a:spcBef>
                <a:spcPts val="0"/>
              </a:spcBef>
              <a:spcAft>
                <a:spcPts val="0"/>
              </a:spcAft>
              <a:buClr>
                <a:schemeClr val="dk1"/>
              </a:buClr>
              <a:buSzPts val="2000"/>
            </a:pPr>
            <a:endParaRPr lang="en-US" sz="2000" b="0" i="0" u="none" strike="noStrike" cap="none" dirty="0">
              <a:solidFill>
                <a:schemeClr val="dk1"/>
              </a:solidFill>
              <a:latin typeface="Calibri"/>
              <a:ea typeface="Calibri"/>
              <a:cs typeface="Calibri"/>
              <a:sym typeface="Calibri"/>
            </a:endParaRPr>
          </a:p>
          <a:p>
            <a:pPr marL="455439" marR="0" lvl="0" indent="-455439" algn="l" rtl="0">
              <a:lnSpc>
                <a:spcPct val="150000"/>
              </a:lnSpc>
              <a:spcBef>
                <a:spcPts val="0"/>
              </a:spcBef>
              <a:spcAft>
                <a:spcPts val="0"/>
              </a:spcAft>
              <a:buClr>
                <a:schemeClr val="dk1"/>
              </a:buClr>
              <a:buSzPts val="2000"/>
              <a:buFont typeface="Calibri"/>
              <a:buAutoNum type="arabicPeriod"/>
            </a:pPr>
            <a:endParaRPr lang="en-US" sz="2000" dirty="0">
              <a:solidFill>
                <a:schemeClr val="dk1"/>
              </a:solidFill>
              <a:latin typeface="Calibri"/>
              <a:cs typeface="Calibri"/>
              <a:sym typeface="Calibri"/>
            </a:endParaRPr>
          </a:p>
          <a:p>
            <a:pPr marR="0" lvl="0" algn="l" rtl="0">
              <a:lnSpc>
                <a:spcPct val="150000"/>
              </a:lnSpc>
              <a:spcBef>
                <a:spcPts val="0"/>
              </a:spcBef>
              <a:spcAft>
                <a:spcPts val="0"/>
              </a:spcAft>
              <a:buClr>
                <a:schemeClr val="dk1"/>
              </a:buClr>
              <a:buSzPts val="2000"/>
            </a:pP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lvl="0"/>
            <a:r>
              <a:rPr lang="en-US" sz="4000" b="1" dirty="0" smtClean="0">
                <a:solidFill>
                  <a:schemeClr val="accent2"/>
                </a:solidFill>
                <a:latin typeface="Calibri"/>
                <a:ea typeface="Calibri"/>
                <a:cs typeface="Calibri"/>
                <a:sym typeface="Calibri"/>
              </a:rPr>
              <a:t>Convergence Of </a:t>
            </a:r>
            <a:r>
              <a:rPr lang="en-US" sz="4000" b="1" dirty="0" err="1" smtClean="0">
                <a:solidFill>
                  <a:schemeClr val="accent2"/>
                </a:solidFill>
                <a:latin typeface="Calibri"/>
                <a:ea typeface="Calibri"/>
                <a:cs typeface="Calibri"/>
                <a:sym typeface="Calibri"/>
              </a:rPr>
              <a:t>Programmes</a:t>
            </a:r>
            <a:r>
              <a:rPr lang="en-US" sz="4000" b="1" dirty="0" smtClean="0">
                <a:solidFill>
                  <a:schemeClr val="accent2"/>
                </a:solidFill>
                <a:latin typeface="Calibri"/>
                <a:ea typeface="Calibri"/>
                <a:cs typeface="Calibri"/>
                <a:sym typeface="Calibri"/>
              </a:rPr>
              <a:t> Of Ministries</a:t>
            </a:r>
            <a:endParaRPr lang="en-US" sz="4000" b="1" dirty="0">
              <a:solidFill>
                <a:schemeClr val="accent2"/>
              </a:solidFill>
              <a:latin typeface="Calibri"/>
              <a:ea typeface="Calibri"/>
              <a:cs typeface="Calibri"/>
              <a:sym typeface="Calibri"/>
            </a:endParaRPr>
          </a:p>
        </p:txBody>
      </p:sp>
      <p:sp>
        <p:nvSpPr>
          <p:cNvPr id="254" name="Google Shape;254;p5"/>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7" name="Rectangle 6"/>
          <p:cNvSpPr/>
          <p:nvPr/>
        </p:nvSpPr>
        <p:spPr>
          <a:xfrm>
            <a:off x="926772" y="1179698"/>
            <a:ext cx="2556890" cy="699810"/>
          </a:xfrm>
          <a:prstGeom prst="rect">
            <a:avLst/>
          </a:prstGeom>
          <a:noFill/>
          <a:ln>
            <a:noFill/>
          </a:ln>
        </p:spPr>
        <p:txBody>
          <a:bodyPr wrap="square" lIns="144420" tIns="72201" rIns="144420" bIns="72201">
            <a:spAutoFit/>
          </a:bodyPr>
          <a:lstStyle/>
          <a:p>
            <a:pPr algn="ctr" defTabSz="966364" fontAlgn="auto">
              <a:spcBef>
                <a:spcPts val="0"/>
              </a:spcBef>
              <a:spcAft>
                <a:spcPts val="0"/>
              </a:spcAft>
              <a:defRPr/>
            </a:pPr>
            <a:r>
              <a:rPr lang="en-US" sz="3600" b="1" dirty="0" err="1">
                <a:solidFill>
                  <a:schemeClr val="accent2"/>
                </a:solidFill>
                <a:latin typeface="Calibri"/>
                <a:ea typeface="Calibri"/>
                <a:cs typeface="Calibri"/>
              </a:rPr>
              <a:t>MoSJE</a:t>
            </a:r>
            <a:endParaRPr lang="en-US" sz="3600" b="1" dirty="0">
              <a:solidFill>
                <a:schemeClr val="accent2"/>
              </a:solidFill>
              <a:latin typeface="Calibri"/>
              <a:ea typeface="Calibri"/>
              <a:cs typeface="Calibri"/>
            </a:endParaRPr>
          </a:p>
        </p:txBody>
      </p:sp>
      <p:sp>
        <p:nvSpPr>
          <p:cNvPr id="9" name="Rectangle 8"/>
          <p:cNvSpPr/>
          <p:nvPr/>
        </p:nvSpPr>
        <p:spPr>
          <a:xfrm>
            <a:off x="5474594" y="1191455"/>
            <a:ext cx="1817719" cy="699810"/>
          </a:xfrm>
          <a:prstGeom prst="rect">
            <a:avLst/>
          </a:prstGeom>
          <a:noFill/>
          <a:ln>
            <a:noFill/>
          </a:ln>
        </p:spPr>
        <p:txBody>
          <a:bodyPr wrap="none" lIns="144420" tIns="72201" rIns="144420" bIns="72201">
            <a:spAutoFit/>
          </a:bodyPr>
          <a:lstStyle/>
          <a:p>
            <a:pPr defTabSz="966364" fontAlgn="auto">
              <a:spcBef>
                <a:spcPts val="0"/>
              </a:spcBef>
              <a:spcAft>
                <a:spcPts val="0"/>
              </a:spcAft>
              <a:defRPr/>
            </a:pPr>
            <a:r>
              <a:rPr lang="en-US" sz="3600" b="1" dirty="0" err="1">
                <a:solidFill>
                  <a:schemeClr val="accent2"/>
                </a:solidFill>
                <a:latin typeface="Calibri"/>
                <a:ea typeface="Calibri"/>
                <a:cs typeface="Calibri"/>
              </a:rPr>
              <a:t>MoHUA</a:t>
            </a:r>
            <a:endParaRPr lang="en-US" sz="3600" b="1" dirty="0">
              <a:solidFill>
                <a:schemeClr val="accent2"/>
              </a:solidFill>
              <a:latin typeface="Calibri"/>
              <a:ea typeface="Calibri"/>
              <a:cs typeface="Calibri"/>
            </a:endParaRPr>
          </a:p>
        </p:txBody>
      </p:sp>
      <p:sp>
        <p:nvSpPr>
          <p:cNvPr id="15" name="Rectangle 14"/>
          <p:cNvSpPr/>
          <p:nvPr/>
        </p:nvSpPr>
        <p:spPr>
          <a:xfrm>
            <a:off x="9748358" y="1191473"/>
            <a:ext cx="1760011" cy="699810"/>
          </a:xfrm>
          <a:prstGeom prst="rect">
            <a:avLst/>
          </a:prstGeom>
          <a:noFill/>
          <a:ln>
            <a:noFill/>
          </a:ln>
        </p:spPr>
        <p:txBody>
          <a:bodyPr wrap="none" lIns="144420" tIns="72201" rIns="144420" bIns="72201">
            <a:spAutoFit/>
          </a:bodyPr>
          <a:lstStyle/>
          <a:p>
            <a:pPr defTabSz="966364">
              <a:defRPr/>
            </a:pPr>
            <a:r>
              <a:rPr lang="en-US" sz="3600" b="1" dirty="0" err="1">
                <a:solidFill>
                  <a:schemeClr val="accent2"/>
                </a:solidFill>
                <a:latin typeface="Calibri"/>
                <a:ea typeface="Calibri"/>
                <a:cs typeface="Calibri"/>
              </a:rPr>
              <a:t>DoDWS</a:t>
            </a:r>
            <a:endParaRPr lang="en-US" sz="3600" b="1" dirty="0">
              <a:solidFill>
                <a:schemeClr val="accent2"/>
              </a:solidFill>
              <a:latin typeface="Calibri"/>
              <a:ea typeface="Calibri"/>
              <a:cs typeface="Calibri"/>
            </a:endParaRPr>
          </a:p>
        </p:txBody>
      </p:sp>
      <p:sp>
        <p:nvSpPr>
          <p:cNvPr id="16" name="Rectangle 15"/>
          <p:cNvSpPr/>
          <p:nvPr/>
        </p:nvSpPr>
        <p:spPr>
          <a:xfrm>
            <a:off x="13557487" y="1226613"/>
            <a:ext cx="1304759" cy="699810"/>
          </a:xfrm>
          <a:prstGeom prst="rect">
            <a:avLst/>
          </a:prstGeom>
          <a:noFill/>
          <a:ln>
            <a:noFill/>
          </a:ln>
        </p:spPr>
        <p:txBody>
          <a:bodyPr wrap="none" lIns="144420" tIns="72201" rIns="144420" bIns="72201">
            <a:spAutoFit/>
          </a:bodyPr>
          <a:lstStyle/>
          <a:p>
            <a:pPr defTabSz="966364" fontAlgn="auto">
              <a:defRPr/>
            </a:pPr>
            <a:r>
              <a:rPr lang="en-US" sz="3600" b="1" dirty="0">
                <a:solidFill>
                  <a:schemeClr val="accent2"/>
                </a:solidFill>
                <a:latin typeface="Calibri"/>
                <a:ea typeface="Calibri"/>
                <a:cs typeface="Calibri"/>
              </a:rPr>
              <a:t>DPIIT</a:t>
            </a:r>
          </a:p>
        </p:txBody>
      </p:sp>
      <p:sp>
        <p:nvSpPr>
          <p:cNvPr id="3" name="TextBox 2"/>
          <p:cNvSpPr txBox="1"/>
          <p:nvPr/>
        </p:nvSpPr>
        <p:spPr>
          <a:xfrm>
            <a:off x="454111" y="1914509"/>
            <a:ext cx="3461599"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Profiling of Sewer and Septic tank workers in camp mode through ULBs</a:t>
            </a:r>
            <a:endParaRPr lang="en-US" sz="1600" dirty="0">
              <a:latin typeface="Calibri" panose="020F0502020204030204" pitchFamily="34" charset="0"/>
              <a:cs typeface="Calibri" panose="020F0502020204030204" pitchFamily="34" charset="0"/>
            </a:endParaRPr>
          </a:p>
        </p:txBody>
      </p:sp>
      <p:sp>
        <p:nvSpPr>
          <p:cNvPr id="18" name="TextBox 17"/>
          <p:cNvSpPr txBox="1"/>
          <p:nvPr/>
        </p:nvSpPr>
        <p:spPr>
          <a:xfrm>
            <a:off x="454111" y="2721405"/>
            <a:ext cx="3461599"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PPE kit for surface sewer/septic tanks workers.</a:t>
            </a:r>
          </a:p>
        </p:txBody>
      </p:sp>
      <p:sp>
        <p:nvSpPr>
          <p:cNvPr id="19" name="TextBox 18"/>
          <p:cNvSpPr txBox="1"/>
          <p:nvPr/>
        </p:nvSpPr>
        <p:spPr>
          <a:xfrm>
            <a:off x="454110" y="3521774"/>
            <a:ext cx="3461599"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Safety devices and equipment procurement</a:t>
            </a:r>
          </a:p>
        </p:txBody>
      </p:sp>
      <p:sp>
        <p:nvSpPr>
          <p:cNvPr id="20" name="TextBox 19"/>
          <p:cNvSpPr txBox="1"/>
          <p:nvPr/>
        </p:nvSpPr>
        <p:spPr>
          <a:xfrm>
            <a:off x="454109" y="4322143"/>
            <a:ext cx="3461599" cy="999768"/>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Occupational safety training and skilling of surface sewer/septic tanks workers.</a:t>
            </a:r>
          </a:p>
        </p:txBody>
      </p:sp>
      <p:sp>
        <p:nvSpPr>
          <p:cNvPr id="21" name="TextBox 20"/>
          <p:cNvSpPr txBox="1"/>
          <p:nvPr/>
        </p:nvSpPr>
        <p:spPr>
          <a:xfrm>
            <a:off x="454108" y="5418811"/>
            <a:ext cx="3461599"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Provision of health insurance under AB-PMJAY</a:t>
            </a:r>
          </a:p>
        </p:txBody>
      </p:sp>
      <p:sp>
        <p:nvSpPr>
          <p:cNvPr id="22" name="TextBox 21"/>
          <p:cNvSpPr txBox="1"/>
          <p:nvPr/>
        </p:nvSpPr>
        <p:spPr>
          <a:xfrm>
            <a:off x="454107" y="6219109"/>
            <a:ext cx="3461599" cy="407313"/>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IEC Campaign</a:t>
            </a:r>
          </a:p>
        </p:txBody>
      </p:sp>
      <p:sp>
        <p:nvSpPr>
          <p:cNvPr id="24" name="TextBox 23"/>
          <p:cNvSpPr txBox="1"/>
          <p:nvPr/>
        </p:nvSpPr>
        <p:spPr>
          <a:xfrm>
            <a:off x="454107" y="6723180"/>
            <a:ext cx="3461599" cy="407313"/>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Monitoring of implementation. </a:t>
            </a:r>
          </a:p>
        </p:txBody>
      </p:sp>
      <p:sp>
        <p:nvSpPr>
          <p:cNvPr id="25" name="TextBox 24"/>
          <p:cNvSpPr txBox="1"/>
          <p:nvPr/>
        </p:nvSpPr>
        <p:spPr>
          <a:xfrm>
            <a:off x="454106" y="7227251"/>
            <a:ext cx="3461599"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Coordination with </a:t>
            </a:r>
            <a:r>
              <a:rPr lang="en-US" sz="1600" dirty="0" err="1">
                <a:latin typeface="Calibri" panose="020F0502020204030204" pitchFamily="34" charset="0"/>
                <a:cs typeface="Calibri" panose="020F0502020204030204" pitchFamily="34" charset="0"/>
              </a:rPr>
              <a:t>MoHUA</a:t>
            </a:r>
            <a:r>
              <a:rPr lang="en-US" sz="1600" dirty="0">
                <a:latin typeface="Calibri" panose="020F0502020204030204" pitchFamily="34" charset="0"/>
                <a:cs typeface="Calibri" panose="020F0502020204030204" pitchFamily="34" charset="0"/>
              </a:rPr>
              <a:t> and other Ministries. </a:t>
            </a:r>
          </a:p>
        </p:txBody>
      </p:sp>
      <p:sp>
        <p:nvSpPr>
          <p:cNvPr id="34" name="TextBox 33"/>
          <p:cNvSpPr txBox="1"/>
          <p:nvPr/>
        </p:nvSpPr>
        <p:spPr>
          <a:xfrm>
            <a:off x="4210931" y="1914509"/>
            <a:ext cx="4345057"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err="1">
                <a:latin typeface="Calibri" panose="020F0502020204030204" pitchFamily="34" charset="0"/>
                <a:cs typeface="Calibri" panose="020F0502020204030204" pitchFamily="34" charset="0"/>
              </a:rPr>
              <a:t>Sensitisation</a:t>
            </a:r>
            <a:r>
              <a:rPr lang="en-US" sz="1600" dirty="0">
                <a:latin typeface="Calibri" panose="020F0502020204030204" pitchFamily="34" charset="0"/>
                <a:cs typeface="Calibri" panose="020F0502020204030204" pitchFamily="34" charset="0"/>
              </a:rPr>
              <a:t> of ULBs for implementation of NAMASTE and follow up</a:t>
            </a:r>
          </a:p>
        </p:txBody>
      </p:sp>
      <p:sp>
        <p:nvSpPr>
          <p:cNvPr id="35" name="TextBox 34"/>
          <p:cNvSpPr txBox="1"/>
          <p:nvPr/>
        </p:nvSpPr>
        <p:spPr>
          <a:xfrm>
            <a:off x="4210931" y="2730278"/>
            <a:ext cx="4345057"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Provide Data on SSWs and PSSOs at ULB level for profiling</a:t>
            </a:r>
            <a:endParaRPr lang="en-US" sz="1600" dirty="0">
              <a:latin typeface="Calibri" panose="020F0502020204030204" pitchFamily="34" charset="0"/>
              <a:cs typeface="Calibri" panose="020F0502020204030204" pitchFamily="34" charset="0"/>
            </a:endParaRPr>
          </a:p>
        </p:txBody>
      </p:sp>
      <p:sp>
        <p:nvSpPr>
          <p:cNvPr id="36" name="TextBox 35"/>
          <p:cNvSpPr txBox="1"/>
          <p:nvPr/>
        </p:nvSpPr>
        <p:spPr>
          <a:xfrm>
            <a:off x="4210930" y="3530647"/>
            <a:ext cx="4345057" cy="407313"/>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Ensure nomination of RSA in each District.</a:t>
            </a:r>
          </a:p>
        </p:txBody>
      </p:sp>
      <p:sp>
        <p:nvSpPr>
          <p:cNvPr id="37" name="TextBox 36"/>
          <p:cNvSpPr txBox="1"/>
          <p:nvPr/>
        </p:nvSpPr>
        <p:spPr>
          <a:xfrm>
            <a:off x="4210929" y="4052846"/>
            <a:ext cx="4345057" cy="407313"/>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Ensure setting up of SRU in each large ULB.</a:t>
            </a:r>
          </a:p>
        </p:txBody>
      </p:sp>
      <p:sp>
        <p:nvSpPr>
          <p:cNvPr id="38" name="TextBox 37"/>
          <p:cNvSpPr txBox="1"/>
          <p:nvPr/>
        </p:nvSpPr>
        <p:spPr>
          <a:xfrm>
            <a:off x="4210928" y="4556988"/>
            <a:ext cx="4345057" cy="407313"/>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SHG formation of sewer/septic tank workers</a:t>
            </a:r>
          </a:p>
        </p:txBody>
      </p:sp>
      <p:sp>
        <p:nvSpPr>
          <p:cNvPr id="39" name="TextBox 38"/>
          <p:cNvSpPr txBox="1"/>
          <p:nvPr/>
        </p:nvSpPr>
        <p:spPr>
          <a:xfrm>
            <a:off x="4210927" y="5061130"/>
            <a:ext cx="4345057"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Providing work assurance to sanitation workers for Sanitation Related Projects. </a:t>
            </a:r>
          </a:p>
        </p:txBody>
      </p:sp>
      <p:sp>
        <p:nvSpPr>
          <p:cNvPr id="40" name="TextBox 39"/>
          <p:cNvSpPr txBox="1"/>
          <p:nvPr/>
        </p:nvSpPr>
        <p:spPr>
          <a:xfrm>
            <a:off x="4210927" y="5861499"/>
            <a:ext cx="4345057"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Nomination of </a:t>
            </a:r>
            <a:r>
              <a:rPr lang="en-US" sz="1600" dirty="0" smtClean="0">
                <a:latin typeface="Calibri" panose="020F0502020204030204" pitchFamily="34" charset="0"/>
                <a:cs typeface="Calibri" panose="020F0502020204030204" pitchFamily="34" charset="0"/>
              </a:rPr>
              <a:t>Mission </a:t>
            </a:r>
            <a:r>
              <a:rPr lang="en-US" sz="1600" dirty="0">
                <a:latin typeface="Calibri" panose="020F0502020204030204" pitchFamily="34" charset="0"/>
                <a:cs typeface="Calibri" panose="020F0502020204030204" pitchFamily="34" charset="0"/>
              </a:rPr>
              <a:t>Directors </a:t>
            </a:r>
            <a:r>
              <a:rPr lang="en-US" sz="1600" dirty="0" smtClean="0">
                <a:latin typeface="Calibri" panose="020F0502020204030204" pitchFamily="34" charset="0"/>
                <a:cs typeface="Calibri" panose="020F0502020204030204" pitchFamily="34" charset="0"/>
              </a:rPr>
              <a:t>(SBM) as State NAMASTE Nodal Officer at </a:t>
            </a:r>
            <a:r>
              <a:rPr lang="en-US" sz="1600" dirty="0">
                <a:latin typeface="Calibri" panose="020F0502020204030204" pitchFamily="34" charset="0"/>
                <a:cs typeface="Calibri" panose="020F0502020204030204" pitchFamily="34" charset="0"/>
              </a:rPr>
              <a:t>State level/ULB level.</a:t>
            </a:r>
          </a:p>
        </p:txBody>
      </p:sp>
      <p:sp>
        <p:nvSpPr>
          <p:cNvPr id="41" name="TextBox 40"/>
          <p:cNvSpPr txBox="1"/>
          <p:nvPr/>
        </p:nvSpPr>
        <p:spPr>
          <a:xfrm>
            <a:off x="4210926" y="6657044"/>
            <a:ext cx="4345057"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Training of sewer entry professionals  and SRU staff</a:t>
            </a:r>
            <a:r>
              <a:rPr lang="en-US" sz="1600" dirty="0">
                <a:latin typeface="Calibri" panose="020F0502020204030204" pitchFamily="34" charset="0"/>
                <a:cs typeface="Calibri" panose="020F0502020204030204" pitchFamily="34" charset="0"/>
              </a:rPr>
              <a:t>. PPE for sewer entry professionals</a:t>
            </a:r>
            <a:r>
              <a:rPr lang="en-US" sz="1600" dirty="0" smtClean="0">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sp>
        <p:nvSpPr>
          <p:cNvPr id="42" name="TextBox 41"/>
          <p:cNvSpPr txBox="1"/>
          <p:nvPr/>
        </p:nvSpPr>
        <p:spPr>
          <a:xfrm>
            <a:off x="4210931" y="7452589"/>
            <a:ext cx="4345057" cy="407313"/>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IEC in ULBs.</a:t>
            </a:r>
          </a:p>
        </p:txBody>
      </p:sp>
      <p:sp>
        <p:nvSpPr>
          <p:cNvPr id="43" name="TextBox 42"/>
          <p:cNvSpPr txBox="1"/>
          <p:nvPr/>
        </p:nvSpPr>
        <p:spPr>
          <a:xfrm>
            <a:off x="4210926" y="7951907"/>
            <a:ext cx="4345057"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NAMASTE interventions to be evaluated under </a:t>
            </a:r>
            <a:r>
              <a:rPr lang="en-US" sz="1600" dirty="0" err="1" smtClean="0">
                <a:latin typeface="Calibri" panose="020F0502020204030204" pitchFamily="34" charset="0"/>
                <a:cs typeface="Calibri" panose="020F0502020204030204" pitchFamily="34" charset="0"/>
              </a:rPr>
              <a:t>Swachh</a:t>
            </a:r>
            <a:r>
              <a:rPr lang="en-US" sz="1600" dirty="0" smtClean="0">
                <a:latin typeface="Calibri" panose="020F0502020204030204" pitchFamily="34" charset="0"/>
                <a:cs typeface="Calibri" panose="020F0502020204030204" pitchFamily="34" charset="0"/>
              </a:rPr>
              <a:t> </a:t>
            </a:r>
            <a:r>
              <a:rPr lang="en-US" sz="1600" dirty="0" err="1" smtClean="0">
                <a:latin typeface="Calibri" panose="020F0502020204030204" pitchFamily="34" charset="0"/>
                <a:cs typeface="Calibri" panose="020F0502020204030204" pitchFamily="34" charset="0"/>
              </a:rPr>
              <a:t>Sarvekshan</a:t>
            </a:r>
            <a:endParaRPr lang="en-US" sz="1600" dirty="0">
              <a:latin typeface="Calibri" panose="020F0502020204030204" pitchFamily="34" charset="0"/>
              <a:cs typeface="Calibri" panose="020F0502020204030204" pitchFamily="34" charset="0"/>
            </a:endParaRPr>
          </a:p>
        </p:txBody>
      </p:sp>
      <p:sp>
        <p:nvSpPr>
          <p:cNvPr id="44" name="TextBox 43"/>
          <p:cNvSpPr txBox="1"/>
          <p:nvPr/>
        </p:nvSpPr>
        <p:spPr>
          <a:xfrm>
            <a:off x="8836873" y="1913951"/>
            <a:ext cx="3461599" cy="999768"/>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IEC campaign in rural and urban peripheral areas to use services of SRUs convergences of ideas. </a:t>
            </a:r>
          </a:p>
        </p:txBody>
      </p:sp>
      <p:sp>
        <p:nvSpPr>
          <p:cNvPr id="45" name="TextBox 44"/>
          <p:cNvSpPr txBox="1"/>
          <p:nvPr/>
        </p:nvSpPr>
        <p:spPr>
          <a:xfrm>
            <a:off x="8836873" y="3010548"/>
            <a:ext cx="3461599" cy="1295995"/>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New technologies for tough terrains have been used as pilots in States like MTU for onsite desludging of septic tanks</a:t>
            </a:r>
            <a:r>
              <a:rPr lang="en-US" sz="1600" dirty="0" smtClean="0">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sp>
        <p:nvSpPr>
          <p:cNvPr id="46" name="TextBox 45"/>
          <p:cNvSpPr txBox="1"/>
          <p:nvPr/>
        </p:nvSpPr>
        <p:spPr>
          <a:xfrm>
            <a:off x="8836873" y="4398545"/>
            <a:ext cx="3461599" cy="999768"/>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SBM(G) Guidelines-  States/districts to ensure mechanized desludging  </a:t>
            </a:r>
            <a:r>
              <a:rPr lang="en-US" sz="1600" dirty="0" smtClean="0">
                <a:latin typeface="Calibri" panose="020F0502020204030204" pitchFamily="34" charset="0"/>
                <a:cs typeface="Calibri" panose="020F0502020204030204" pitchFamily="34" charset="0"/>
              </a:rPr>
              <a:t>only</a:t>
            </a:r>
            <a:endParaRPr lang="en-US" sz="1600" dirty="0">
              <a:latin typeface="Calibri" panose="020F0502020204030204" pitchFamily="34" charset="0"/>
              <a:cs typeface="Calibri" panose="020F0502020204030204" pitchFamily="34" charset="0"/>
            </a:endParaRPr>
          </a:p>
        </p:txBody>
      </p:sp>
      <p:sp>
        <p:nvSpPr>
          <p:cNvPr id="47" name="TextBox 46"/>
          <p:cNvSpPr txBox="1"/>
          <p:nvPr/>
        </p:nvSpPr>
        <p:spPr>
          <a:xfrm>
            <a:off x="12687087" y="1913951"/>
            <a:ext cx="3052354"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Identification of potential startup in sanitation sectors </a:t>
            </a:r>
          </a:p>
        </p:txBody>
      </p:sp>
      <p:sp>
        <p:nvSpPr>
          <p:cNvPr id="48" name="TextBox 47"/>
          <p:cNvSpPr txBox="1"/>
          <p:nvPr/>
        </p:nvSpPr>
        <p:spPr>
          <a:xfrm>
            <a:off x="12687087" y="2701527"/>
            <a:ext cx="3052354" cy="703540"/>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a:latin typeface="Calibri" panose="020F0502020204030204" pitchFamily="34" charset="0"/>
                <a:cs typeface="Calibri" panose="020F0502020204030204" pitchFamily="34" charset="0"/>
              </a:rPr>
              <a:t>Promotion among startups for innovation in sanitation sectors</a:t>
            </a:r>
          </a:p>
        </p:txBody>
      </p:sp>
      <p:sp>
        <p:nvSpPr>
          <p:cNvPr id="52" name="Rectangle 51"/>
          <p:cNvSpPr/>
          <p:nvPr/>
        </p:nvSpPr>
        <p:spPr>
          <a:xfrm>
            <a:off x="13557487" y="5441209"/>
            <a:ext cx="1429793" cy="699810"/>
          </a:xfrm>
          <a:prstGeom prst="rect">
            <a:avLst/>
          </a:prstGeom>
          <a:noFill/>
          <a:ln>
            <a:noFill/>
          </a:ln>
        </p:spPr>
        <p:txBody>
          <a:bodyPr wrap="none" lIns="144420" tIns="72201" rIns="144420" bIns="72201">
            <a:spAutoFit/>
          </a:bodyPr>
          <a:lstStyle/>
          <a:p>
            <a:pPr defTabSz="966364" fontAlgn="auto">
              <a:defRPr/>
            </a:pPr>
            <a:r>
              <a:rPr lang="en-US" sz="3600" b="1" dirty="0" smtClean="0">
                <a:solidFill>
                  <a:schemeClr val="accent2"/>
                </a:solidFill>
                <a:latin typeface="Calibri"/>
                <a:ea typeface="Calibri"/>
                <a:cs typeface="Calibri"/>
              </a:rPr>
              <a:t>MSDE</a:t>
            </a:r>
            <a:endParaRPr lang="en-US" sz="3600" b="1" dirty="0">
              <a:solidFill>
                <a:schemeClr val="accent2"/>
              </a:solidFill>
              <a:latin typeface="Calibri"/>
              <a:ea typeface="Calibri"/>
              <a:cs typeface="Calibri"/>
            </a:endParaRPr>
          </a:p>
        </p:txBody>
      </p:sp>
      <p:sp>
        <p:nvSpPr>
          <p:cNvPr id="53" name="TextBox 52"/>
          <p:cNvSpPr txBox="1"/>
          <p:nvPr/>
        </p:nvSpPr>
        <p:spPr>
          <a:xfrm>
            <a:off x="12687087" y="6128547"/>
            <a:ext cx="3052354" cy="1295995"/>
          </a:xfrm>
          <a:prstGeom prst="roundRect">
            <a:avLst>
              <a:gd name="adj" fmla="val 29830"/>
            </a:avLst>
          </a:prstGeom>
          <a:solidFill>
            <a:schemeClr val="accent1">
              <a:lumMod val="20000"/>
              <a:lumOff val="80000"/>
            </a:schemeClr>
          </a:solidFill>
        </p:spPr>
        <p:txBody>
          <a:bodyPr wrap="square" rtlCol="0">
            <a:spAutoFit/>
          </a:bodyPr>
          <a:lstStyle/>
          <a:p>
            <a:pPr algn="just"/>
            <a:r>
              <a:rPr lang="en-US" sz="1600" dirty="0" smtClean="0">
                <a:latin typeface="Calibri" panose="020F0502020204030204" pitchFamily="34" charset="0"/>
                <a:cs typeface="Calibri" panose="020F0502020204030204" pitchFamily="34" charset="0"/>
              </a:rPr>
              <a:t>Occupational safety training of surface sewer / septic tank workers. MSDE to integrate with PMKVY.</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988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Calibri"/>
                <a:ea typeface="Calibri"/>
                <a:cs typeface="Calibri"/>
                <a:sym typeface="Calibri"/>
              </a:rPr>
              <a:t>Role of </a:t>
            </a:r>
            <a:r>
              <a:rPr lang="en-US" sz="4000" b="1" i="0" u="none" strike="noStrike" cap="none" dirty="0" smtClean="0">
                <a:solidFill>
                  <a:schemeClr val="accent2"/>
                </a:solidFill>
                <a:latin typeface="Calibri"/>
                <a:ea typeface="Calibri"/>
                <a:cs typeface="Calibri"/>
                <a:sym typeface="Calibri"/>
              </a:rPr>
              <a:t>State Government</a:t>
            </a:r>
            <a:endParaRPr dirty="0"/>
          </a:p>
        </p:txBody>
      </p:sp>
      <p:sp>
        <p:nvSpPr>
          <p:cNvPr id="262" name="Google Shape;262;p6"/>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63" name="Google Shape;263;p6"/>
          <p:cNvSpPr/>
          <p:nvPr/>
        </p:nvSpPr>
        <p:spPr>
          <a:xfrm>
            <a:off x="680220" y="4216878"/>
            <a:ext cx="14689632" cy="1440972"/>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lvl="0"/>
            <a:r>
              <a:rPr lang="en-US" sz="2400" dirty="0">
                <a:solidFill>
                  <a:schemeClr val="dk1"/>
                </a:solidFill>
              </a:rPr>
              <a:t>State NAMASTE Nodal Officer may engage State PMU Coordinator who will assist them for effective implementation of NAMASTE .</a:t>
            </a:r>
            <a:endParaRPr lang="en-US" dirty="0"/>
          </a:p>
        </p:txBody>
      </p:sp>
      <p:sp>
        <p:nvSpPr>
          <p:cNvPr id="264" name="Google Shape;264;p6"/>
          <p:cNvSpPr/>
          <p:nvPr/>
        </p:nvSpPr>
        <p:spPr>
          <a:xfrm>
            <a:off x="697771" y="1645003"/>
            <a:ext cx="14689630" cy="1229438"/>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dirty="0" smtClean="0">
                <a:solidFill>
                  <a:schemeClr val="dk1"/>
                </a:solidFill>
                <a:latin typeface="Arial"/>
                <a:ea typeface="Arial"/>
                <a:cs typeface="Arial"/>
                <a:sym typeface="Arial"/>
              </a:rPr>
              <a:t>Constitute working group at State Level and District Level for implementation of NAMSTE Scheme.</a:t>
            </a:r>
            <a:endParaRPr dirty="0"/>
          </a:p>
        </p:txBody>
      </p:sp>
      <p:sp>
        <p:nvSpPr>
          <p:cNvPr id="265" name="Google Shape;265;p6"/>
          <p:cNvSpPr/>
          <p:nvPr/>
        </p:nvSpPr>
        <p:spPr>
          <a:xfrm>
            <a:off x="697770" y="3026948"/>
            <a:ext cx="14689632" cy="1037423"/>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1" indent="0" algn="l" rtl="0">
              <a:spcBef>
                <a:spcPts val="0"/>
              </a:spcBef>
              <a:spcAft>
                <a:spcPts val="0"/>
              </a:spcAft>
              <a:buNone/>
            </a:pPr>
            <a:r>
              <a:rPr lang="en-US" sz="2400" b="0" i="0" u="none" strike="noStrike" cap="none" dirty="0" smtClean="0">
                <a:solidFill>
                  <a:schemeClr val="dk1"/>
                </a:solidFill>
                <a:latin typeface="Arial"/>
                <a:ea typeface="Arial"/>
                <a:cs typeface="Arial"/>
                <a:sym typeface="Arial"/>
              </a:rPr>
              <a:t>Appointment of District Collector as RSA in each District.</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
          <p:cNvSpPr txBox="1"/>
          <p:nvPr/>
        </p:nvSpPr>
        <p:spPr>
          <a:xfrm>
            <a:off x="680220" y="211377"/>
            <a:ext cx="14461475" cy="799153"/>
          </a:xfrm>
          <a:prstGeom prst="rect">
            <a:avLst/>
          </a:prstGeom>
          <a:noFill/>
          <a:ln>
            <a:noFill/>
          </a:ln>
        </p:spPr>
        <p:txBody>
          <a:bodyPr spcFirstLastPara="1" wrap="square" lIns="102400" tIns="51200" rIns="102400" bIns="512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Calibri"/>
                <a:ea typeface="Calibri"/>
                <a:cs typeface="Calibri"/>
                <a:sym typeface="Calibri"/>
              </a:rPr>
              <a:t>Role of </a:t>
            </a:r>
            <a:r>
              <a:rPr lang="en-US" sz="4000" b="1" i="0" u="none" strike="noStrike" cap="none" dirty="0" smtClean="0">
                <a:solidFill>
                  <a:schemeClr val="accent2"/>
                </a:solidFill>
                <a:latin typeface="Calibri"/>
                <a:ea typeface="Calibri"/>
                <a:cs typeface="Calibri"/>
                <a:sym typeface="Calibri"/>
              </a:rPr>
              <a:t>State NAMASTE Nodal Officer</a:t>
            </a:r>
            <a:endParaRPr dirty="0"/>
          </a:p>
        </p:txBody>
      </p:sp>
      <p:sp>
        <p:nvSpPr>
          <p:cNvPr id="262" name="Google Shape;262;p6"/>
          <p:cNvSpPr/>
          <p:nvPr/>
        </p:nvSpPr>
        <p:spPr>
          <a:xfrm rot="5400000">
            <a:off x="-146058" y="253685"/>
            <a:ext cx="1007954" cy="500585"/>
          </a:xfrm>
          <a:prstGeom prst="homePlate">
            <a:avLst>
              <a:gd name="adj" fmla="val 50000"/>
            </a:avLst>
          </a:prstGeom>
          <a:solidFill>
            <a:srgbClr val="114A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63" name="Google Shape;263;p6"/>
          <p:cNvSpPr/>
          <p:nvPr/>
        </p:nvSpPr>
        <p:spPr>
          <a:xfrm>
            <a:off x="680220" y="4216878"/>
            <a:ext cx="14689632" cy="1326672"/>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lvl="1"/>
            <a:r>
              <a:rPr lang="en-US" sz="2400" dirty="0" smtClean="0">
                <a:solidFill>
                  <a:schemeClr val="dk1"/>
                </a:solidFill>
              </a:rPr>
              <a:t>Appointment of State PMUs as per allocation and provide the details to </a:t>
            </a:r>
            <a:r>
              <a:rPr lang="en-US" sz="2400" dirty="0">
                <a:solidFill>
                  <a:schemeClr val="dk1"/>
                </a:solidFill>
              </a:rPr>
              <a:t>NSKFDC. Guidelines for appointment PMUs has been shared to Principal Secretaries of States/ UTs. </a:t>
            </a:r>
            <a:endParaRPr sz="2400" dirty="0">
              <a:solidFill>
                <a:schemeClr val="dk1"/>
              </a:solidFill>
            </a:endParaRPr>
          </a:p>
        </p:txBody>
      </p:sp>
      <p:sp>
        <p:nvSpPr>
          <p:cNvPr id="264" name="Google Shape;264;p6"/>
          <p:cNvSpPr/>
          <p:nvPr/>
        </p:nvSpPr>
        <p:spPr>
          <a:xfrm>
            <a:off x="697771" y="1645003"/>
            <a:ext cx="14689630" cy="1229438"/>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dirty="0" smtClean="0">
                <a:solidFill>
                  <a:schemeClr val="dk1"/>
                </a:solidFill>
                <a:latin typeface="Arial"/>
                <a:ea typeface="Arial"/>
                <a:cs typeface="Arial"/>
                <a:sym typeface="Arial"/>
              </a:rPr>
              <a:t>Monitoring the implementation of NAMSTE scheme in the state.</a:t>
            </a:r>
            <a:endParaRPr dirty="0"/>
          </a:p>
        </p:txBody>
      </p:sp>
      <p:sp>
        <p:nvSpPr>
          <p:cNvPr id="265" name="Google Shape;265;p6"/>
          <p:cNvSpPr/>
          <p:nvPr/>
        </p:nvSpPr>
        <p:spPr>
          <a:xfrm>
            <a:off x="697770" y="3026948"/>
            <a:ext cx="14689632" cy="1037423"/>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1" indent="0" algn="l" rtl="0">
              <a:spcBef>
                <a:spcPts val="0"/>
              </a:spcBef>
              <a:spcAft>
                <a:spcPts val="0"/>
              </a:spcAft>
              <a:buNone/>
            </a:pPr>
            <a:r>
              <a:rPr lang="en-US" sz="2400" b="0" i="0" u="none" strike="noStrike" cap="none" dirty="0" smtClean="0">
                <a:solidFill>
                  <a:schemeClr val="dk1"/>
                </a:solidFill>
                <a:latin typeface="Arial"/>
                <a:ea typeface="Arial"/>
                <a:cs typeface="Arial"/>
                <a:sym typeface="Arial"/>
              </a:rPr>
              <a:t>Ensure appointment of RSA and establishment of ESRU</a:t>
            </a:r>
            <a:endParaRPr dirty="0"/>
          </a:p>
        </p:txBody>
      </p:sp>
      <p:sp>
        <p:nvSpPr>
          <p:cNvPr id="266" name="Google Shape;266;p6"/>
          <p:cNvSpPr/>
          <p:nvPr/>
        </p:nvSpPr>
        <p:spPr>
          <a:xfrm>
            <a:off x="680220" y="5696057"/>
            <a:ext cx="14689632" cy="1219558"/>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dirty="0" smtClean="0">
                <a:solidFill>
                  <a:schemeClr val="dk1"/>
                </a:solidFill>
                <a:latin typeface="Arial"/>
                <a:ea typeface="Arial"/>
                <a:cs typeface="Arial"/>
                <a:sym typeface="Arial"/>
              </a:rPr>
              <a:t>Nomination of ULB level Nodal officer in each ULB for implementation of NAMASTE.</a:t>
            </a:r>
            <a:endParaRPr dirty="0"/>
          </a:p>
        </p:txBody>
      </p:sp>
      <p:sp>
        <p:nvSpPr>
          <p:cNvPr id="11" name="Google Shape;266;p6"/>
          <p:cNvSpPr/>
          <p:nvPr/>
        </p:nvSpPr>
        <p:spPr>
          <a:xfrm>
            <a:off x="680220" y="7068122"/>
            <a:ext cx="14689632" cy="1219558"/>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lvl="0"/>
            <a:r>
              <a:rPr lang="en-US" sz="2400" dirty="0" smtClean="0">
                <a:solidFill>
                  <a:schemeClr val="dk1"/>
                </a:solidFill>
              </a:rPr>
              <a:t>Facilitate the process of submission of </a:t>
            </a:r>
            <a:r>
              <a:rPr lang="en-US" sz="2400" dirty="0">
                <a:solidFill>
                  <a:schemeClr val="dk1"/>
                </a:solidFill>
              </a:rPr>
              <a:t>a city profile </a:t>
            </a:r>
            <a:r>
              <a:rPr lang="en-US" sz="2400" dirty="0" smtClean="0">
                <a:solidFill>
                  <a:schemeClr val="dk1"/>
                </a:solidFill>
              </a:rPr>
              <a:t>through google </a:t>
            </a:r>
            <a:r>
              <a:rPr lang="en-US" sz="2400" dirty="0">
                <a:solidFill>
                  <a:schemeClr val="dk1"/>
                </a:solidFill>
              </a:rPr>
              <a:t>form </a:t>
            </a:r>
            <a:r>
              <a:rPr lang="en-US" sz="2400" dirty="0" smtClean="0">
                <a:solidFill>
                  <a:schemeClr val="dk1"/>
                </a:solidFill>
              </a:rPr>
              <a:t>link </a:t>
            </a:r>
            <a:r>
              <a:rPr lang="en-US" sz="2400" dirty="0">
                <a:solidFill>
                  <a:schemeClr val="dk1"/>
                </a:solidFill>
              </a:rPr>
              <a:t>to </a:t>
            </a:r>
            <a:r>
              <a:rPr lang="en-US" sz="2400" dirty="0" smtClean="0">
                <a:solidFill>
                  <a:schemeClr val="dk1"/>
                </a:solidFill>
              </a:rPr>
              <a:t>NSKFDC for all ULBs in the state.</a:t>
            </a:r>
            <a:endParaRPr dirty="0"/>
          </a:p>
        </p:txBody>
      </p:sp>
      <p:sp>
        <p:nvSpPr>
          <p:cNvPr id="2" name="TextBox 1"/>
          <p:cNvSpPr txBox="1"/>
          <p:nvPr/>
        </p:nvSpPr>
        <p:spPr>
          <a:xfrm>
            <a:off x="7143750" y="8287680"/>
            <a:ext cx="8453201" cy="307777"/>
          </a:xfrm>
          <a:prstGeom prst="rect">
            <a:avLst/>
          </a:prstGeom>
          <a:noFill/>
        </p:spPr>
        <p:txBody>
          <a:bodyPr wrap="square" rtlCol="0">
            <a:spAutoFit/>
          </a:bodyPr>
          <a:lstStyle/>
          <a:p>
            <a:r>
              <a:rPr lang="en-US" dirty="0" smtClean="0"/>
              <a:t>*the responsibility of the State NAMASTE Nodal Officer is allotted to the designation and not the person.</a:t>
            </a:r>
            <a:endParaRPr lang="en-US" dirty="0"/>
          </a:p>
        </p:txBody>
      </p:sp>
    </p:spTree>
    <p:extLst>
      <p:ext uri="{BB962C8B-B14F-4D97-AF65-F5344CB8AC3E}">
        <p14:creationId xmlns:p14="http://schemas.microsoft.com/office/powerpoint/2010/main" val="2240268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EY dark projection">
  <a:themeElements>
    <a:clrScheme name="Custom 4">
      <a:dk1>
        <a:srgbClr val="FFFFFF"/>
      </a:dk1>
      <a:lt1>
        <a:srgbClr val="FFFFFF"/>
      </a:lt1>
      <a:dk2>
        <a:srgbClr val="333333"/>
      </a:dk2>
      <a:lt2>
        <a:srgbClr val="FFD20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9917</TotalTime>
  <Words>3048</Words>
  <Application>Microsoft Office PowerPoint</Application>
  <PresentationFormat>Custom</PresentationFormat>
  <Paragraphs>511</Paragraphs>
  <Slides>38</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Inter</vt:lpstr>
      <vt:lpstr>Gill Sans</vt:lpstr>
      <vt:lpstr>Calibri</vt:lpstr>
      <vt:lpstr>Wingdings</vt:lpstr>
      <vt:lpstr>Arial</vt:lpstr>
      <vt:lpstr>Century Gothic</vt:lpstr>
      <vt:lpstr>Arial Black</vt:lpstr>
      <vt:lpstr>Office Theme</vt:lpstr>
      <vt:lpstr>3_EY dark projection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neha singh</dc:creator>
  <cp:lastModifiedBy>Admin</cp:lastModifiedBy>
  <cp:revision>226</cp:revision>
  <cp:lastPrinted>2023-09-18T08:31:18Z</cp:lastPrinted>
  <dcterms:created xsi:type="dcterms:W3CDTF">2022-11-22T05:46:22Z</dcterms:created>
  <dcterms:modified xsi:type="dcterms:W3CDTF">2023-09-19T08:38:09Z</dcterms:modified>
</cp:coreProperties>
</file>