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handoutMasterIdLst>
    <p:handoutMasterId r:id="rId80"/>
  </p:handoutMasterIdLst>
  <p:sldIdLst>
    <p:sldId id="358" r:id="rId2"/>
    <p:sldId id="360" r:id="rId3"/>
    <p:sldId id="381" r:id="rId4"/>
    <p:sldId id="303" r:id="rId5"/>
    <p:sldId id="407" r:id="rId6"/>
    <p:sldId id="427" r:id="rId7"/>
    <p:sldId id="428" r:id="rId8"/>
    <p:sldId id="462" r:id="rId9"/>
    <p:sldId id="948" r:id="rId10"/>
    <p:sldId id="380" r:id="rId11"/>
    <p:sldId id="425" r:id="rId12"/>
    <p:sldId id="894" r:id="rId13"/>
    <p:sldId id="943" r:id="rId14"/>
    <p:sldId id="944" r:id="rId15"/>
    <p:sldId id="945" r:id="rId16"/>
    <p:sldId id="687" r:id="rId17"/>
    <p:sldId id="622" r:id="rId18"/>
    <p:sldId id="946" r:id="rId19"/>
    <p:sldId id="949" r:id="rId20"/>
    <p:sldId id="309" r:id="rId21"/>
    <p:sldId id="410" r:id="rId22"/>
    <p:sldId id="361" r:id="rId23"/>
    <p:sldId id="363" r:id="rId24"/>
    <p:sldId id="292" r:id="rId25"/>
    <p:sldId id="619" r:id="rId26"/>
    <p:sldId id="907" r:id="rId27"/>
    <p:sldId id="941" r:id="rId28"/>
    <p:sldId id="620" r:id="rId29"/>
    <p:sldId id="878" r:id="rId30"/>
    <p:sldId id="464" r:id="rId31"/>
    <p:sldId id="499" r:id="rId32"/>
    <p:sldId id="500" r:id="rId33"/>
    <p:sldId id="465" r:id="rId34"/>
    <p:sldId id="467" r:id="rId35"/>
    <p:sldId id="468" r:id="rId36"/>
    <p:sldId id="503" r:id="rId37"/>
    <p:sldId id="502" r:id="rId38"/>
    <p:sldId id="493" r:id="rId39"/>
    <p:sldId id="474" r:id="rId40"/>
    <p:sldId id="496" r:id="rId41"/>
    <p:sldId id="497" r:id="rId42"/>
    <p:sldId id="505" r:id="rId43"/>
    <p:sldId id="507" r:id="rId44"/>
    <p:sldId id="479" r:id="rId45"/>
    <p:sldId id="504" r:id="rId46"/>
    <p:sldId id="492" r:id="rId47"/>
    <p:sldId id="483" r:id="rId48"/>
    <p:sldId id="489" r:id="rId49"/>
    <p:sldId id="491" r:id="rId50"/>
    <p:sldId id="519" r:id="rId51"/>
    <p:sldId id="520" r:id="rId52"/>
    <p:sldId id="521" r:id="rId53"/>
    <p:sldId id="522" r:id="rId54"/>
    <p:sldId id="458" r:id="rId55"/>
    <p:sldId id="459" r:id="rId56"/>
    <p:sldId id="460" r:id="rId57"/>
    <p:sldId id="463" r:id="rId58"/>
    <p:sldId id="950" r:id="rId59"/>
    <p:sldId id="374" r:id="rId60"/>
    <p:sldId id="295" r:id="rId61"/>
    <p:sldId id="391" r:id="rId62"/>
    <p:sldId id="394" r:id="rId63"/>
    <p:sldId id="512" r:id="rId64"/>
    <p:sldId id="513" r:id="rId65"/>
    <p:sldId id="514" r:id="rId66"/>
    <p:sldId id="515" r:id="rId67"/>
    <p:sldId id="516" r:id="rId68"/>
    <p:sldId id="517" r:id="rId69"/>
    <p:sldId id="511" r:id="rId70"/>
    <p:sldId id="526" r:id="rId71"/>
    <p:sldId id="524" r:id="rId72"/>
    <p:sldId id="527" r:id="rId73"/>
    <p:sldId id="528" r:id="rId74"/>
    <p:sldId id="592" r:id="rId75"/>
    <p:sldId id="618" r:id="rId76"/>
    <p:sldId id="590" r:id="rId77"/>
    <p:sldId id="357" r:id="rId78"/>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A7D22"/>
    <a:srgbClr val="F39513"/>
    <a:srgbClr val="FFCCFF"/>
    <a:srgbClr val="C8CCFF"/>
    <a:srgbClr val="DEAFE9"/>
    <a:srgbClr val="03A4C0"/>
    <a:srgbClr val="F9961B"/>
    <a:srgbClr val="FF0000"/>
    <a:srgbClr val="BF0008"/>
    <a:srgbClr val="04A54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824" autoAdjust="0"/>
    <p:restoredTop sz="93447" autoAdjust="0"/>
  </p:normalViewPr>
  <p:slideViewPr>
    <p:cSldViewPr snapToGrid="0">
      <p:cViewPr varScale="1">
        <p:scale>
          <a:sx n="105" d="100"/>
          <a:sy n="105" d="100"/>
        </p:scale>
        <p:origin x="-774"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IN"/>
  <c:chart>
    <c:title>
      <c:layout/>
      <c:txPr>
        <a:bodyPr/>
        <a:lstStyle/>
        <a:p>
          <a:pPr>
            <a:defRPr lang="en-US"/>
          </a:pPr>
          <a:endParaRPr lang="en-US"/>
        </a:p>
      </c:txPr>
    </c:title>
    <c:plotArea>
      <c:layout/>
      <c:pieChart>
        <c:varyColors val="1"/>
        <c:ser>
          <c:idx val="0"/>
          <c:order val="0"/>
          <c:tx>
            <c:strRef>
              <c:f>Sheet1!$B$1</c:f>
              <c:strCache>
                <c:ptCount val="1"/>
                <c:pt idx="0">
                  <c:v>No. of MS identified</c:v>
                </c:pt>
              </c:strCache>
            </c:strRef>
          </c:tx>
          <c:dLbls>
            <c:dLbl>
              <c:idx val="2"/>
              <c:layout>
                <c:manualLayout>
                  <c:x val="6.8934909404202313E-2"/>
                  <c:y val="-9.563897505344042E-2"/>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274D-4D39-BF9D-E887C6DF013E}"/>
                </c:ext>
              </c:extLst>
            </c:dLbl>
            <c:dLbl>
              <c:idx val="3"/>
              <c:layout>
                <c:manualLayout>
                  <c:x val="3.5032099660645681E-2"/>
                  <c:y val="-3.7420441248968601E-2"/>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274D-4D39-BF9D-E887C6DF013E}"/>
                </c:ext>
              </c:extLst>
            </c:dLbl>
            <c:dLbl>
              <c:idx val="4"/>
              <c:layout>
                <c:manualLayout>
                  <c:x val="2.1275565381158337E-2"/>
                  <c:y val="7.7315441948937321E-3"/>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274D-4D39-BF9D-E887C6DF013E}"/>
                </c:ext>
              </c:extLst>
            </c:dLbl>
            <c:dLbl>
              <c:idx val="5"/>
              <c:layout>
                <c:manualLayout>
                  <c:x val="4.0758112853885822E-2"/>
                  <c:y val="4.6674667835821498E-2"/>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74D-4D39-BF9D-E887C6DF013E}"/>
                </c:ext>
              </c:extLst>
            </c:dLbl>
            <c:dLbl>
              <c:idx val="6"/>
              <c:layout>
                <c:manualLayout>
                  <c:x val="3.0414303510443656E-2"/>
                  <c:y val="5.1711633798896053E-2"/>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274D-4D39-BF9D-E887C6DF013E}"/>
                </c:ext>
              </c:extLst>
            </c:dLbl>
            <c:dLbl>
              <c:idx val="7"/>
              <c:layout>
                <c:manualLayout>
                  <c:x val="3.6276007101018255E-2"/>
                  <c:y val="3.9160334524817604E-2"/>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274D-4D39-BF9D-E887C6DF013E}"/>
                </c:ext>
              </c:extLst>
            </c:dLbl>
            <c:dLbl>
              <c:idx val="8"/>
              <c:layout>
                <c:manualLayout>
                  <c:x val="3.2162338937727235E-2"/>
                  <c:y val="8.2443664562214719E-2"/>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274D-4D39-BF9D-E887C6DF013E}"/>
                </c:ext>
              </c:extLst>
            </c:dLbl>
            <c:dLbl>
              <c:idx val="15"/>
              <c:layout>
                <c:manualLayout>
                  <c:x val="4.5483096988443224E-2"/>
                  <c:y val="7.8210358813126032E-2"/>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274D-4D39-BF9D-E887C6DF013E}"/>
                </c:ext>
              </c:extLst>
            </c:dLbl>
            <c:dLbl>
              <c:idx val="16"/>
              <c:layout>
                <c:manualLayout>
                  <c:x val="-0.15360031403985636"/>
                  <c:y val="1.8256945834464848E-2"/>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274D-4D39-BF9D-E887C6DF013E}"/>
                </c:ext>
              </c:extLst>
            </c:dLbl>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txPr>
              <a:bodyPr/>
              <a:lstStyle/>
              <a:p>
                <a:pPr>
                  <a:defRPr lang="en-US" sz="1200" baseline="0"/>
                </a:pPr>
                <a:endParaRPr lang="en-US"/>
              </a:p>
            </c:txPr>
            <c:showVal val="1"/>
            <c:showCatName val="1"/>
            <c:showLeaderLines val="1"/>
            <c:extLst xmlns:c16r2="http://schemas.microsoft.com/office/drawing/2015/06/chart">
              <c:ext xmlns:c15="http://schemas.microsoft.com/office/drawing/2012/chart" uri="{CE6537A1-D6FC-4f65-9D91-7224C49458BB}"/>
            </c:extLst>
          </c:dLbls>
          <c:cat>
            <c:strRef>
              <c:f>Sheet1!$A$2:$A$18</c:f>
              <c:strCache>
                <c:ptCount val="17"/>
                <c:pt idx="0">
                  <c:v>Andhra Pradesh</c:v>
                </c:pt>
                <c:pt idx="1">
                  <c:v>Assam</c:v>
                </c:pt>
                <c:pt idx="2">
                  <c:v>Bihar</c:v>
                </c:pt>
                <c:pt idx="3">
                  <c:v>Chhattisgarh</c:v>
                </c:pt>
                <c:pt idx="4">
                  <c:v>Gujarat</c:v>
                </c:pt>
                <c:pt idx="5">
                  <c:v>Jharkhand</c:v>
                </c:pt>
                <c:pt idx="6">
                  <c:v>Karnataka</c:v>
                </c:pt>
                <c:pt idx="7">
                  <c:v>Kerala</c:v>
                </c:pt>
                <c:pt idx="8">
                  <c:v>M.P.</c:v>
                </c:pt>
                <c:pt idx="9">
                  <c:v>Maharashtra</c:v>
                </c:pt>
                <c:pt idx="10">
                  <c:v>Odisha</c:v>
                </c:pt>
                <c:pt idx="11">
                  <c:v>Punjab</c:v>
                </c:pt>
                <c:pt idx="12">
                  <c:v>Rajasthan</c:v>
                </c:pt>
                <c:pt idx="13">
                  <c:v>Tamil Nadu</c:v>
                </c:pt>
                <c:pt idx="14">
                  <c:v>Uttar Pradesh</c:v>
                </c:pt>
                <c:pt idx="15">
                  <c:v>Uttarakhand</c:v>
                </c:pt>
                <c:pt idx="16">
                  <c:v>West Bengal</c:v>
                </c:pt>
              </c:strCache>
            </c:strRef>
          </c:cat>
          <c:val>
            <c:numRef>
              <c:f>Sheet1!$B$2:$B$18</c:f>
              <c:numCache>
                <c:formatCode>General</c:formatCode>
                <c:ptCount val="17"/>
                <c:pt idx="0">
                  <c:v>1793</c:v>
                </c:pt>
                <c:pt idx="1">
                  <c:v>3921</c:v>
                </c:pt>
                <c:pt idx="2">
                  <c:v>131</c:v>
                </c:pt>
                <c:pt idx="3">
                  <c:v>3</c:v>
                </c:pt>
                <c:pt idx="4">
                  <c:v>105</c:v>
                </c:pt>
                <c:pt idx="5">
                  <c:v>192</c:v>
                </c:pt>
                <c:pt idx="6">
                  <c:v>2927</c:v>
                </c:pt>
                <c:pt idx="7">
                  <c:v>518</c:v>
                </c:pt>
                <c:pt idx="8">
                  <c:v>510</c:v>
                </c:pt>
                <c:pt idx="9">
                  <c:v>6325</c:v>
                </c:pt>
                <c:pt idx="10">
                  <c:v>230</c:v>
                </c:pt>
                <c:pt idx="11">
                  <c:v>231</c:v>
                </c:pt>
                <c:pt idx="12">
                  <c:v>2673</c:v>
                </c:pt>
                <c:pt idx="13">
                  <c:v>398</c:v>
                </c:pt>
                <c:pt idx="14">
                  <c:v>32473</c:v>
                </c:pt>
                <c:pt idx="15">
                  <c:v>4988</c:v>
                </c:pt>
                <c:pt idx="16">
                  <c:v>680</c:v>
                </c:pt>
              </c:numCache>
            </c:numRef>
          </c:val>
          <c:extLst xmlns:c16r2="http://schemas.microsoft.com/office/drawing/2015/06/chart">
            <c:ext xmlns:c16="http://schemas.microsoft.com/office/drawing/2014/chart" uri="{C3380CC4-5D6E-409C-BE32-E72D297353CC}">
              <c16:uniqueId val="{00000009-274D-4D39-BF9D-E887C6DF013E}"/>
            </c:ext>
          </c:extLst>
        </c:ser>
        <c:dLbls/>
        <c:firstSliceAng val="0"/>
      </c:pieChart>
    </c:plotArea>
    <c:legend>
      <c:legendPos val="r"/>
      <c:layout>
        <c:manualLayout>
          <c:xMode val="edge"/>
          <c:yMode val="edge"/>
          <c:x val="0.78793245657569588"/>
          <c:y val="6.2325684755807256E-2"/>
          <c:w val="0.20692089918493908"/>
          <c:h val="0.91448590014556952"/>
        </c:manualLayout>
      </c:layout>
      <c:spPr>
        <a:solidFill>
          <a:schemeClr val="accent2">
            <a:lumMod val="40000"/>
            <a:lumOff val="60000"/>
          </a:schemeClr>
        </a:solidFill>
      </c:spPr>
      <c:txPr>
        <a:bodyPr/>
        <a:lstStyle/>
        <a:p>
          <a:pPr>
            <a:defRPr lang="en-US" sz="1200" baseline="0"/>
          </a:pPr>
          <a:endParaRPr lang="en-US"/>
        </a:p>
      </c:txPr>
    </c:legend>
    <c:plotVisOnly val="1"/>
    <c:dispBlanksAs val="zero"/>
  </c:chart>
  <c:txPr>
    <a:bodyPr/>
    <a:lstStyle/>
    <a:p>
      <a:pPr>
        <a:defRPr sz="1800"/>
      </a:pPr>
      <a:endParaRPr lang="en-US"/>
    </a:p>
  </c:txPr>
  <c:externalData r:id="rId1"/>
</c:chartSpace>
</file>

<file path=ppt/diagrams/_rels/data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image" Target="../media/image153.png"/><Relationship Id="rId5" Type="http://schemas.openxmlformats.org/officeDocument/2006/relationships/image" Target="../media/image157.jpeg"/><Relationship Id="rId4" Type="http://schemas.openxmlformats.org/officeDocument/2006/relationships/image" Target="../media/image15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551.png"/><Relationship Id="rId2" Type="http://schemas.openxmlformats.org/officeDocument/2006/relationships/image" Target="../media/image1541.jpeg"/><Relationship Id="rId1" Type="http://schemas.openxmlformats.org/officeDocument/2006/relationships/image" Target="../media/image1531.png"/><Relationship Id="rId5" Type="http://schemas.openxmlformats.org/officeDocument/2006/relationships/image" Target="../media/image1571.jpeg"/><Relationship Id="rId4" Type="http://schemas.openxmlformats.org/officeDocument/2006/relationships/image" Target="../media/image1561.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0BA6CB-A82D-4715-B02C-04677EE1B0EF}"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E619D358-1361-42EB-9D36-8552838D76C3}">
      <dgm:prSet phldrT="[Text]" custT="1"/>
      <dgm:spPr/>
      <dgm:t>
        <a:bodyPr/>
        <a:lstStyle/>
        <a:p>
          <a:r>
            <a:rPr lang="en-US" sz="1800" b="1" dirty="0">
              <a:latin typeface="+mn-lt"/>
            </a:rPr>
            <a:t>Target Group</a:t>
          </a:r>
        </a:p>
      </dgm:t>
    </dgm:pt>
    <dgm:pt modelId="{A65F0DA8-B5AF-4602-8BC4-FC560724BD8F}" type="parTrans" cxnId="{1FF2713F-6B6B-4EB1-8F83-22510E403C85}">
      <dgm:prSet/>
      <dgm:spPr/>
      <dgm:t>
        <a:bodyPr/>
        <a:lstStyle/>
        <a:p>
          <a:endParaRPr lang="en-US">
            <a:latin typeface="+mn-lt"/>
          </a:endParaRPr>
        </a:p>
      </dgm:t>
    </dgm:pt>
    <dgm:pt modelId="{E0C23123-ECE5-4E95-B74C-49ADA321C8C5}" type="sibTrans" cxnId="{1FF2713F-6B6B-4EB1-8F83-22510E403C85}">
      <dgm:prSet/>
      <dgm:spPr/>
      <dgm:t>
        <a:bodyPr/>
        <a:lstStyle/>
        <a:p>
          <a:endParaRPr lang="en-US">
            <a:latin typeface="+mn-lt"/>
          </a:endParaRPr>
        </a:p>
      </dgm:t>
    </dgm:pt>
    <dgm:pt modelId="{67CA8882-AC3C-4FB5-9009-BCBDA0DDA5C9}">
      <dgm:prSet phldrT="[Text]"/>
      <dgm:spPr/>
      <dgm:t>
        <a:bodyPr/>
        <a:lstStyle/>
        <a:p>
          <a:pPr algn="just"/>
          <a:r>
            <a:rPr lang="en-IN" b="0" baseline="0" dirty="0">
              <a:latin typeface="+mn-lt"/>
              <a:cs typeface="Arial" pitchFamily="34" charset="0"/>
            </a:rPr>
            <a:t>Loans for mechanised cleaning </a:t>
          </a:r>
          <a:r>
            <a:rPr lang="en-IN" b="0" baseline="0" dirty="0" err="1">
              <a:latin typeface="+mn-lt"/>
              <a:cs typeface="Arial" pitchFamily="34" charset="0"/>
            </a:rPr>
            <a:t>equipments</a:t>
          </a:r>
          <a:r>
            <a:rPr lang="en-IN" b="0" baseline="0" dirty="0">
              <a:latin typeface="+mn-lt"/>
              <a:cs typeface="Arial" pitchFamily="34" charset="0"/>
            </a:rPr>
            <a:t> vehicles costing </a:t>
          </a:r>
          <a:r>
            <a:rPr lang="en-IN" b="0" baseline="0" dirty="0" err="1">
              <a:latin typeface="+mn-lt"/>
              <a:cs typeface="Arial" pitchFamily="34" charset="0"/>
            </a:rPr>
            <a:t>upto</a:t>
          </a:r>
          <a:r>
            <a:rPr lang="en-IN" b="0" baseline="0" dirty="0">
              <a:latin typeface="+mn-lt"/>
              <a:cs typeface="Arial" pitchFamily="34" charset="0"/>
            </a:rPr>
            <a:t> Rs.15.00 lacs for individuals/ </a:t>
          </a:r>
          <a:r>
            <a:rPr lang="en-IN" b="0" baseline="0" dirty="0" err="1">
              <a:latin typeface="+mn-lt"/>
              <a:cs typeface="Arial" pitchFamily="34" charset="0"/>
            </a:rPr>
            <a:t>upto</a:t>
          </a:r>
          <a:r>
            <a:rPr lang="en-IN" b="0" baseline="0" dirty="0">
              <a:latin typeface="+mn-lt"/>
              <a:cs typeface="Arial" pitchFamily="34" charset="0"/>
            </a:rPr>
            <a:t> Rs. 50 Lakhs for group projects.</a:t>
          </a:r>
          <a:endParaRPr lang="en-US" baseline="0" dirty="0">
            <a:latin typeface="+mn-lt"/>
          </a:endParaRPr>
        </a:p>
      </dgm:t>
    </dgm:pt>
    <dgm:pt modelId="{32E47FD7-021E-476B-8B76-4A73E1FC2038}" type="parTrans" cxnId="{F4937546-E71E-49C2-BA40-4CF52285381D}">
      <dgm:prSet/>
      <dgm:spPr/>
      <dgm:t>
        <a:bodyPr/>
        <a:lstStyle/>
        <a:p>
          <a:endParaRPr lang="en-US">
            <a:latin typeface="+mn-lt"/>
          </a:endParaRPr>
        </a:p>
      </dgm:t>
    </dgm:pt>
    <dgm:pt modelId="{EB2B450D-0D6A-4DE2-81F3-76C4C2DB5493}" type="sibTrans" cxnId="{F4937546-E71E-49C2-BA40-4CF52285381D}">
      <dgm:prSet/>
      <dgm:spPr/>
      <dgm:t>
        <a:bodyPr/>
        <a:lstStyle/>
        <a:p>
          <a:endParaRPr lang="en-US">
            <a:latin typeface="+mn-lt"/>
          </a:endParaRPr>
        </a:p>
      </dgm:t>
    </dgm:pt>
    <dgm:pt modelId="{F246DBCB-E320-4B9F-9E11-0FF77E8FCFDF}">
      <dgm:prSet phldrT="[Text]" custT="1"/>
      <dgm:spPr/>
      <dgm:t>
        <a:bodyPr/>
        <a:lstStyle/>
        <a:p>
          <a:r>
            <a:rPr lang="en-IN" sz="1800" b="1" dirty="0">
              <a:latin typeface="+mn-lt"/>
            </a:rPr>
            <a:t>For Urban Local Bodies (ULBs)</a:t>
          </a:r>
          <a:endParaRPr lang="en-US" sz="1800" b="1" dirty="0">
            <a:latin typeface="+mn-lt"/>
          </a:endParaRPr>
        </a:p>
      </dgm:t>
    </dgm:pt>
    <dgm:pt modelId="{651364E1-40E2-434A-B900-51C0266318BA}" type="parTrans" cxnId="{AA2BA242-2C74-496C-9E6C-CBDFE7EF09AA}">
      <dgm:prSet/>
      <dgm:spPr/>
      <dgm:t>
        <a:bodyPr/>
        <a:lstStyle/>
        <a:p>
          <a:endParaRPr lang="en-US">
            <a:latin typeface="+mn-lt"/>
          </a:endParaRPr>
        </a:p>
      </dgm:t>
    </dgm:pt>
    <dgm:pt modelId="{CAC645D1-3BC4-4AE8-AD64-12221043976B}" type="sibTrans" cxnId="{AA2BA242-2C74-496C-9E6C-CBDFE7EF09AA}">
      <dgm:prSet/>
      <dgm:spPr/>
      <dgm:t>
        <a:bodyPr/>
        <a:lstStyle/>
        <a:p>
          <a:endParaRPr lang="en-US">
            <a:latin typeface="+mn-lt"/>
          </a:endParaRPr>
        </a:p>
      </dgm:t>
    </dgm:pt>
    <dgm:pt modelId="{DA1F95CA-A432-4DC8-8DDE-B3039830F4AF}">
      <dgm:prSet phldrT="[Text]"/>
      <dgm:spPr/>
      <dgm:t>
        <a:bodyPr/>
        <a:lstStyle/>
        <a:p>
          <a:pPr algn="just"/>
          <a:r>
            <a:rPr lang="en-IN" b="0" baseline="0" dirty="0">
              <a:latin typeface="+mn-lt"/>
              <a:cs typeface="Arial" pitchFamily="34" charset="0"/>
            </a:rPr>
            <a:t>Direct loans to ULBs for mechanised cleaning </a:t>
          </a:r>
          <a:r>
            <a:rPr lang="en-IN" b="0" baseline="0" dirty="0" err="1">
              <a:latin typeface="+mn-lt"/>
              <a:cs typeface="Arial" pitchFamily="34" charset="0"/>
            </a:rPr>
            <a:t>equipments</a:t>
          </a:r>
          <a:r>
            <a:rPr lang="en-IN" b="0" baseline="0" dirty="0">
              <a:latin typeface="+mn-lt"/>
              <a:cs typeface="Arial" pitchFamily="34" charset="0"/>
            </a:rPr>
            <a:t> costing </a:t>
          </a:r>
          <a:r>
            <a:rPr lang="en-IN" b="0" baseline="0" dirty="0" err="1">
              <a:latin typeface="+mn-lt"/>
              <a:cs typeface="Arial" pitchFamily="34" charset="0"/>
            </a:rPr>
            <a:t>upto</a:t>
          </a:r>
          <a:r>
            <a:rPr lang="en-IN" b="0" baseline="0" dirty="0">
              <a:latin typeface="+mn-lt"/>
              <a:cs typeface="Arial" pitchFamily="34" charset="0"/>
            </a:rPr>
            <a:t> Rs.50.00 lacs per unit (No. of units could be more than 1).</a:t>
          </a:r>
          <a:endParaRPr lang="en-US" b="0" baseline="0" dirty="0">
            <a:latin typeface="+mn-lt"/>
          </a:endParaRPr>
        </a:p>
      </dgm:t>
    </dgm:pt>
    <dgm:pt modelId="{0A219A2F-6899-4D9F-8460-FE1AE873CCC2}" type="parTrans" cxnId="{BE3DEB34-A03A-473B-8250-2879352E7316}">
      <dgm:prSet/>
      <dgm:spPr/>
      <dgm:t>
        <a:bodyPr/>
        <a:lstStyle/>
        <a:p>
          <a:endParaRPr lang="en-US">
            <a:latin typeface="+mn-lt"/>
          </a:endParaRPr>
        </a:p>
      </dgm:t>
    </dgm:pt>
    <dgm:pt modelId="{6B7BA9D5-DF07-4BFC-840D-9AE01D0A6030}" type="sibTrans" cxnId="{BE3DEB34-A03A-473B-8250-2879352E7316}">
      <dgm:prSet/>
      <dgm:spPr/>
      <dgm:t>
        <a:bodyPr/>
        <a:lstStyle/>
        <a:p>
          <a:endParaRPr lang="en-US">
            <a:latin typeface="+mn-lt"/>
          </a:endParaRPr>
        </a:p>
      </dgm:t>
    </dgm:pt>
    <dgm:pt modelId="{0D3DB776-0A67-4C73-896C-EB1006D775C6}">
      <dgm:prSet phldrT="[Text]" custT="1"/>
      <dgm:spPr/>
      <dgm:t>
        <a:bodyPr/>
        <a:lstStyle/>
        <a:p>
          <a:r>
            <a:rPr lang="en-US" sz="1800" b="1" dirty="0">
              <a:latin typeface="+mn-lt"/>
            </a:rPr>
            <a:t>Private Agencies/ Contractors</a:t>
          </a:r>
        </a:p>
      </dgm:t>
    </dgm:pt>
    <dgm:pt modelId="{D3FB0F2F-4466-4988-A0B5-259AA5746BC6}" type="parTrans" cxnId="{8B3BF6C4-EBEE-4D48-9CA4-2DD657ADA30F}">
      <dgm:prSet/>
      <dgm:spPr/>
      <dgm:t>
        <a:bodyPr/>
        <a:lstStyle/>
        <a:p>
          <a:endParaRPr lang="en-US">
            <a:latin typeface="+mn-lt"/>
          </a:endParaRPr>
        </a:p>
      </dgm:t>
    </dgm:pt>
    <dgm:pt modelId="{1C1CEA33-2B35-4089-BB00-184534832560}" type="sibTrans" cxnId="{8B3BF6C4-EBEE-4D48-9CA4-2DD657ADA30F}">
      <dgm:prSet/>
      <dgm:spPr/>
      <dgm:t>
        <a:bodyPr/>
        <a:lstStyle/>
        <a:p>
          <a:endParaRPr lang="en-US">
            <a:latin typeface="+mn-lt"/>
          </a:endParaRPr>
        </a:p>
      </dgm:t>
    </dgm:pt>
    <dgm:pt modelId="{2AE6F764-75BA-4C5F-9D03-8136A7743AD6}">
      <dgm:prSet phldrT="[Text]"/>
      <dgm:spPr/>
      <dgm:t>
        <a:bodyPr/>
        <a:lstStyle/>
        <a:p>
          <a:pPr algn="just"/>
          <a:r>
            <a:rPr lang="en-IN" b="0" baseline="0">
              <a:latin typeface="+mn-lt"/>
              <a:cs typeface="Arial" pitchFamily="34" charset="0"/>
            </a:rPr>
            <a:t>Loans for procurement of mechanised cleaning equipments costing upto Rs.50.00 lacs per unit (No. of units could be more than 1).</a:t>
          </a:r>
          <a:endParaRPr lang="en-US" baseline="0" dirty="0">
            <a:latin typeface="+mn-lt"/>
          </a:endParaRPr>
        </a:p>
      </dgm:t>
    </dgm:pt>
    <dgm:pt modelId="{3BFB0229-D75D-4194-A1C2-2CAA4B2DBFC2}" type="parTrans" cxnId="{671DE68A-0B60-4289-8B7D-E24BA673853C}">
      <dgm:prSet/>
      <dgm:spPr/>
      <dgm:t>
        <a:bodyPr/>
        <a:lstStyle/>
        <a:p>
          <a:endParaRPr lang="en-US">
            <a:latin typeface="+mn-lt"/>
          </a:endParaRPr>
        </a:p>
      </dgm:t>
    </dgm:pt>
    <dgm:pt modelId="{57E79D35-A8C9-4A34-8A20-2498D45B1B85}" type="sibTrans" cxnId="{671DE68A-0B60-4289-8B7D-E24BA673853C}">
      <dgm:prSet/>
      <dgm:spPr/>
      <dgm:t>
        <a:bodyPr/>
        <a:lstStyle/>
        <a:p>
          <a:endParaRPr lang="en-US">
            <a:latin typeface="+mn-lt"/>
          </a:endParaRPr>
        </a:p>
      </dgm:t>
    </dgm:pt>
    <dgm:pt modelId="{8C509C35-8823-4AA4-A278-C0CB0E1D355D}">
      <dgm:prSet/>
      <dgm:spPr/>
      <dgm:t>
        <a:bodyPr/>
        <a:lstStyle/>
        <a:p>
          <a:pPr algn="just"/>
          <a:r>
            <a:rPr lang="en-IN" b="0" baseline="0">
              <a:latin typeface="+mn-lt"/>
              <a:cs typeface="Arial" pitchFamily="34" charset="0"/>
            </a:rPr>
            <a:t>4% rate of interest with upto 7 years repayment period.</a:t>
          </a:r>
          <a:endParaRPr lang="en-IN" b="0" baseline="0" dirty="0">
            <a:latin typeface="+mn-lt"/>
            <a:cs typeface="Arial" pitchFamily="34" charset="0"/>
          </a:endParaRPr>
        </a:p>
      </dgm:t>
    </dgm:pt>
    <dgm:pt modelId="{9DBDE134-F633-4404-95D2-1748E63CCC67}" type="parTrans" cxnId="{28D39148-9898-45E8-951E-84858BF6B684}">
      <dgm:prSet/>
      <dgm:spPr/>
      <dgm:t>
        <a:bodyPr/>
        <a:lstStyle/>
        <a:p>
          <a:endParaRPr lang="en-US">
            <a:latin typeface="+mn-lt"/>
          </a:endParaRPr>
        </a:p>
      </dgm:t>
    </dgm:pt>
    <dgm:pt modelId="{3DC7BA4F-D877-4E2F-A21D-EDB04836C410}" type="sibTrans" cxnId="{28D39148-9898-45E8-951E-84858BF6B684}">
      <dgm:prSet/>
      <dgm:spPr/>
      <dgm:t>
        <a:bodyPr/>
        <a:lstStyle/>
        <a:p>
          <a:endParaRPr lang="en-US">
            <a:latin typeface="+mn-lt"/>
          </a:endParaRPr>
        </a:p>
      </dgm:t>
    </dgm:pt>
    <dgm:pt modelId="{60405250-D515-479D-A332-585184C8C16A}">
      <dgm:prSet/>
      <dgm:spPr/>
      <dgm:t>
        <a:bodyPr/>
        <a:lstStyle/>
        <a:p>
          <a:pPr algn="just"/>
          <a:r>
            <a:rPr lang="en-IN" b="0" baseline="0">
              <a:latin typeface="+mn-lt"/>
              <a:cs typeface="Arial" pitchFamily="34" charset="0"/>
            </a:rPr>
            <a:t>1% interest rebate for women and 0.5% for timely repayment.</a:t>
          </a:r>
          <a:endParaRPr lang="en-IN" b="0" baseline="0" dirty="0">
            <a:latin typeface="+mn-lt"/>
            <a:cs typeface="Arial" pitchFamily="34" charset="0"/>
          </a:endParaRPr>
        </a:p>
      </dgm:t>
    </dgm:pt>
    <dgm:pt modelId="{E93A5226-38F4-40F0-BCD0-621AE6B9710F}" type="parTrans" cxnId="{9CDE339D-B390-49F1-8411-82D92D0C1BB7}">
      <dgm:prSet/>
      <dgm:spPr/>
      <dgm:t>
        <a:bodyPr/>
        <a:lstStyle/>
        <a:p>
          <a:endParaRPr lang="en-US">
            <a:latin typeface="+mn-lt"/>
          </a:endParaRPr>
        </a:p>
      </dgm:t>
    </dgm:pt>
    <dgm:pt modelId="{377884FF-06F3-4C7C-9060-EBDD8FAFCF95}" type="sibTrans" cxnId="{9CDE339D-B390-49F1-8411-82D92D0C1BB7}">
      <dgm:prSet/>
      <dgm:spPr/>
      <dgm:t>
        <a:bodyPr/>
        <a:lstStyle/>
        <a:p>
          <a:endParaRPr lang="en-US">
            <a:latin typeface="+mn-lt"/>
          </a:endParaRPr>
        </a:p>
      </dgm:t>
    </dgm:pt>
    <dgm:pt modelId="{7973232B-E82A-4D52-A5F2-0F31FB13C6BB}">
      <dgm:prSet/>
      <dgm:spPr/>
      <dgm:t>
        <a:bodyPr/>
        <a:lstStyle/>
        <a:p>
          <a:pPr algn="just"/>
          <a:r>
            <a:rPr lang="en-IN" b="0" baseline="0">
              <a:latin typeface="+mn-lt"/>
              <a:cs typeface="Arial" pitchFamily="34" charset="0"/>
            </a:rPr>
            <a:t>Provision of Capital Subsidy upto Rs.5.00 lacs per unit.</a:t>
          </a:r>
          <a:endParaRPr lang="en-IN" b="0" baseline="0" dirty="0">
            <a:latin typeface="+mn-lt"/>
            <a:cs typeface="Arial" pitchFamily="34" charset="0"/>
          </a:endParaRPr>
        </a:p>
      </dgm:t>
    </dgm:pt>
    <dgm:pt modelId="{9B75BB35-79DA-4E25-A455-D5D10AEC1078}" type="parTrans" cxnId="{44FD7CA8-D96F-433F-8FF8-A5A797BEC356}">
      <dgm:prSet/>
      <dgm:spPr/>
      <dgm:t>
        <a:bodyPr/>
        <a:lstStyle/>
        <a:p>
          <a:endParaRPr lang="en-US">
            <a:latin typeface="+mn-lt"/>
          </a:endParaRPr>
        </a:p>
      </dgm:t>
    </dgm:pt>
    <dgm:pt modelId="{9EB3F90E-AF38-4221-8AE0-5F549E5086AA}" type="sibTrans" cxnId="{44FD7CA8-D96F-433F-8FF8-A5A797BEC356}">
      <dgm:prSet/>
      <dgm:spPr/>
      <dgm:t>
        <a:bodyPr/>
        <a:lstStyle/>
        <a:p>
          <a:endParaRPr lang="en-US">
            <a:latin typeface="+mn-lt"/>
          </a:endParaRPr>
        </a:p>
      </dgm:t>
    </dgm:pt>
    <dgm:pt modelId="{17965275-393E-4A70-B743-DF967303B382}">
      <dgm:prSet/>
      <dgm:spPr/>
      <dgm:t>
        <a:bodyPr/>
        <a:lstStyle/>
        <a:p>
          <a:pPr algn="just"/>
          <a:r>
            <a:rPr lang="en-IN" b="0" baseline="0">
              <a:latin typeface="+mn-lt"/>
              <a:cs typeface="Arial" pitchFamily="34" charset="0"/>
            </a:rPr>
            <a:t>4% rate of interest with 1% rebate for timely repayment.</a:t>
          </a:r>
          <a:endParaRPr lang="en-IN" b="0" baseline="0" dirty="0">
            <a:latin typeface="+mn-lt"/>
            <a:cs typeface="Arial" pitchFamily="34" charset="0"/>
          </a:endParaRPr>
        </a:p>
      </dgm:t>
    </dgm:pt>
    <dgm:pt modelId="{72394F5B-0031-44B1-A23C-80EFA9E4A17E}" type="parTrans" cxnId="{A5427412-10FD-4417-BD78-5FA0D9B485F2}">
      <dgm:prSet/>
      <dgm:spPr/>
      <dgm:t>
        <a:bodyPr/>
        <a:lstStyle/>
        <a:p>
          <a:endParaRPr lang="en-US">
            <a:latin typeface="+mn-lt"/>
          </a:endParaRPr>
        </a:p>
      </dgm:t>
    </dgm:pt>
    <dgm:pt modelId="{8CF5FFAB-54DE-4512-ACE3-D0A1139B2A4B}" type="sibTrans" cxnId="{A5427412-10FD-4417-BD78-5FA0D9B485F2}">
      <dgm:prSet/>
      <dgm:spPr/>
      <dgm:t>
        <a:bodyPr/>
        <a:lstStyle/>
        <a:p>
          <a:endParaRPr lang="en-US">
            <a:latin typeface="+mn-lt"/>
          </a:endParaRPr>
        </a:p>
      </dgm:t>
    </dgm:pt>
    <dgm:pt modelId="{C46F3151-4F2B-4190-A2D5-12AE53CC7A14}">
      <dgm:prSet/>
      <dgm:spPr/>
      <dgm:t>
        <a:bodyPr/>
        <a:lstStyle/>
        <a:p>
          <a:pPr algn="just"/>
          <a:r>
            <a:rPr lang="en-IN" b="0" baseline="0">
              <a:latin typeface="+mn-lt"/>
              <a:cs typeface="Arial" pitchFamily="34" charset="0"/>
            </a:rPr>
            <a:t>Repayment period of up to 7 years.</a:t>
          </a:r>
          <a:endParaRPr lang="en-IN" b="0" baseline="0" dirty="0">
            <a:latin typeface="+mn-lt"/>
            <a:cs typeface="Arial" pitchFamily="34" charset="0"/>
          </a:endParaRPr>
        </a:p>
      </dgm:t>
    </dgm:pt>
    <dgm:pt modelId="{663F83BD-1E1E-41EA-80AE-8BBCDFB89D2E}" type="parTrans" cxnId="{B6845F6C-FE03-4DA5-9F2F-5C3F0BA3C805}">
      <dgm:prSet/>
      <dgm:spPr/>
      <dgm:t>
        <a:bodyPr/>
        <a:lstStyle/>
        <a:p>
          <a:endParaRPr lang="en-US">
            <a:latin typeface="+mn-lt"/>
          </a:endParaRPr>
        </a:p>
      </dgm:t>
    </dgm:pt>
    <dgm:pt modelId="{E46C1480-C3DF-4CB1-AAD4-4FB79700786A}" type="sibTrans" cxnId="{B6845F6C-FE03-4DA5-9F2F-5C3F0BA3C805}">
      <dgm:prSet/>
      <dgm:spPr/>
      <dgm:t>
        <a:bodyPr/>
        <a:lstStyle/>
        <a:p>
          <a:endParaRPr lang="en-US">
            <a:latin typeface="+mn-lt"/>
          </a:endParaRPr>
        </a:p>
      </dgm:t>
    </dgm:pt>
    <dgm:pt modelId="{3E975AE1-F0E8-45BC-9648-DE7053853143}">
      <dgm:prSet/>
      <dgm:spPr/>
      <dgm:t>
        <a:bodyPr/>
        <a:lstStyle/>
        <a:p>
          <a:pPr algn="just"/>
          <a:endParaRPr lang="en-IN" b="0" dirty="0">
            <a:latin typeface="+mn-lt"/>
            <a:cs typeface="Arial" pitchFamily="34" charset="0"/>
          </a:endParaRPr>
        </a:p>
      </dgm:t>
    </dgm:pt>
    <dgm:pt modelId="{4577FFAB-04CD-4B8C-A900-D6140FDBF1CE}" type="parTrans" cxnId="{FEED6204-2094-4708-A1A2-FE1BFDFC0DC8}">
      <dgm:prSet/>
      <dgm:spPr/>
      <dgm:t>
        <a:bodyPr/>
        <a:lstStyle/>
        <a:p>
          <a:endParaRPr lang="en-US">
            <a:latin typeface="+mn-lt"/>
          </a:endParaRPr>
        </a:p>
      </dgm:t>
    </dgm:pt>
    <dgm:pt modelId="{F50FBBE0-786C-480D-A257-6E7AE9313E45}" type="sibTrans" cxnId="{FEED6204-2094-4708-A1A2-FE1BFDFC0DC8}">
      <dgm:prSet/>
      <dgm:spPr/>
      <dgm:t>
        <a:bodyPr/>
        <a:lstStyle/>
        <a:p>
          <a:endParaRPr lang="en-US">
            <a:latin typeface="+mn-lt"/>
          </a:endParaRPr>
        </a:p>
      </dgm:t>
    </dgm:pt>
    <dgm:pt modelId="{B8748AD7-5107-4326-B415-959BD2046536}">
      <dgm:prSet/>
      <dgm:spPr/>
      <dgm:t>
        <a:bodyPr/>
        <a:lstStyle/>
        <a:p>
          <a:pPr algn="just"/>
          <a:r>
            <a:rPr lang="en-IN" b="0" baseline="0">
              <a:latin typeface="+mn-lt"/>
              <a:cs typeface="Arial" pitchFamily="34" charset="0"/>
            </a:rPr>
            <a:t>6% rate of interest with 1% rebate for timely repayment.</a:t>
          </a:r>
          <a:endParaRPr lang="en-IN" b="0" baseline="0" dirty="0">
            <a:latin typeface="+mn-lt"/>
            <a:cs typeface="Arial" pitchFamily="34" charset="0"/>
          </a:endParaRPr>
        </a:p>
      </dgm:t>
    </dgm:pt>
    <dgm:pt modelId="{F02823A4-2FD4-476D-8150-AA24E6E7A9DD}" type="parTrans" cxnId="{F7894703-F06E-46E6-BF92-FB3D22DEB0A4}">
      <dgm:prSet/>
      <dgm:spPr/>
      <dgm:t>
        <a:bodyPr/>
        <a:lstStyle/>
        <a:p>
          <a:endParaRPr lang="en-US">
            <a:latin typeface="+mn-lt"/>
          </a:endParaRPr>
        </a:p>
      </dgm:t>
    </dgm:pt>
    <dgm:pt modelId="{E47DBA8A-F7BB-4B34-8B2E-EEDDAA0BC52A}" type="sibTrans" cxnId="{F7894703-F06E-46E6-BF92-FB3D22DEB0A4}">
      <dgm:prSet/>
      <dgm:spPr/>
      <dgm:t>
        <a:bodyPr/>
        <a:lstStyle/>
        <a:p>
          <a:endParaRPr lang="en-US">
            <a:latin typeface="+mn-lt"/>
          </a:endParaRPr>
        </a:p>
      </dgm:t>
    </dgm:pt>
    <dgm:pt modelId="{3B6FDB95-D33C-4EAF-B8E0-3280C23763C2}">
      <dgm:prSet/>
      <dgm:spPr/>
      <dgm:t>
        <a:bodyPr/>
        <a:lstStyle/>
        <a:p>
          <a:pPr algn="just"/>
          <a:r>
            <a:rPr lang="en-IN" b="0" baseline="0">
              <a:latin typeface="+mn-lt"/>
              <a:cs typeface="Arial" pitchFamily="34" charset="0"/>
            </a:rPr>
            <a:t>Repayment period of up to 7 years.</a:t>
          </a:r>
          <a:endParaRPr lang="en-IN" b="0" baseline="0" dirty="0">
            <a:latin typeface="+mn-lt"/>
            <a:cs typeface="Arial" pitchFamily="34" charset="0"/>
          </a:endParaRPr>
        </a:p>
      </dgm:t>
    </dgm:pt>
    <dgm:pt modelId="{66C1FD7A-E835-43BA-836C-3C56BA41D423}" type="parTrans" cxnId="{801349DF-D7DE-470A-9926-453EB683B5D9}">
      <dgm:prSet/>
      <dgm:spPr/>
      <dgm:t>
        <a:bodyPr/>
        <a:lstStyle/>
        <a:p>
          <a:endParaRPr lang="en-US">
            <a:latin typeface="+mn-lt"/>
          </a:endParaRPr>
        </a:p>
      </dgm:t>
    </dgm:pt>
    <dgm:pt modelId="{42B11484-7999-4ADD-AE53-3BC28790F25D}" type="sibTrans" cxnId="{801349DF-D7DE-470A-9926-453EB683B5D9}">
      <dgm:prSet/>
      <dgm:spPr/>
      <dgm:t>
        <a:bodyPr/>
        <a:lstStyle/>
        <a:p>
          <a:endParaRPr lang="en-US">
            <a:latin typeface="+mn-lt"/>
          </a:endParaRPr>
        </a:p>
      </dgm:t>
    </dgm:pt>
    <dgm:pt modelId="{1963AC39-A2AE-426D-9913-6D9CDF367A20}">
      <dgm:prSet/>
      <dgm:spPr/>
      <dgm:t>
        <a:bodyPr/>
        <a:lstStyle/>
        <a:p>
          <a:pPr algn="just"/>
          <a:endParaRPr lang="en-IN" b="0" baseline="0" dirty="0">
            <a:solidFill>
              <a:srgbClr val="BF0008"/>
            </a:solidFill>
            <a:latin typeface="+mn-lt"/>
            <a:cs typeface="Arial" pitchFamily="34" charset="0"/>
          </a:endParaRPr>
        </a:p>
      </dgm:t>
    </dgm:pt>
    <dgm:pt modelId="{26AFFB66-5091-43D1-907A-58A49B388738}" type="parTrans" cxnId="{86C5756E-6C39-425C-B5FC-E9BE61D160BA}">
      <dgm:prSet/>
      <dgm:spPr/>
      <dgm:t>
        <a:bodyPr/>
        <a:lstStyle/>
        <a:p>
          <a:endParaRPr lang="en-US">
            <a:latin typeface="+mn-lt"/>
          </a:endParaRPr>
        </a:p>
      </dgm:t>
    </dgm:pt>
    <dgm:pt modelId="{28FE8692-46ED-4AB1-9A11-8D2937A5E91A}" type="sibTrans" cxnId="{86C5756E-6C39-425C-B5FC-E9BE61D160BA}">
      <dgm:prSet/>
      <dgm:spPr/>
      <dgm:t>
        <a:bodyPr/>
        <a:lstStyle/>
        <a:p>
          <a:endParaRPr lang="en-US">
            <a:latin typeface="+mn-lt"/>
          </a:endParaRPr>
        </a:p>
      </dgm:t>
    </dgm:pt>
    <dgm:pt modelId="{31DB609D-CFA5-421F-A81B-CB058F69D6D0}" type="pres">
      <dgm:prSet presAssocID="{A70BA6CB-A82D-4715-B02C-04677EE1B0EF}" presName="Name0" presStyleCnt="0">
        <dgm:presLayoutVars>
          <dgm:dir/>
          <dgm:animLvl val="lvl"/>
          <dgm:resizeHandles val="exact"/>
        </dgm:presLayoutVars>
      </dgm:prSet>
      <dgm:spPr/>
      <dgm:t>
        <a:bodyPr/>
        <a:lstStyle/>
        <a:p>
          <a:endParaRPr lang="en-US"/>
        </a:p>
      </dgm:t>
    </dgm:pt>
    <dgm:pt modelId="{047E821A-793F-4C4E-BD95-5A9C2BBBF262}" type="pres">
      <dgm:prSet presAssocID="{E619D358-1361-42EB-9D36-8552838D76C3}" presName="composite" presStyleCnt="0"/>
      <dgm:spPr/>
    </dgm:pt>
    <dgm:pt modelId="{A091C3F6-DE61-4D9C-AF6F-EE42E9B89702}" type="pres">
      <dgm:prSet presAssocID="{E619D358-1361-42EB-9D36-8552838D76C3}" presName="parTx" presStyleLbl="alignNode1" presStyleIdx="0" presStyleCnt="3">
        <dgm:presLayoutVars>
          <dgm:chMax val="0"/>
          <dgm:chPref val="0"/>
          <dgm:bulletEnabled val="1"/>
        </dgm:presLayoutVars>
      </dgm:prSet>
      <dgm:spPr/>
      <dgm:t>
        <a:bodyPr/>
        <a:lstStyle/>
        <a:p>
          <a:endParaRPr lang="en-US"/>
        </a:p>
      </dgm:t>
    </dgm:pt>
    <dgm:pt modelId="{1F568CD7-C1D0-4FC8-AAE5-6AA5236D70BF}" type="pres">
      <dgm:prSet presAssocID="{E619D358-1361-42EB-9D36-8552838D76C3}" presName="desTx" presStyleLbl="alignAccFollowNode1" presStyleIdx="0" presStyleCnt="3">
        <dgm:presLayoutVars>
          <dgm:bulletEnabled val="1"/>
        </dgm:presLayoutVars>
      </dgm:prSet>
      <dgm:spPr/>
      <dgm:t>
        <a:bodyPr/>
        <a:lstStyle/>
        <a:p>
          <a:endParaRPr lang="en-US"/>
        </a:p>
      </dgm:t>
    </dgm:pt>
    <dgm:pt modelId="{947A0AE2-16A9-449A-B1D4-28BF15CE990C}" type="pres">
      <dgm:prSet presAssocID="{E0C23123-ECE5-4E95-B74C-49ADA321C8C5}" presName="space" presStyleCnt="0"/>
      <dgm:spPr/>
    </dgm:pt>
    <dgm:pt modelId="{E6EB0EFE-7643-4997-9BD9-0BA3428B4B84}" type="pres">
      <dgm:prSet presAssocID="{F246DBCB-E320-4B9F-9E11-0FF77E8FCFDF}" presName="composite" presStyleCnt="0"/>
      <dgm:spPr/>
    </dgm:pt>
    <dgm:pt modelId="{004589DA-19B4-4E76-A6B2-303655279B31}" type="pres">
      <dgm:prSet presAssocID="{F246DBCB-E320-4B9F-9E11-0FF77E8FCFDF}" presName="parTx" presStyleLbl="alignNode1" presStyleIdx="1" presStyleCnt="3">
        <dgm:presLayoutVars>
          <dgm:chMax val="0"/>
          <dgm:chPref val="0"/>
          <dgm:bulletEnabled val="1"/>
        </dgm:presLayoutVars>
      </dgm:prSet>
      <dgm:spPr/>
      <dgm:t>
        <a:bodyPr/>
        <a:lstStyle/>
        <a:p>
          <a:endParaRPr lang="en-US"/>
        </a:p>
      </dgm:t>
    </dgm:pt>
    <dgm:pt modelId="{3A18393D-D73B-42A2-A6B2-5767951659E8}" type="pres">
      <dgm:prSet presAssocID="{F246DBCB-E320-4B9F-9E11-0FF77E8FCFDF}" presName="desTx" presStyleLbl="alignAccFollowNode1" presStyleIdx="1" presStyleCnt="3">
        <dgm:presLayoutVars>
          <dgm:bulletEnabled val="1"/>
        </dgm:presLayoutVars>
      </dgm:prSet>
      <dgm:spPr/>
      <dgm:t>
        <a:bodyPr/>
        <a:lstStyle/>
        <a:p>
          <a:endParaRPr lang="en-US"/>
        </a:p>
      </dgm:t>
    </dgm:pt>
    <dgm:pt modelId="{471277EB-1065-4DC3-ABFE-816B6D5A64FB}" type="pres">
      <dgm:prSet presAssocID="{CAC645D1-3BC4-4AE8-AD64-12221043976B}" presName="space" presStyleCnt="0"/>
      <dgm:spPr/>
    </dgm:pt>
    <dgm:pt modelId="{21D0D577-1365-4803-A3B7-FE6251F9B72A}" type="pres">
      <dgm:prSet presAssocID="{0D3DB776-0A67-4C73-896C-EB1006D775C6}" presName="composite" presStyleCnt="0"/>
      <dgm:spPr/>
    </dgm:pt>
    <dgm:pt modelId="{A4CD1419-AA32-49FC-AF82-11F56FC7F3EF}" type="pres">
      <dgm:prSet presAssocID="{0D3DB776-0A67-4C73-896C-EB1006D775C6}" presName="parTx" presStyleLbl="alignNode1" presStyleIdx="2" presStyleCnt="3">
        <dgm:presLayoutVars>
          <dgm:chMax val="0"/>
          <dgm:chPref val="0"/>
          <dgm:bulletEnabled val="1"/>
        </dgm:presLayoutVars>
      </dgm:prSet>
      <dgm:spPr/>
      <dgm:t>
        <a:bodyPr/>
        <a:lstStyle/>
        <a:p>
          <a:endParaRPr lang="en-US"/>
        </a:p>
      </dgm:t>
    </dgm:pt>
    <dgm:pt modelId="{875281FE-B51D-4E80-AD43-446EA3AE9023}" type="pres">
      <dgm:prSet presAssocID="{0D3DB776-0A67-4C73-896C-EB1006D775C6}" presName="desTx" presStyleLbl="alignAccFollowNode1" presStyleIdx="2" presStyleCnt="3">
        <dgm:presLayoutVars>
          <dgm:bulletEnabled val="1"/>
        </dgm:presLayoutVars>
      </dgm:prSet>
      <dgm:spPr/>
      <dgm:t>
        <a:bodyPr/>
        <a:lstStyle/>
        <a:p>
          <a:endParaRPr lang="en-US"/>
        </a:p>
      </dgm:t>
    </dgm:pt>
  </dgm:ptLst>
  <dgm:cxnLst>
    <dgm:cxn modelId="{F4937546-E71E-49C2-BA40-4CF52285381D}" srcId="{E619D358-1361-42EB-9D36-8552838D76C3}" destId="{67CA8882-AC3C-4FB5-9009-BCBDA0DDA5C9}" srcOrd="0" destOrd="0" parTransId="{32E47FD7-021E-476B-8B76-4A73E1FC2038}" sibTransId="{EB2B450D-0D6A-4DE2-81F3-76C4C2DB5493}"/>
    <dgm:cxn modelId="{86C5756E-6C39-425C-B5FC-E9BE61D160BA}" srcId="{0D3DB776-0A67-4C73-896C-EB1006D775C6}" destId="{1963AC39-A2AE-426D-9913-6D9CDF367A20}" srcOrd="3" destOrd="0" parTransId="{26AFFB66-5091-43D1-907A-58A49B388738}" sibTransId="{28FE8692-46ED-4AB1-9A11-8D2937A5E91A}"/>
    <dgm:cxn modelId="{F03FAF2B-6A62-4B7B-8C04-11CFF65C3118}" type="presOf" srcId="{60405250-D515-479D-A332-585184C8C16A}" destId="{1F568CD7-C1D0-4FC8-AAE5-6AA5236D70BF}" srcOrd="0" destOrd="2" presId="urn:microsoft.com/office/officeart/2005/8/layout/hList1"/>
    <dgm:cxn modelId="{3F4DA58D-DAD3-4849-99C0-22AFCCB851C3}" type="presOf" srcId="{A70BA6CB-A82D-4715-B02C-04677EE1B0EF}" destId="{31DB609D-CFA5-421F-A81B-CB058F69D6D0}" srcOrd="0" destOrd="0" presId="urn:microsoft.com/office/officeart/2005/8/layout/hList1"/>
    <dgm:cxn modelId="{74C1AB8B-2DE1-4048-BC80-40A88046EF30}" type="presOf" srcId="{E619D358-1361-42EB-9D36-8552838D76C3}" destId="{A091C3F6-DE61-4D9C-AF6F-EE42E9B89702}" srcOrd="0" destOrd="0" presId="urn:microsoft.com/office/officeart/2005/8/layout/hList1"/>
    <dgm:cxn modelId="{A5427412-10FD-4417-BD78-5FA0D9B485F2}" srcId="{F246DBCB-E320-4B9F-9E11-0FF77E8FCFDF}" destId="{17965275-393E-4A70-B743-DF967303B382}" srcOrd="1" destOrd="0" parTransId="{72394F5B-0031-44B1-A23C-80EFA9E4A17E}" sibTransId="{8CF5FFAB-54DE-4512-ACE3-D0A1139B2A4B}"/>
    <dgm:cxn modelId="{62AB68B5-EAB9-4D8E-9046-B4FF18EA4CF0}" type="presOf" srcId="{67CA8882-AC3C-4FB5-9009-BCBDA0DDA5C9}" destId="{1F568CD7-C1D0-4FC8-AAE5-6AA5236D70BF}" srcOrd="0" destOrd="0" presId="urn:microsoft.com/office/officeart/2005/8/layout/hList1"/>
    <dgm:cxn modelId="{FEED6204-2094-4708-A1A2-FE1BFDFC0DC8}" srcId="{F246DBCB-E320-4B9F-9E11-0FF77E8FCFDF}" destId="{3E975AE1-F0E8-45BC-9648-DE7053853143}" srcOrd="3" destOrd="0" parTransId="{4577FFAB-04CD-4B8C-A900-D6140FDBF1CE}" sibTransId="{F50FBBE0-786C-480D-A257-6E7AE9313E45}"/>
    <dgm:cxn modelId="{0B33A2F6-FCAF-4C6B-BAAB-61340C24F59B}" type="presOf" srcId="{3E975AE1-F0E8-45BC-9648-DE7053853143}" destId="{3A18393D-D73B-42A2-A6B2-5767951659E8}" srcOrd="0" destOrd="3" presId="urn:microsoft.com/office/officeart/2005/8/layout/hList1"/>
    <dgm:cxn modelId="{309C35D1-5F0F-49D7-9095-CCCD396B9A2A}" type="presOf" srcId="{B8748AD7-5107-4326-B415-959BD2046536}" destId="{875281FE-B51D-4E80-AD43-446EA3AE9023}" srcOrd="0" destOrd="1" presId="urn:microsoft.com/office/officeart/2005/8/layout/hList1"/>
    <dgm:cxn modelId="{EAEC4114-730F-4BFF-9C43-6A035659E1B3}" type="presOf" srcId="{0D3DB776-0A67-4C73-896C-EB1006D775C6}" destId="{A4CD1419-AA32-49FC-AF82-11F56FC7F3EF}" srcOrd="0" destOrd="0" presId="urn:microsoft.com/office/officeart/2005/8/layout/hList1"/>
    <dgm:cxn modelId="{B90B279B-0648-424F-939D-3CD94B1E6B54}" type="presOf" srcId="{7973232B-E82A-4D52-A5F2-0F31FB13C6BB}" destId="{1F568CD7-C1D0-4FC8-AAE5-6AA5236D70BF}" srcOrd="0" destOrd="3" presId="urn:microsoft.com/office/officeart/2005/8/layout/hList1"/>
    <dgm:cxn modelId="{AA2BA242-2C74-496C-9E6C-CBDFE7EF09AA}" srcId="{A70BA6CB-A82D-4715-B02C-04677EE1B0EF}" destId="{F246DBCB-E320-4B9F-9E11-0FF77E8FCFDF}" srcOrd="1" destOrd="0" parTransId="{651364E1-40E2-434A-B900-51C0266318BA}" sibTransId="{CAC645D1-3BC4-4AE8-AD64-12221043976B}"/>
    <dgm:cxn modelId="{28D39148-9898-45E8-951E-84858BF6B684}" srcId="{E619D358-1361-42EB-9D36-8552838D76C3}" destId="{8C509C35-8823-4AA4-A278-C0CB0E1D355D}" srcOrd="1" destOrd="0" parTransId="{9DBDE134-F633-4404-95D2-1748E63CCC67}" sibTransId="{3DC7BA4F-D877-4E2F-A21D-EDB04836C410}"/>
    <dgm:cxn modelId="{671DE68A-0B60-4289-8B7D-E24BA673853C}" srcId="{0D3DB776-0A67-4C73-896C-EB1006D775C6}" destId="{2AE6F764-75BA-4C5F-9D03-8136A7743AD6}" srcOrd="0" destOrd="0" parTransId="{3BFB0229-D75D-4194-A1C2-2CAA4B2DBFC2}" sibTransId="{57E79D35-A8C9-4A34-8A20-2498D45B1B85}"/>
    <dgm:cxn modelId="{4A068C9A-4C98-41BA-BBEA-303A7377F3E9}" type="presOf" srcId="{DA1F95CA-A432-4DC8-8DDE-B3039830F4AF}" destId="{3A18393D-D73B-42A2-A6B2-5767951659E8}" srcOrd="0" destOrd="0" presId="urn:microsoft.com/office/officeart/2005/8/layout/hList1"/>
    <dgm:cxn modelId="{1FF2713F-6B6B-4EB1-8F83-22510E403C85}" srcId="{A70BA6CB-A82D-4715-B02C-04677EE1B0EF}" destId="{E619D358-1361-42EB-9D36-8552838D76C3}" srcOrd="0" destOrd="0" parTransId="{A65F0DA8-B5AF-4602-8BC4-FC560724BD8F}" sibTransId="{E0C23123-ECE5-4E95-B74C-49ADA321C8C5}"/>
    <dgm:cxn modelId="{BE3DEB34-A03A-473B-8250-2879352E7316}" srcId="{F246DBCB-E320-4B9F-9E11-0FF77E8FCFDF}" destId="{DA1F95CA-A432-4DC8-8DDE-B3039830F4AF}" srcOrd="0" destOrd="0" parTransId="{0A219A2F-6899-4D9F-8460-FE1AE873CCC2}" sibTransId="{6B7BA9D5-DF07-4BFC-840D-9AE01D0A6030}"/>
    <dgm:cxn modelId="{8424DE03-78CA-4FE5-945C-051F6896D235}" type="presOf" srcId="{F246DBCB-E320-4B9F-9E11-0FF77E8FCFDF}" destId="{004589DA-19B4-4E76-A6B2-303655279B31}" srcOrd="0" destOrd="0" presId="urn:microsoft.com/office/officeart/2005/8/layout/hList1"/>
    <dgm:cxn modelId="{801349DF-D7DE-470A-9926-453EB683B5D9}" srcId="{0D3DB776-0A67-4C73-896C-EB1006D775C6}" destId="{3B6FDB95-D33C-4EAF-B8E0-3280C23763C2}" srcOrd="2" destOrd="0" parTransId="{66C1FD7A-E835-43BA-836C-3C56BA41D423}" sibTransId="{42B11484-7999-4ADD-AE53-3BC28790F25D}"/>
    <dgm:cxn modelId="{6F14E425-27F9-4100-88F1-2A93B210A8BA}" type="presOf" srcId="{3B6FDB95-D33C-4EAF-B8E0-3280C23763C2}" destId="{875281FE-B51D-4E80-AD43-446EA3AE9023}" srcOrd="0" destOrd="2" presId="urn:microsoft.com/office/officeart/2005/8/layout/hList1"/>
    <dgm:cxn modelId="{9CDE339D-B390-49F1-8411-82D92D0C1BB7}" srcId="{E619D358-1361-42EB-9D36-8552838D76C3}" destId="{60405250-D515-479D-A332-585184C8C16A}" srcOrd="2" destOrd="0" parTransId="{E93A5226-38F4-40F0-BCD0-621AE6B9710F}" sibTransId="{377884FF-06F3-4C7C-9060-EBDD8FAFCF95}"/>
    <dgm:cxn modelId="{4A8177A8-08BE-439F-8FB5-3DE67A683F94}" type="presOf" srcId="{C46F3151-4F2B-4190-A2D5-12AE53CC7A14}" destId="{3A18393D-D73B-42A2-A6B2-5767951659E8}" srcOrd="0" destOrd="2" presId="urn:microsoft.com/office/officeart/2005/8/layout/hList1"/>
    <dgm:cxn modelId="{B6845F6C-FE03-4DA5-9F2F-5C3F0BA3C805}" srcId="{F246DBCB-E320-4B9F-9E11-0FF77E8FCFDF}" destId="{C46F3151-4F2B-4190-A2D5-12AE53CC7A14}" srcOrd="2" destOrd="0" parTransId="{663F83BD-1E1E-41EA-80AE-8BBCDFB89D2E}" sibTransId="{E46C1480-C3DF-4CB1-AAD4-4FB79700786A}"/>
    <dgm:cxn modelId="{90B832C0-E21E-44BA-B55C-78FC2E6DF3E9}" type="presOf" srcId="{8C509C35-8823-4AA4-A278-C0CB0E1D355D}" destId="{1F568CD7-C1D0-4FC8-AAE5-6AA5236D70BF}" srcOrd="0" destOrd="1" presId="urn:microsoft.com/office/officeart/2005/8/layout/hList1"/>
    <dgm:cxn modelId="{D51F3627-1638-4C70-A306-9709660CCF28}" type="presOf" srcId="{17965275-393E-4A70-B743-DF967303B382}" destId="{3A18393D-D73B-42A2-A6B2-5767951659E8}" srcOrd="0" destOrd="1" presId="urn:microsoft.com/office/officeart/2005/8/layout/hList1"/>
    <dgm:cxn modelId="{2EB7A50F-AE6B-4FB5-B66B-36AB1FA84210}" type="presOf" srcId="{2AE6F764-75BA-4C5F-9D03-8136A7743AD6}" destId="{875281FE-B51D-4E80-AD43-446EA3AE9023}" srcOrd="0" destOrd="0" presId="urn:microsoft.com/office/officeart/2005/8/layout/hList1"/>
    <dgm:cxn modelId="{8B3BF6C4-EBEE-4D48-9CA4-2DD657ADA30F}" srcId="{A70BA6CB-A82D-4715-B02C-04677EE1B0EF}" destId="{0D3DB776-0A67-4C73-896C-EB1006D775C6}" srcOrd="2" destOrd="0" parTransId="{D3FB0F2F-4466-4988-A0B5-259AA5746BC6}" sibTransId="{1C1CEA33-2B35-4089-BB00-184534832560}"/>
    <dgm:cxn modelId="{F7894703-F06E-46E6-BF92-FB3D22DEB0A4}" srcId="{0D3DB776-0A67-4C73-896C-EB1006D775C6}" destId="{B8748AD7-5107-4326-B415-959BD2046536}" srcOrd="1" destOrd="0" parTransId="{F02823A4-2FD4-476D-8150-AA24E6E7A9DD}" sibTransId="{E47DBA8A-F7BB-4B34-8B2E-EEDDAA0BC52A}"/>
    <dgm:cxn modelId="{44FD7CA8-D96F-433F-8FF8-A5A797BEC356}" srcId="{E619D358-1361-42EB-9D36-8552838D76C3}" destId="{7973232B-E82A-4D52-A5F2-0F31FB13C6BB}" srcOrd="3" destOrd="0" parTransId="{9B75BB35-79DA-4E25-A455-D5D10AEC1078}" sibTransId="{9EB3F90E-AF38-4221-8AE0-5F549E5086AA}"/>
    <dgm:cxn modelId="{FE93E727-AC3F-4A66-851D-61F243F6FF6D}" type="presOf" srcId="{1963AC39-A2AE-426D-9913-6D9CDF367A20}" destId="{875281FE-B51D-4E80-AD43-446EA3AE9023}" srcOrd="0" destOrd="3" presId="urn:microsoft.com/office/officeart/2005/8/layout/hList1"/>
    <dgm:cxn modelId="{F81E1AB9-5633-4D22-9695-6C5153689A45}" type="presParOf" srcId="{31DB609D-CFA5-421F-A81B-CB058F69D6D0}" destId="{047E821A-793F-4C4E-BD95-5A9C2BBBF262}" srcOrd="0" destOrd="0" presId="urn:microsoft.com/office/officeart/2005/8/layout/hList1"/>
    <dgm:cxn modelId="{81A73E15-49F6-4EB6-A8B2-913067155A80}" type="presParOf" srcId="{047E821A-793F-4C4E-BD95-5A9C2BBBF262}" destId="{A091C3F6-DE61-4D9C-AF6F-EE42E9B89702}" srcOrd="0" destOrd="0" presId="urn:microsoft.com/office/officeart/2005/8/layout/hList1"/>
    <dgm:cxn modelId="{F1530360-FCC0-4A08-9D4A-D70C3853700C}" type="presParOf" srcId="{047E821A-793F-4C4E-BD95-5A9C2BBBF262}" destId="{1F568CD7-C1D0-4FC8-AAE5-6AA5236D70BF}" srcOrd="1" destOrd="0" presId="urn:microsoft.com/office/officeart/2005/8/layout/hList1"/>
    <dgm:cxn modelId="{4CBC6B2C-1ED7-4AC7-8289-500D32B01C10}" type="presParOf" srcId="{31DB609D-CFA5-421F-A81B-CB058F69D6D0}" destId="{947A0AE2-16A9-449A-B1D4-28BF15CE990C}" srcOrd="1" destOrd="0" presId="urn:microsoft.com/office/officeart/2005/8/layout/hList1"/>
    <dgm:cxn modelId="{590A0BF9-C167-477E-8AE6-DA5E1E845F70}" type="presParOf" srcId="{31DB609D-CFA5-421F-A81B-CB058F69D6D0}" destId="{E6EB0EFE-7643-4997-9BD9-0BA3428B4B84}" srcOrd="2" destOrd="0" presId="urn:microsoft.com/office/officeart/2005/8/layout/hList1"/>
    <dgm:cxn modelId="{470C9F69-9F0E-4B47-91EA-1299C3AB09D2}" type="presParOf" srcId="{E6EB0EFE-7643-4997-9BD9-0BA3428B4B84}" destId="{004589DA-19B4-4E76-A6B2-303655279B31}" srcOrd="0" destOrd="0" presId="urn:microsoft.com/office/officeart/2005/8/layout/hList1"/>
    <dgm:cxn modelId="{898EFE34-D90B-4AF1-8A0C-5C2609BEAB6D}" type="presParOf" srcId="{E6EB0EFE-7643-4997-9BD9-0BA3428B4B84}" destId="{3A18393D-D73B-42A2-A6B2-5767951659E8}" srcOrd="1" destOrd="0" presId="urn:microsoft.com/office/officeart/2005/8/layout/hList1"/>
    <dgm:cxn modelId="{4A80FF83-BAE7-42FD-921E-110B7A7816AF}" type="presParOf" srcId="{31DB609D-CFA5-421F-A81B-CB058F69D6D0}" destId="{471277EB-1065-4DC3-ABFE-816B6D5A64FB}" srcOrd="3" destOrd="0" presId="urn:microsoft.com/office/officeart/2005/8/layout/hList1"/>
    <dgm:cxn modelId="{D34D911C-6A3D-444D-AA50-3B161EFC9682}" type="presParOf" srcId="{31DB609D-CFA5-421F-A81B-CB058F69D6D0}" destId="{21D0D577-1365-4803-A3B7-FE6251F9B72A}" srcOrd="4" destOrd="0" presId="urn:microsoft.com/office/officeart/2005/8/layout/hList1"/>
    <dgm:cxn modelId="{44A48AC9-BDEA-4C1F-A10B-7DBEA873E594}" type="presParOf" srcId="{21D0D577-1365-4803-A3B7-FE6251F9B72A}" destId="{A4CD1419-AA32-49FC-AF82-11F56FC7F3EF}" srcOrd="0" destOrd="0" presId="urn:microsoft.com/office/officeart/2005/8/layout/hList1"/>
    <dgm:cxn modelId="{31BB7628-15D0-46C9-808B-D6DA9AAE5190}" type="presParOf" srcId="{21D0D577-1365-4803-A3B7-FE6251F9B72A}" destId="{875281FE-B51D-4E80-AD43-446EA3AE9023}"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38A657-104C-46FF-A3A5-7B69FA24162C}" type="doc">
      <dgm:prSet loTypeId="urn:microsoft.com/office/officeart/2005/8/layout/process4" loCatId="list" qsTypeId="urn:microsoft.com/office/officeart/2005/8/quickstyle/simple1" qsCatId="simple" csTypeId="urn:microsoft.com/office/officeart/2005/8/colors/colorful1#2" csCatId="colorful" phldr="1"/>
      <dgm:spPr/>
      <dgm:t>
        <a:bodyPr/>
        <a:lstStyle/>
        <a:p>
          <a:endParaRPr lang="en-IN"/>
        </a:p>
      </dgm:t>
    </dgm:pt>
    <dgm:pt modelId="{2E6B0386-1B75-43CC-B02C-AD122ADAC8B4}">
      <dgm:prSet phldrT="[Text]" custT="1"/>
      <dgm:spPr>
        <a:solidFill>
          <a:schemeClr val="accent1"/>
        </a:solidFill>
      </dgm:spPr>
      <dgm:t>
        <a:bodyPr/>
        <a:lstStyle/>
        <a:p>
          <a:pPr algn="ctr"/>
          <a:r>
            <a:rPr lang="en-IN" sz="2400" dirty="0">
              <a:latin typeface="+mn-lt"/>
              <a:cs typeface="Arial" pitchFamily="34" charset="0"/>
            </a:rPr>
            <a:t>Scope of providing regular mechanised cleaning work to the Sanitation workers/dependents </a:t>
          </a:r>
          <a:endParaRPr lang="en-IN" sz="2400" dirty="0">
            <a:latin typeface="+mn-lt"/>
          </a:endParaRPr>
        </a:p>
      </dgm:t>
    </dgm:pt>
    <dgm:pt modelId="{3E675365-2C31-43EB-8979-EC61F569DC89}" type="parTrans" cxnId="{AE142741-A74D-43E5-889F-F92839E8014F}">
      <dgm:prSet/>
      <dgm:spPr/>
      <dgm:t>
        <a:bodyPr/>
        <a:lstStyle/>
        <a:p>
          <a:endParaRPr lang="en-IN" sz="1200"/>
        </a:p>
      </dgm:t>
    </dgm:pt>
    <dgm:pt modelId="{B225920B-FDA5-4E78-9C77-514356B69E3D}" type="sibTrans" cxnId="{AE142741-A74D-43E5-889F-F92839E8014F}">
      <dgm:prSet/>
      <dgm:spPr/>
      <dgm:t>
        <a:bodyPr/>
        <a:lstStyle/>
        <a:p>
          <a:endParaRPr lang="en-IN" sz="1200"/>
        </a:p>
      </dgm:t>
    </dgm:pt>
    <dgm:pt modelId="{D12DA4E8-16E4-420A-9648-5DDAF8B64947}">
      <dgm:prSet phldrT="[Text]" custT="1"/>
      <dgm:spPr/>
      <dgm:t>
        <a:bodyPr/>
        <a:lstStyle/>
        <a:p>
          <a:r>
            <a:rPr lang="en-IN" sz="2400" dirty="0">
              <a:latin typeface="+mn-lt"/>
              <a:cs typeface="Arial" pitchFamily="34" charset="0"/>
            </a:rPr>
            <a:t>Nomination of sanitation workers as beneficiaries by providing them long term work assurance for mechanised cleaning</a:t>
          </a:r>
          <a:endParaRPr lang="en-IN" sz="2400" dirty="0">
            <a:latin typeface="+mn-lt"/>
          </a:endParaRPr>
        </a:p>
      </dgm:t>
    </dgm:pt>
    <dgm:pt modelId="{F99071A5-E28B-4D17-9954-14E2CE3DE2B4}" type="parTrans" cxnId="{93E3902A-BF46-4547-A31B-3E4FC080D2B7}">
      <dgm:prSet/>
      <dgm:spPr/>
      <dgm:t>
        <a:bodyPr/>
        <a:lstStyle/>
        <a:p>
          <a:endParaRPr lang="en-IN" sz="1200"/>
        </a:p>
      </dgm:t>
    </dgm:pt>
    <dgm:pt modelId="{6D62DD94-90FA-4B55-A7C5-1A0FB5787AD3}" type="sibTrans" cxnId="{93E3902A-BF46-4547-A31B-3E4FC080D2B7}">
      <dgm:prSet/>
      <dgm:spPr/>
      <dgm:t>
        <a:bodyPr/>
        <a:lstStyle/>
        <a:p>
          <a:endParaRPr lang="en-IN" sz="1200"/>
        </a:p>
      </dgm:t>
    </dgm:pt>
    <dgm:pt modelId="{0443C5D3-2571-4549-9275-CC3C3032BDF8}">
      <dgm:prSet phldrT="[Text]" custT="1"/>
      <dgm:spPr>
        <a:solidFill>
          <a:srgbClr val="EA7D22"/>
        </a:solidFill>
      </dgm:spPr>
      <dgm:t>
        <a:bodyPr/>
        <a:lstStyle/>
        <a:p>
          <a:r>
            <a:rPr lang="en-IN" sz="2400" dirty="0">
              <a:latin typeface="+mn-lt"/>
              <a:cs typeface="Arial" pitchFamily="34" charset="0"/>
            </a:rPr>
            <a:t>Facilitation of loans by ULBs resulting in sanction of loan by the Banks </a:t>
          </a:r>
          <a:endParaRPr lang="en-IN" sz="2400" dirty="0">
            <a:latin typeface="+mn-lt"/>
          </a:endParaRPr>
        </a:p>
      </dgm:t>
    </dgm:pt>
    <dgm:pt modelId="{B471C480-2614-43BF-B03B-D8F345B4EC60}" type="parTrans" cxnId="{6222B67D-BD9D-4C96-BB3E-F5E7331ABAAD}">
      <dgm:prSet/>
      <dgm:spPr/>
      <dgm:t>
        <a:bodyPr/>
        <a:lstStyle/>
        <a:p>
          <a:endParaRPr lang="en-IN" sz="1200"/>
        </a:p>
      </dgm:t>
    </dgm:pt>
    <dgm:pt modelId="{D506BAD4-94CB-414F-B809-BB9B22ADBE43}" type="sibTrans" cxnId="{6222B67D-BD9D-4C96-BB3E-F5E7331ABAAD}">
      <dgm:prSet/>
      <dgm:spPr/>
      <dgm:t>
        <a:bodyPr/>
        <a:lstStyle/>
        <a:p>
          <a:endParaRPr lang="en-IN" sz="1200"/>
        </a:p>
      </dgm:t>
    </dgm:pt>
    <dgm:pt modelId="{2DFEB01D-2A35-4A20-B07D-37F4161CC793}">
      <dgm:prSet custT="1"/>
      <dgm:spPr>
        <a:solidFill>
          <a:schemeClr val="accent4">
            <a:lumMod val="75000"/>
          </a:schemeClr>
        </a:solidFill>
      </dgm:spPr>
      <dgm:t>
        <a:bodyPr/>
        <a:lstStyle/>
        <a:p>
          <a:r>
            <a:rPr lang="en-IN" sz="2400" dirty="0">
              <a:latin typeface="+mn-lt"/>
              <a:cs typeface="Arial" pitchFamily="34" charset="0"/>
            </a:rPr>
            <a:t>Banks claim Capital Subsidy from NSKFDC and disburse the total funds (including Loan &amp; Capital Subsidy) for procurement of equipments/vehicles </a:t>
          </a:r>
          <a:endParaRPr lang="en-IN" sz="2400" dirty="0">
            <a:latin typeface="+mn-lt"/>
          </a:endParaRPr>
        </a:p>
      </dgm:t>
    </dgm:pt>
    <dgm:pt modelId="{79442DE8-EF6E-43F9-8EC0-3F3594833A29}" type="parTrans" cxnId="{F4B42FEB-FCF3-4307-863B-F78DEC31A234}">
      <dgm:prSet/>
      <dgm:spPr/>
      <dgm:t>
        <a:bodyPr/>
        <a:lstStyle/>
        <a:p>
          <a:endParaRPr lang="en-IN" sz="1200"/>
        </a:p>
      </dgm:t>
    </dgm:pt>
    <dgm:pt modelId="{0B881D7E-1C1F-4263-87D2-024749C0D224}" type="sibTrans" cxnId="{F4B42FEB-FCF3-4307-863B-F78DEC31A234}">
      <dgm:prSet/>
      <dgm:spPr/>
      <dgm:t>
        <a:bodyPr/>
        <a:lstStyle/>
        <a:p>
          <a:endParaRPr lang="en-IN" sz="1200"/>
        </a:p>
      </dgm:t>
    </dgm:pt>
    <dgm:pt modelId="{C81DC223-2DE8-4E44-A3EE-E282AC018E4C}">
      <dgm:prSet custT="1"/>
      <dgm:spPr>
        <a:solidFill>
          <a:schemeClr val="bg2">
            <a:lumMod val="50000"/>
          </a:schemeClr>
        </a:solidFill>
      </dgm:spPr>
      <dgm:t>
        <a:bodyPr/>
        <a:lstStyle/>
        <a:p>
          <a:r>
            <a:rPr lang="en-IN" sz="2400" dirty="0">
              <a:latin typeface="+mn-lt"/>
              <a:cs typeface="Arial" pitchFamily="34" charset="0"/>
            </a:rPr>
            <a:t>Procurement of equipments/vehicles by the beneficiaries and commencement of work in coordination with the ULBs</a:t>
          </a:r>
          <a:endParaRPr lang="en-IN" sz="2400" dirty="0">
            <a:latin typeface="+mn-lt"/>
          </a:endParaRPr>
        </a:p>
      </dgm:t>
    </dgm:pt>
    <dgm:pt modelId="{09EFB8FD-650C-4C0F-8047-D9844D9679F4}" type="parTrans" cxnId="{86EDA534-4B6D-4912-9359-D30B5B7994FA}">
      <dgm:prSet/>
      <dgm:spPr/>
      <dgm:t>
        <a:bodyPr/>
        <a:lstStyle/>
        <a:p>
          <a:endParaRPr lang="en-IN" sz="1200"/>
        </a:p>
      </dgm:t>
    </dgm:pt>
    <dgm:pt modelId="{EAE9DA73-FB1B-477B-BF1D-B7826A4521F8}" type="sibTrans" cxnId="{86EDA534-4B6D-4912-9359-D30B5B7994FA}">
      <dgm:prSet/>
      <dgm:spPr/>
      <dgm:t>
        <a:bodyPr/>
        <a:lstStyle/>
        <a:p>
          <a:endParaRPr lang="en-IN" sz="1200"/>
        </a:p>
      </dgm:t>
    </dgm:pt>
    <dgm:pt modelId="{29F50982-13C8-4229-B0FB-65C03823E031}">
      <dgm:prSet custT="1"/>
      <dgm:spPr>
        <a:solidFill>
          <a:srgbClr val="7030A0"/>
        </a:solidFill>
      </dgm:spPr>
      <dgm:t>
        <a:bodyPr/>
        <a:lstStyle/>
        <a:p>
          <a:r>
            <a:rPr lang="en-IN" sz="2400" dirty="0">
              <a:latin typeface="+mn-lt"/>
              <a:cs typeface="Arial" pitchFamily="34" charset="0"/>
            </a:rPr>
            <a:t>Regular repayment of Loans by the beneficiaries </a:t>
          </a:r>
        </a:p>
      </dgm:t>
    </dgm:pt>
    <dgm:pt modelId="{B1665658-285B-4119-AE86-3F4D09FEA8B5}" type="parTrans" cxnId="{954931FD-F983-4B61-845E-2DBDA45E624A}">
      <dgm:prSet/>
      <dgm:spPr/>
      <dgm:t>
        <a:bodyPr/>
        <a:lstStyle/>
        <a:p>
          <a:endParaRPr lang="en-IN" sz="1200"/>
        </a:p>
      </dgm:t>
    </dgm:pt>
    <dgm:pt modelId="{06EB464C-206A-429B-A2B6-7517A0AE1F7A}" type="sibTrans" cxnId="{954931FD-F983-4B61-845E-2DBDA45E624A}">
      <dgm:prSet/>
      <dgm:spPr/>
      <dgm:t>
        <a:bodyPr/>
        <a:lstStyle/>
        <a:p>
          <a:endParaRPr lang="en-IN" sz="1200"/>
        </a:p>
      </dgm:t>
    </dgm:pt>
    <dgm:pt modelId="{5600E84A-0A9D-45F2-9001-5957D5E234B8}" type="pres">
      <dgm:prSet presAssocID="{F138A657-104C-46FF-A3A5-7B69FA24162C}" presName="Name0" presStyleCnt="0">
        <dgm:presLayoutVars>
          <dgm:dir/>
          <dgm:animLvl val="lvl"/>
          <dgm:resizeHandles val="exact"/>
        </dgm:presLayoutVars>
      </dgm:prSet>
      <dgm:spPr/>
      <dgm:t>
        <a:bodyPr/>
        <a:lstStyle/>
        <a:p>
          <a:endParaRPr lang="en-US"/>
        </a:p>
      </dgm:t>
    </dgm:pt>
    <dgm:pt modelId="{B90E5E58-0724-44A9-B7B4-4DF2B27B1B96}" type="pres">
      <dgm:prSet presAssocID="{29F50982-13C8-4229-B0FB-65C03823E031}" presName="boxAndChildren" presStyleCnt="0"/>
      <dgm:spPr/>
    </dgm:pt>
    <dgm:pt modelId="{4259AEF6-68E5-4725-8DAE-EEC437057E15}" type="pres">
      <dgm:prSet presAssocID="{29F50982-13C8-4229-B0FB-65C03823E031}" presName="parentTextBox" presStyleLbl="node1" presStyleIdx="0" presStyleCnt="6" custLinFactNeighborX="-90"/>
      <dgm:spPr/>
      <dgm:t>
        <a:bodyPr/>
        <a:lstStyle/>
        <a:p>
          <a:endParaRPr lang="en-US"/>
        </a:p>
      </dgm:t>
    </dgm:pt>
    <dgm:pt modelId="{1213ADB6-08E1-45DE-98E8-AC7A9BB01768}" type="pres">
      <dgm:prSet presAssocID="{EAE9DA73-FB1B-477B-BF1D-B7826A4521F8}" presName="sp" presStyleCnt="0"/>
      <dgm:spPr/>
    </dgm:pt>
    <dgm:pt modelId="{B37425C5-19E6-4CB7-8EA0-6E6386353876}" type="pres">
      <dgm:prSet presAssocID="{C81DC223-2DE8-4E44-A3EE-E282AC018E4C}" presName="arrowAndChildren" presStyleCnt="0"/>
      <dgm:spPr/>
    </dgm:pt>
    <dgm:pt modelId="{4B862665-48F5-4D26-B2CB-28D3C1E4B66E}" type="pres">
      <dgm:prSet presAssocID="{C81DC223-2DE8-4E44-A3EE-E282AC018E4C}" presName="parentTextArrow" presStyleLbl="node1" presStyleIdx="1" presStyleCnt="6" custScaleY="93891" custLinFactNeighborX="-90" custLinFactNeighborY="-1179"/>
      <dgm:spPr/>
      <dgm:t>
        <a:bodyPr/>
        <a:lstStyle/>
        <a:p>
          <a:endParaRPr lang="en-US"/>
        </a:p>
      </dgm:t>
    </dgm:pt>
    <dgm:pt modelId="{6F6237D3-027D-43DE-B6B8-EDA0375156AF}" type="pres">
      <dgm:prSet presAssocID="{0B881D7E-1C1F-4263-87D2-024749C0D224}" presName="sp" presStyleCnt="0"/>
      <dgm:spPr/>
    </dgm:pt>
    <dgm:pt modelId="{D3A6F547-4FFD-430D-A550-74F482FAE106}" type="pres">
      <dgm:prSet presAssocID="{2DFEB01D-2A35-4A20-B07D-37F4161CC793}" presName="arrowAndChildren" presStyleCnt="0"/>
      <dgm:spPr/>
    </dgm:pt>
    <dgm:pt modelId="{BD439386-C340-4AF5-B51E-5AEF929B6941}" type="pres">
      <dgm:prSet presAssocID="{2DFEB01D-2A35-4A20-B07D-37F4161CC793}" presName="parentTextArrow" presStyleLbl="node1" presStyleIdx="2" presStyleCnt="6" custScaleY="130867" custLinFactNeighborX="-90"/>
      <dgm:spPr/>
      <dgm:t>
        <a:bodyPr/>
        <a:lstStyle/>
        <a:p>
          <a:endParaRPr lang="en-US"/>
        </a:p>
      </dgm:t>
    </dgm:pt>
    <dgm:pt modelId="{E1E7A438-B8A6-4BCA-8FD7-80D737AA0CA7}" type="pres">
      <dgm:prSet presAssocID="{D506BAD4-94CB-414F-B809-BB9B22ADBE43}" presName="sp" presStyleCnt="0"/>
      <dgm:spPr/>
    </dgm:pt>
    <dgm:pt modelId="{5C7F4D71-17BC-4076-83AB-F32130DAA857}" type="pres">
      <dgm:prSet presAssocID="{0443C5D3-2571-4549-9275-CC3C3032BDF8}" presName="arrowAndChildren" presStyleCnt="0"/>
      <dgm:spPr/>
    </dgm:pt>
    <dgm:pt modelId="{235FE81A-E684-436E-AA19-61550A59F8ED}" type="pres">
      <dgm:prSet presAssocID="{0443C5D3-2571-4549-9275-CC3C3032BDF8}" presName="parentTextArrow" presStyleLbl="node1" presStyleIdx="3" presStyleCnt="6" custLinFactNeighborX="-90"/>
      <dgm:spPr/>
      <dgm:t>
        <a:bodyPr/>
        <a:lstStyle/>
        <a:p>
          <a:endParaRPr lang="en-US"/>
        </a:p>
      </dgm:t>
    </dgm:pt>
    <dgm:pt modelId="{77132FC8-D41C-417F-9F78-53719943BA28}" type="pres">
      <dgm:prSet presAssocID="{6D62DD94-90FA-4B55-A7C5-1A0FB5787AD3}" presName="sp" presStyleCnt="0"/>
      <dgm:spPr/>
    </dgm:pt>
    <dgm:pt modelId="{38D098A1-D3E7-4B78-BBB4-A6FE666122F9}" type="pres">
      <dgm:prSet presAssocID="{D12DA4E8-16E4-420A-9648-5DDAF8B64947}" presName="arrowAndChildren" presStyleCnt="0"/>
      <dgm:spPr/>
    </dgm:pt>
    <dgm:pt modelId="{F7D4BB0F-8E48-41AE-B0A2-BF8B4DAF66EA}" type="pres">
      <dgm:prSet presAssocID="{D12DA4E8-16E4-420A-9648-5DDAF8B64947}" presName="parentTextArrow" presStyleLbl="node1" presStyleIdx="4" presStyleCnt="6" custLinFactNeighborX="-90"/>
      <dgm:spPr/>
      <dgm:t>
        <a:bodyPr/>
        <a:lstStyle/>
        <a:p>
          <a:endParaRPr lang="en-US"/>
        </a:p>
      </dgm:t>
    </dgm:pt>
    <dgm:pt modelId="{66F4C23C-47E6-4EAD-8FF8-8CA6904454C5}" type="pres">
      <dgm:prSet presAssocID="{B225920B-FDA5-4E78-9C77-514356B69E3D}" presName="sp" presStyleCnt="0"/>
      <dgm:spPr/>
    </dgm:pt>
    <dgm:pt modelId="{3EC8099C-2E3D-4C22-A532-5CB092122768}" type="pres">
      <dgm:prSet presAssocID="{2E6B0386-1B75-43CC-B02C-AD122ADAC8B4}" presName="arrowAndChildren" presStyleCnt="0"/>
      <dgm:spPr/>
    </dgm:pt>
    <dgm:pt modelId="{ECC32754-D2F2-4DB3-801D-A9CF00F3FB2D}" type="pres">
      <dgm:prSet presAssocID="{2E6B0386-1B75-43CC-B02C-AD122ADAC8B4}" presName="parentTextArrow" presStyleLbl="node1" presStyleIdx="5" presStyleCnt="6" custLinFactNeighborX="-90" custLinFactNeighborY="-209"/>
      <dgm:spPr/>
      <dgm:t>
        <a:bodyPr/>
        <a:lstStyle/>
        <a:p>
          <a:endParaRPr lang="en-US"/>
        </a:p>
      </dgm:t>
    </dgm:pt>
  </dgm:ptLst>
  <dgm:cxnLst>
    <dgm:cxn modelId="{93E3902A-BF46-4547-A31B-3E4FC080D2B7}" srcId="{F138A657-104C-46FF-A3A5-7B69FA24162C}" destId="{D12DA4E8-16E4-420A-9648-5DDAF8B64947}" srcOrd="1" destOrd="0" parTransId="{F99071A5-E28B-4D17-9954-14E2CE3DE2B4}" sibTransId="{6D62DD94-90FA-4B55-A7C5-1A0FB5787AD3}"/>
    <dgm:cxn modelId="{FBC2B527-B759-48A0-928E-1AE11F290B1E}" type="presOf" srcId="{F138A657-104C-46FF-A3A5-7B69FA24162C}" destId="{5600E84A-0A9D-45F2-9001-5957D5E234B8}" srcOrd="0" destOrd="0" presId="urn:microsoft.com/office/officeart/2005/8/layout/process4"/>
    <dgm:cxn modelId="{8C60D8ED-A1B5-405A-B126-24219BD522FC}" type="presOf" srcId="{D12DA4E8-16E4-420A-9648-5DDAF8B64947}" destId="{F7D4BB0F-8E48-41AE-B0A2-BF8B4DAF66EA}" srcOrd="0" destOrd="0" presId="urn:microsoft.com/office/officeart/2005/8/layout/process4"/>
    <dgm:cxn modelId="{7DBADDA1-7703-4D84-9050-64C67DEFE902}" type="presOf" srcId="{2E6B0386-1B75-43CC-B02C-AD122ADAC8B4}" destId="{ECC32754-D2F2-4DB3-801D-A9CF00F3FB2D}" srcOrd="0" destOrd="0" presId="urn:microsoft.com/office/officeart/2005/8/layout/process4"/>
    <dgm:cxn modelId="{D979F35B-97CE-4D92-A523-45E4A09B71E1}" type="presOf" srcId="{29F50982-13C8-4229-B0FB-65C03823E031}" destId="{4259AEF6-68E5-4725-8DAE-EEC437057E15}" srcOrd="0" destOrd="0" presId="urn:microsoft.com/office/officeart/2005/8/layout/process4"/>
    <dgm:cxn modelId="{954931FD-F983-4B61-845E-2DBDA45E624A}" srcId="{F138A657-104C-46FF-A3A5-7B69FA24162C}" destId="{29F50982-13C8-4229-B0FB-65C03823E031}" srcOrd="5" destOrd="0" parTransId="{B1665658-285B-4119-AE86-3F4D09FEA8B5}" sibTransId="{06EB464C-206A-429B-A2B6-7517A0AE1F7A}"/>
    <dgm:cxn modelId="{660A2DD6-AC17-4E26-B1A8-55F346FF3447}" type="presOf" srcId="{0443C5D3-2571-4549-9275-CC3C3032BDF8}" destId="{235FE81A-E684-436E-AA19-61550A59F8ED}" srcOrd="0" destOrd="0" presId="urn:microsoft.com/office/officeart/2005/8/layout/process4"/>
    <dgm:cxn modelId="{F7A94AEE-8B69-47DA-800C-BE1630E8ED99}" type="presOf" srcId="{C81DC223-2DE8-4E44-A3EE-E282AC018E4C}" destId="{4B862665-48F5-4D26-B2CB-28D3C1E4B66E}" srcOrd="0" destOrd="0" presId="urn:microsoft.com/office/officeart/2005/8/layout/process4"/>
    <dgm:cxn modelId="{F4B42FEB-FCF3-4307-863B-F78DEC31A234}" srcId="{F138A657-104C-46FF-A3A5-7B69FA24162C}" destId="{2DFEB01D-2A35-4A20-B07D-37F4161CC793}" srcOrd="3" destOrd="0" parTransId="{79442DE8-EF6E-43F9-8EC0-3F3594833A29}" sibTransId="{0B881D7E-1C1F-4263-87D2-024749C0D224}"/>
    <dgm:cxn modelId="{6207CF45-6205-488E-A241-8BAE21CBE8EB}" type="presOf" srcId="{2DFEB01D-2A35-4A20-B07D-37F4161CC793}" destId="{BD439386-C340-4AF5-B51E-5AEF929B6941}" srcOrd="0" destOrd="0" presId="urn:microsoft.com/office/officeart/2005/8/layout/process4"/>
    <dgm:cxn modelId="{6222B67D-BD9D-4C96-BB3E-F5E7331ABAAD}" srcId="{F138A657-104C-46FF-A3A5-7B69FA24162C}" destId="{0443C5D3-2571-4549-9275-CC3C3032BDF8}" srcOrd="2" destOrd="0" parTransId="{B471C480-2614-43BF-B03B-D8F345B4EC60}" sibTransId="{D506BAD4-94CB-414F-B809-BB9B22ADBE43}"/>
    <dgm:cxn modelId="{AE142741-A74D-43E5-889F-F92839E8014F}" srcId="{F138A657-104C-46FF-A3A5-7B69FA24162C}" destId="{2E6B0386-1B75-43CC-B02C-AD122ADAC8B4}" srcOrd="0" destOrd="0" parTransId="{3E675365-2C31-43EB-8979-EC61F569DC89}" sibTransId="{B225920B-FDA5-4E78-9C77-514356B69E3D}"/>
    <dgm:cxn modelId="{86EDA534-4B6D-4912-9359-D30B5B7994FA}" srcId="{F138A657-104C-46FF-A3A5-7B69FA24162C}" destId="{C81DC223-2DE8-4E44-A3EE-E282AC018E4C}" srcOrd="4" destOrd="0" parTransId="{09EFB8FD-650C-4C0F-8047-D9844D9679F4}" sibTransId="{EAE9DA73-FB1B-477B-BF1D-B7826A4521F8}"/>
    <dgm:cxn modelId="{3C78909A-BF82-46DB-AE7E-44EB6348CEE0}" type="presParOf" srcId="{5600E84A-0A9D-45F2-9001-5957D5E234B8}" destId="{B90E5E58-0724-44A9-B7B4-4DF2B27B1B96}" srcOrd="0" destOrd="0" presId="urn:microsoft.com/office/officeart/2005/8/layout/process4"/>
    <dgm:cxn modelId="{0FB486EC-8A42-460D-BF7D-2C071B8CEC04}" type="presParOf" srcId="{B90E5E58-0724-44A9-B7B4-4DF2B27B1B96}" destId="{4259AEF6-68E5-4725-8DAE-EEC437057E15}" srcOrd="0" destOrd="0" presId="urn:microsoft.com/office/officeart/2005/8/layout/process4"/>
    <dgm:cxn modelId="{D8168895-2CF8-4B9F-9ACC-61C7E409A02A}" type="presParOf" srcId="{5600E84A-0A9D-45F2-9001-5957D5E234B8}" destId="{1213ADB6-08E1-45DE-98E8-AC7A9BB01768}" srcOrd="1" destOrd="0" presId="urn:microsoft.com/office/officeart/2005/8/layout/process4"/>
    <dgm:cxn modelId="{42008313-4B19-4355-BE11-65FAE5DEF022}" type="presParOf" srcId="{5600E84A-0A9D-45F2-9001-5957D5E234B8}" destId="{B37425C5-19E6-4CB7-8EA0-6E6386353876}" srcOrd="2" destOrd="0" presId="urn:microsoft.com/office/officeart/2005/8/layout/process4"/>
    <dgm:cxn modelId="{7491702D-A45E-496C-9E7F-97A071289A23}" type="presParOf" srcId="{B37425C5-19E6-4CB7-8EA0-6E6386353876}" destId="{4B862665-48F5-4D26-B2CB-28D3C1E4B66E}" srcOrd="0" destOrd="0" presId="urn:microsoft.com/office/officeart/2005/8/layout/process4"/>
    <dgm:cxn modelId="{FC9139E1-3569-40C7-BAB5-C8431B2BC141}" type="presParOf" srcId="{5600E84A-0A9D-45F2-9001-5957D5E234B8}" destId="{6F6237D3-027D-43DE-B6B8-EDA0375156AF}" srcOrd="3" destOrd="0" presId="urn:microsoft.com/office/officeart/2005/8/layout/process4"/>
    <dgm:cxn modelId="{ECF2073A-C9D1-45F5-BEFA-DD8E3126A9AE}" type="presParOf" srcId="{5600E84A-0A9D-45F2-9001-5957D5E234B8}" destId="{D3A6F547-4FFD-430D-A550-74F482FAE106}" srcOrd="4" destOrd="0" presId="urn:microsoft.com/office/officeart/2005/8/layout/process4"/>
    <dgm:cxn modelId="{92EEC12E-0D62-4423-A97B-97BA3D8308F6}" type="presParOf" srcId="{D3A6F547-4FFD-430D-A550-74F482FAE106}" destId="{BD439386-C340-4AF5-B51E-5AEF929B6941}" srcOrd="0" destOrd="0" presId="urn:microsoft.com/office/officeart/2005/8/layout/process4"/>
    <dgm:cxn modelId="{4B3F2F66-96C6-4C65-9198-706D9CE39375}" type="presParOf" srcId="{5600E84A-0A9D-45F2-9001-5957D5E234B8}" destId="{E1E7A438-B8A6-4BCA-8FD7-80D737AA0CA7}" srcOrd="5" destOrd="0" presId="urn:microsoft.com/office/officeart/2005/8/layout/process4"/>
    <dgm:cxn modelId="{44A9AAA1-ABB0-46D3-94A5-62A71518FF31}" type="presParOf" srcId="{5600E84A-0A9D-45F2-9001-5957D5E234B8}" destId="{5C7F4D71-17BC-4076-83AB-F32130DAA857}" srcOrd="6" destOrd="0" presId="urn:microsoft.com/office/officeart/2005/8/layout/process4"/>
    <dgm:cxn modelId="{C4586753-B64F-49AE-A285-9F7B30B91DFF}" type="presParOf" srcId="{5C7F4D71-17BC-4076-83AB-F32130DAA857}" destId="{235FE81A-E684-436E-AA19-61550A59F8ED}" srcOrd="0" destOrd="0" presId="urn:microsoft.com/office/officeart/2005/8/layout/process4"/>
    <dgm:cxn modelId="{002ED8D4-A6FE-48C1-B9CB-C7AD16E69658}" type="presParOf" srcId="{5600E84A-0A9D-45F2-9001-5957D5E234B8}" destId="{77132FC8-D41C-417F-9F78-53719943BA28}" srcOrd="7" destOrd="0" presId="urn:microsoft.com/office/officeart/2005/8/layout/process4"/>
    <dgm:cxn modelId="{E6AFBCA6-26CC-403C-895D-659C4C4ED1E3}" type="presParOf" srcId="{5600E84A-0A9D-45F2-9001-5957D5E234B8}" destId="{38D098A1-D3E7-4B78-BBB4-A6FE666122F9}" srcOrd="8" destOrd="0" presId="urn:microsoft.com/office/officeart/2005/8/layout/process4"/>
    <dgm:cxn modelId="{2C45C75B-5EDE-476E-B9B9-CA138D94A2F5}" type="presParOf" srcId="{38D098A1-D3E7-4B78-BBB4-A6FE666122F9}" destId="{F7D4BB0F-8E48-41AE-B0A2-BF8B4DAF66EA}" srcOrd="0" destOrd="0" presId="urn:microsoft.com/office/officeart/2005/8/layout/process4"/>
    <dgm:cxn modelId="{AB00631D-6A61-489B-9C82-D93A3DDC72E9}" type="presParOf" srcId="{5600E84A-0A9D-45F2-9001-5957D5E234B8}" destId="{66F4C23C-47E6-4EAD-8FF8-8CA6904454C5}" srcOrd="9" destOrd="0" presId="urn:microsoft.com/office/officeart/2005/8/layout/process4"/>
    <dgm:cxn modelId="{5C5E7E15-94B3-400C-B7A6-5B415229336E}" type="presParOf" srcId="{5600E84A-0A9D-45F2-9001-5957D5E234B8}" destId="{3EC8099C-2E3D-4C22-A532-5CB092122768}" srcOrd="10" destOrd="0" presId="urn:microsoft.com/office/officeart/2005/8/layout/process4"/>
    <dgm:cxn modelId="{1023532B-FF19-43F4-91A5-417A8915869D}" type="presParOf" srcId="{3EC8099C-2E3D-4C22-A532-5CB092122768}" destId="{ECC32754-D2F2-4DB3-801D-A9CF00F3FB2D}"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283326-E1EC-4683-B0F1-080256728AAA}" type="doc">
      <dgm:prSet loTypeId="urn:microsoft.com/office/officeart/2005/8/layout/vList4#4" loCatId="list" qsTypeId="urn:microsoft.com/office/officeart/2005/8/quickstyle/simple1" qsCatId="simple" csTypeId="urn:microsoft.com/office/officeart/2005/8/colors/colorful1#3" csCatId="colorful" phldr="1"/>
      <dgm:spPr/>
      <dgm:t>
        <a:bodyPr/>
        <a:lstStyle/>
        <a:p>
          <a:endParaRPr lang="en-IN"/>
        </a:p>
      </dgm:t>
    </dgm:pt>
    <dgm:pt modelId="{ECD0DB43-F35A-4C7D-81D2-FA551F55F873}">
      <dgm:prSet phldrT="[Text]" custT="1"/>
      <dgm:spPr/>
      <dgm:t>
        <a:bodyPr/>
        <a:lstStyle/>
        <a:p>
          <a:pPr algn="just"/>
          <a:r>
            <a:rPr lang="en-US" sz="2000" dirty="0">
              <a:latin typeface="+mn-lt"/>
              <a:cs typeface="Arial" pitchFamily="34" charset="0"/>
            </a:rPr>
            <a:t>Assessment of sewer septic tank cleaning process and need for deployment of additional equipments/vehicles and related funds to ensure complete mechanization of the process.</a:t>
          </a:r>
          <a:endParaRPr lang="en-IN" sz="2000" dirty="0">
            <a:latin typeface="+mn-lt"/>
          </a:endParaRPr>
        </a:p>
      </dgm:t>
    </dgm:pt>
    <dgm:pt modelId="{073AC7D8-D171-4BD2-8AF5-3F2B0D856097}" type="parTrans" cxnId="{26208FE0-A4AE-450F-8406-031895CB7BA0}">
      <dgm:prSet/>
      <dgm:spPr/>
      <dgm:t>
        <a:bodyPr/>
        <a:lstStyle/>
        <a:p>
          <a:endParaRPr lang="en-IN" sz="2000">
            <a:latin typeface="+mn-lt"/>
          </a:endParaRPr>
        </a:p>
      </dgm:t>
    </dgm:pt>
    <dgm:pt modelId="{D35FE80A-2750-4B81-9104-77F52FB93054}" type="sibTrans" cxnId="{26208FE0-A4AE-450F-8406-031895CB7BA0}">
      <dgm:prSet/>
      <dgm:spPr/>
      <dgm:t>
        <a:bodyPr/>
        <a:lstStyle/>
        <a:p>
          <a:endParaRPr lang="en-IN" sz="2000">
            <a:latin typeface="+mn-lt"/>
          </a:endParaRPr>
        </a:p>
      </dgm:t>
    </dgm:pt>
    <dgm:pt modelId="{8A2E66E0-8B56-435C-B0A3-59E70FE7BADF}">
      <dgm:prSet phldrT="[Text]" custT="1"/>
      <dgm:spPr/>
      <dgm:t>
        <a:bodyPr/>
        <a:lstStyle/>
        <a:p>
          <a:r>
            <a:rPr lang="en-US" sz="2000" dirty="0">
              <a:latin typeface="+mn-lt"/>
              <a:cs typeface="Arial" pitchFamily="34" charset="0"/>
            </a:rPr>
            <a:t>Nominating Safai Karamcharis/Dependents from ULB as the beneficiary of the scheme for taking up related Sanitation Enterprise.</a:t>
          </a:r>
          <a:endParaRPr lang="en-IN" sz="2000" dirty="0">
            <a:latin typeface="+mn-lt"/>
          </a:endParaRPr>
        </a:p>
      </dgm:t>
    </dgm:pt>
    <dgm:pt modelId="{30CD51AB-D91A-4709-9162-655C7B901146}" type="parTrans" cxnId="{320489DE-9390-452B-AA85-2A9160EA2492}">
      <dgm:prSet/>
      <dgm:spPr/>
      <dgm:t>
        <a:bodyPr/>
        <a:lstStyle/>
        <a:p>
          <a:endParaRPr lang="en-IN" sz="2000">
            <a:latin typeface="+mn-lt"/>
          </a:endParaRPr>
        </a:p>
      </dgm:t>
    </dgm:pt>
    <dgm:pt modelId="{1E686F66-0130-4EE5-BB30-4C247A215711}" type="sibTrans" cxnId="{320489DE-9390-452B-AA85-2A9160EA2492}">
      <dgm:prSet/>
      <dgm:spPr/>
      <dgm:t>
        <a:bodyPr/>
        <a:lstStyle/>
        <a:p>
          <a:endParaRPr lang="en-IN" sz="2000">
            <a:latin typeface="+mn-lt"/>
          </a:endParaRPr>
        </a:p>
      </dgm:t>
    </dgm:pt>
    <dgm:pt modelId="{CA446884-D348-46CC-85E5-52CA718D1A20}">
      <dgm:prSet phldrT="[Text]" custT="1"/>
      <dgm:spPr>
        <a:solidFill>
          <a:schemeClr val="accent4">
            <a:lumMod val="75000"/>
          </a:schemeClr>
        </a:solidFill>
      </dgm:spPr>
      <dgm:t>
        <a:bodyPr/>
        <a:lstStyle/>
        <a:p>
          <a:r>
            <a:rPr lang="en-US" sz="2000" dirty="0">
              <a:latin typeface="+mn-lt"/>
              <a:cs typeface="Arial" pitchFamily="34" charset="0"/>
            </a:rPr>
            <a:t>Providing long term and assured mechanized cleaning work contract to the   target group of NSKFDC and their </a:t>
          </a:r>
          <a:r>
            <a:rPr lang="en-IN" sz="2000" dirty="0">
              <a:latin typeface="+mn-lt"/>
              <a:cs typeface="Arial" pitchFamily="34" charset="0"/>
            </a:rPr>
            <a:t>inclusion in the panel of approved service providers by providing </a:t>
          </a:r>
          <a:r>
            <a:rPr lang="en-IN" sz="2000" b="1" u="sng" dirty="0">
              <a:latin typeface="+mn-lt"/>
              <a:cs typeface="Arial" pitchFamily="34" charset="0"/>
            </a:rPr>
            <a:t>WORK ASSURANCE LETTER. </a:t>
          </a:r>
          <a:endParaRPr lang="en-IN" sz="2000" b="1" u="sng" dirty="0">
            <a:latin typeface="+mn-lt"/>
          </a:endParaRPr>
        </a:p>
      </dgm:t>
    </dgm:pt>
    <dgm:pt modelId="{3D54D388-B98E-4CBF-A496-478F12602482}" type="parTrans" cxnId="{022DB4D7-EDE5-4C19-8074-46AF907AFE3F}">
      <dgm:prSet/>
      <dgm:spPr/>
      <dgm:t>
        <a:bodyPr/>
        <a:lstStyle/>
        <a:p>
          <a:endParaRPr lang="en-IN" sz="2000">
            <a:latin typeface="+mn-lt"/>
          </a:endParaRPr>
        </a:p>
      </dgm:t>
    </dgm:pt>
    <dgm:pt modelId="{2263BE0B-68E8-44D3-A79D-331CDA2354C0}" type="sibTrans" cxnId="{022DB4D7-EDE5-4C19-8074-46AF907AFE3F}">
      <dgm:prSet/>
      <dgm:spPr/>
      <dgm:t>
        <a:bodyPr/>
        <a:lstStyle/>
        <a:p>
          <a:endParaRPr lang="en-IN" sz="2000">
            <a:latin typeface="+mn-lt"/>
          </a:endParaRPr>
        </a:p>
      </dgm:t>
    </dgm:pt>
    <dgm:pt modelId="{C87B94D6-8C4E-441C-BC10-8642ACF7D3BD}">
      <dgm:prSet custT="1"/>
      <dgm:spPr/>
      <dgm:t>
        <a:bodyPr/>
        <a:lstStyle/>
        <a:p>
          <a:r>
            <a:rPr lang="en-US" sz="2000" dirty="0">
              <a:latin typeface="+mn-lt"/>
              <a:cs typeface="Arial" pitchFamily="34" charset="0"/>
            </a:rPr>
            <a:t>Support in Liasoning with banker/channel agency of NSKFDC for provision of loan to the beneficiaries. A Letter of Assurance regarding assured work may be provided to the banker.</a:t>
          </a:r>
        </a:p>
      </dgm:t>
    </dgm:pt>
    <dgm:pt modelId="{C6622D1A-3618-446D-9FA5-600AE2E868DB}" type="parTrans" cxnId="{00D574D1-9375-4DC6-9A34-829724B05202}">
      <dgm:prSet/>
      <dgm:spPr/>
      <dgm:t>
        <a:bodyPr/>
        <a:lstStyle/>
        <a:p>
          <a:endParaRPr lang="en-IN" sz="2000">
            <a:latin typeface="+mn-lt"/>
          </a:endParaRPr>
        </a:p>
      </dgm:t>
    </dgm:pt>
    <dgm:pt modelId="{C092061A-35C4-41B2-A39F-A9E1953107BE}" type="sibTrans" cxnId="{00D574D1-9375-4DC6-9A34-829724B05202}">
      <dgm:prSet/>
      <dgm:spPr/>
      <dgm:t>
        <a:bodyPr/>
        <a:lstStyle/>
        <a:p>
          <a:endParaRPr lang="en-IN" sz="2000">
            <a:latin typeface="+mn-lt"/>
          </a:endParaRPr>
        </a:p>
      </dgm:t>
    </dgm:pt>
    <dgm:pt modelId="{600E90C7-B7AD-450F-A32B-224C4AF031AA}">
      <dgm:prSet custT="1"/>
      <dgm:spPr/>
      <dgm:t>
        <a:bodyPr/>
        <a:lstStyle/>
        <a:p>
          <a:r>
            <a:rPr lang="en-IN" sz="2000" dirty="0">
              <a:latin typeface="+mn-lt"/>
              <a:cs typeface="Arial" pitchFamily="34" charset="0"/>
            </a:rPr>
            <a:t>Arrangement to deduct the EMI and remit the same to the Bank from the payments due to the applicant by the Municipality to boost confidence of banker in lending to them</a:t>
          </a:r>
          <a:endParaRPr lang="en-IN" sz="2000" dirty="0">
            <a:latin typeface="+mn-lt"/>
          </a:endParaRPr>
        </a:p>
      </dgm:t>
    </dgm:pt>
    <dgm:pt modelId="{00A88D37-56F2-49B7-9310-015C9212BC0A}" type="parTrans" cxnId="{195B74BC-255C-4D48-ABE6-3DCED877E858}">
      <dgm:prSet/>
      <dgm:spPr/>
      <dgm:t>
        <a:bodyPr/>
        <a:lstStyle/>
        <a:p>
          <a:endParaRPr lang="en-IN" sz="2000">
            <a:latin typeface="+mn-lt"/>
          </a:endParaRPr>
        </a:p>
      </dgm:t>
    </dgm:pt>
    <dgm:pt modelId="{414E3548-57E1-4FC1-B12D-74E47582B5BA}" type="sibTrans" cxnId="{195B74BC-255C-4D48-ABE6-3DCED877E858}">
      <dgm:prSet/>
      <dgm:spPr/>
      <dgm:t>
        <a:bodyPr/>
        <a:lstStyle/>
        <a:p>
          <a:endParaRPr lang="en-IN" sz="2000">
            <a:latin typeface="+mn-lt"/>
          </a:endParaRPr>
        </a:p>
      </dgm:t>
    </dgm:pt>
    <dgm:pt modelId="{88B9639E-7D53-4801-B5B1-50354BC54AB5}" type="pres">
      <dgm:prSet presAssocID="{62283326-E1EC-4683-B0F1-080256728AAA}" presName="linear" presStyleCnt="0">
        <dgm:presLayoutVars>
          <dgm:dir/>
          <dgm:resizeHandles val="exact"/>
        </dgm:presLayoutVars>
      </dgm:prSet>
      <dgm:spPr/>
      <dgm:t>
        <a:bodyPr/>
        <a:lstStyle/>
        <a:p>
          <a:endParaRPr lang="en-US"/>
        </a:p>
      </dgm:t>
    </dgm:pt>
    <dgm:pt modelId="{84E9B530-03E8-4459-8631-F27E16A283E2}" type="pres">
      <dgm:prSet presAssocID="{ECD0DB43-F35A-4C7D-81D2-FA551F55F873}" presName="comp" presStyleCnt="0"/>
      <dgm:spPr/>
    </dgm:pt>
    <dgm:pt modelId="{60CCC6E8-2E61-49EF-8FEB-E9B1C5D2A5FB}" type="pres">
      <dgm:prSet presAssocID="{ECD0DB43-F35A-4C7D-81D2-FA551F55F873}" presName="box" presStyleLbl="node1" presStyleIdx="0" presStyleCnt="5"/>
      <dgm:spPr/>
      <dgm:t>
        <a:bodyPr/>
        <a:lstStyle/>
        <a:p>
          <a:endParaRPr lang="en-US"/>
        </a:p>
      </dgm:t>
    </dgm:pt>
    <dgm:pt modelId="{D5472E77-ED17-4E26-A59F-C6B8811BC0B0}" type="pres">
      <dgm:prSet presAssocID="{ECD0DB43-F35A-4C7D-81D2-FA551F55F873}" presName="img" presStyleLbl="fgImgPlace1" presStyleIdx="0" presStyleCnt="5" custScaleX="75244"/>
      <dgm:spPr>
        <a:blipFill rotWithShape="0">
          <a:blip xmlns:r="http://schemas.openxmlformats.org/officeDocument/2006/relationships" r:embed="rId1"/>
          <a:stretch>
            <a:fillRect/>
          </a:stretch>
        </a:blipFill>
      </dgm:spPr>
    </dgm:pt>
    <dgm:pt modelId="{0B28A1FE-DAFC-43C2-92CE-79D0BADC6596}" type="pres">
      <dgm:prSet presAssocID="{ECD0DB43-F35A-4C7D-81D2-FA551F55F873}" presName="text" presStyleLbl="node1" presStyleIdx="0" presStyleCnt="5">
        <dgm:presLayoutVars>
          <dgm:bulletEnabled val="1"/>
        </dgm:presLayoutVars>
      </dgm:prSet>
      <dgm:spPr/>
      <dgm:t>
        <a:bodyPr/>
        <a:lstStyle/>
        <a:p>
          <a:endParaRPr lang="en-US"/>
        </a:p>
      </dgm:t>
    </dgm:pt>
    <dgm:pt modelId="{DD59EDEA-FEEB-42D2-9D2C-C067FE863FA5}" type="pres">
      <dgm:prSet presAssocID="{D35FE80A-2750-4B81-9104-77F52FB93054}" presName="spacer" presStyleCnt="0"/>
      <dgm:spPr/>
    </dgm:pt>
    <dgm:pt modelId="{00F149BC-F436-4635-A4A5-6C13EF0DF403}" type="pres">
      <dgm:prSet presAssocID="{8A2E66E0-8B56-435C-B0A3-59E70FE7BADF}" presName="comp" presStyleCnt="0"/>
      <dgm:spPr/>
    </dgm:pt>
    <dgm:pt modelId="{BF548004-0E24-40B3-9246-7349B27A877B}" type="pres">
      <dgm:prSet presAssocID="{8A2E66E0-8B56-435C-B0A3-59E70FE7BADF}" presName="box" presStyleLbl="node1" presStyleIdx="1" presStyleCnt="5"/>
      <dgm:spPr/>
      <dgm:t>
        <a:bodyPr/>
        <a:lstStyle/>
        <a:p>
          <a:endParaRPr lang="en-US"/>
        </a:p>
      </dgm:t>
    </dgm:pt>
    <dgm:pt modelId="{DDE4C1F2-6C22-4A4B-B4E8-DD9CF9E89FD5}" type="pres">
      <dgm:prSet presAssocID="{8A2E66E0-8B56-435C-B0A3-59E70FE7BADF}" presName="img" presStyleLbl="fgImgPlace1" presStyleIdx="1" presStyleCnt="5" custScaleX="75244"/>
      <dgm:spPr>
        <a:blipFill rotWithShape="0">
          <a:blip xmlns:r="http://schemas.openxmlformats.org/officeDocument/2006/relationships" r:embed="rId2"/>
          <a:stretch>
            <a:fillRect/>
          </a:stretch>
        </a:blipFill>
      </dgm:spPr>
    </dgm:pt>
    <dgm:pt modelId="{8DE908B2-C602-4F31-8907-4CD8B5A3AB17}" type="pres">
      <dgm:prSet presAssocID="{8A2E66E0-8B56-435C-B0A3-59E70FE7BADF}" presName="text" presStyleLbl="node1" presStyleIdx="1" presStyleCnt="5">
        <dgm:presLayoutVars>
          <dgm:bulletEnabled val="1"/>
        </dgm:presLayoutVars>
      </dgm:prSet>
      <dgm:spPr/>
      <dgm:t>
        <a:bodyPr/>
        <a:lstStyle/>
        <a:p>
          <a:endParaRPr lang="en-US"/>
        </a:p>
      </dgm:t>
    </dgm:pt>
    <dgm:pt modelId="{C72B0D30-3F64-4A03-8817-339E6FDEA3A1}" type="pres">
      <dgm:prSet presAssocID="{1E686F66-0130-4EE5-BB30-4C247A215711}" presName="spacer" presStyleCnt="0"/>
      <dgm:spPr/>
    </dgm:pt>
    <dgm:pt modelId="{0A17F663-D503-4831-9E02-68814CDA5D8C}" type="pres">
      <dgm:prSet presAssocID="{CA446884-D348-46CC-85E5-52CA718D1A20}" presName="comp" presStyleCnt="0"/>
      <dgm:spPr/>
    </dgm:pt>
    <dgm:pt modelId="{962B6037-4817-42E5-8103-538DC5B7B174}" type="pres">
      <dgm:prSet presAssocID="{CA446884-D348-46CC-85E5-52CA718D1A20}" presName="box" presStyleLbl="node1" presStyleIdx="2" presStyleCnt="5"/>
      <dgm:spPr/>
      <dgm:t>
        <a:bodyPr/>
        <a:lstStyle/>
        <a:p>
          <a:endParaRPr lang="en-US"/>
        </a:p>
      </dgm:t>
    </dgm:pt>
    <dgm:pt modelId="{83C2012B-5D90-48A5-B599-CF044BCA53AC}" type="pres">
      <dgm:prSet presAssocID="{CA446884-D348-46CC-85E5-52CA718D1A20}" presName="img" presStyleLbl="fgImgPlace1" presStyleIdx="2" presStyleCnt="5" custScaleX="75244"/>
      <dgm:spPr>
        <a:blipFill rotWithShape="0">
          <a:blip xmlns:r="http://schemas.openxmlformats.org/officeDocument/2006/relationships" r:embed="rId3"/>
          <a:stretch>
            <a:fillRect/>
          </a:stretch>
        </a:blipFill>
      </dgm:spPr>
    </dgm:pt>
    <dgm:pt modelId="{D5F001D9-DD46-4433-BFD9-8227DEB8BB3E}" type="pres">
      <dgm:prSet presAssocID="{CA446884-D348-46CC-85E5-52CA718D1A20}" presName="text" presStyleLbl="node1" presStyleIdx="2" presStyleCnt="5">
        <dgm:presLayoutVars>
          <dgm:bulletEnabled val="1"/>
        </dgm:presLayoutVars>
      </dgm:prSet>
      <dgm:spPr/>
      <dgm:t>
        <a:bodyPr/>
        <a:lstStyle/>
        <a:p>
          <a:endParaRPr lang="en-US"/>
        </a:p>
      </dgm:t>
    </dgm:pt>
    <dgm:pt modelId="{4E266A17-CAFF-42F9-BF9D-A9A4D6721580}" type="pres">
      <dgm:prSet presAssocID="{2263BE0B-68E8-44D3-A79D-331CDA2354C0}" presName="spacer" presStyleCnt="0"/>
      <dgm:spPr/>
    </dgm:pt>
    <dgm:pt modelId="{E5B385D5-1DB1-4A66-AFB0-8D4C8D21B140}" type="pres">
      <dgm:prSet presAssocID="{600E90C7-B7AD-450F-A32B-224C4AF031AA}" presName="comp" presStyleCnt="0"/>
      <dgm:spPr/>
    </dgm:pt>
    <dgm:pt modelId="{E2546801-4A7D-47D5-A75A-5AB65904FEFA}" type="pres">
      <dgm:prSet presAssocID="{600E90C7-B7AD-450F-A32B-224C4AF031AA}" presName="box" presStyleLbl="node1" presStyleIdx="3" presStyleCnt="5"/>
      <dgm:spPr/>
      <dgm:t>
        <a:bodyPr/>
        <a:lstStyle/>
        <a:p>
          <a:endParaRPr lang="en-US"/>
        </a:p>
      </dgm:t>
    </dgm:pt>
    <dgm:pt modelId="{168A70E9-15C1-471B-92A6-B540710552F0}" type="pres">
      <dgm:prSet presAssocID="{600E90C7-B7AD-450F-A32B-224C4AF031AA}" presName="img" presStyleLbl="fgImgPlace1" presStyleIdx="3" presStyleCnt="5" custScaleX="75244"/>
      <dgm:spPr>
        <a:blipFill rotWithShape="0">
          <a:blip xmlns:r="http://schemas.openxmlformats.org/officeDocument/2006/relationships" r:embed="rId4"/>
          <a:stretch>
            <a:fillRect/>
          </a:stretch>
        </a:blipFill>
      </dgm:spPr>
    </dgm:pt>
    <dgm:pt modelId="{2352E194-552B-46B4-AB35-E56BB3DB26BE}" type="pres">
      <dgm:prSet presAssocID="{600E90C7-B7AD-450F-A32B-224C4AF031AA}" presName="text" presStyleLbl="node1" presStyleIdx="3" presStyleCnt="5">
        <dgm:presLayoutVars>
          <dgm:bulletEnabled val="1"/>
        </dgm:presLayoutVars>
      </dgm:prSet>
      <dgm:spPr/>
      <dgm:t>
        <a:bodyPr/>
        <a:lstStyle/>
        <a:p>
          <a:endParaRPr lang="en-US"/>
        </a:p>
      </dgm:t>
    </dgm:pt>
    <dgm:pt modelId="{84376051-A3AA-4F7C-9211-1A8F7BBB157C}" type="pres">
      <dgm:prSet presAssocID="{414E3548-57E1-4FC1-B12D-74E47582B5BA}" presName="spacer" presStyleCnt="0"/>
      <dgm:spPr/>
    </dgm:pt>
    <dgm:pt modelId="{C5B5BB6E-E0E1-4D17-9F51-952786EE7152}" type="pres">
      <dgm:prSet presAssocID="{C87B94D6-8C4E-441C-BC10-8642ACF7D3BD}" presName="comp" presStyleCnt="0"/>
      <dgm:spPr/>
    </dgm:pt>
    <dgm:pt modelId="{2CE92F59-63FB-4496-BF51-78F8297E89B3}" type="pres">
      <dgm:prSet presAssocID="{C87B94D6-8C4E-441C-BC10-8642ACF7D3BD}" presName="box" presStyleLbl="node1" presStyleIdx="4" presStyleCnt="5"/>
      <dgm:spPr/>
      <dgm:t>
        <a:bodyPr/>
        <a:lstStyle/>
        <a:p>
          <a:endParaRPr lang="en-US"/>
        </a:p>
      </dgm:t>
    </dgm:pt>
    <dgm:pt modelId="{36BCA4E4-6224-4F58-8E93-BAF0EE4461D6}" type="pres">
      <dgm:prSet presAssocID="{C87B94D6-8C4E-441C-BC10-8642ACF7D3BD}" presName="img" presStyleLbl="fgImgPlace1" presStyleIdx="4" presStyleCnt="5" custScaleX="79301"/>
      <dgm:spPr>
        <a:blipFill rotWithShape="0">
          <a:blip xmlns:r="http://schemas.openxmlformats.org/officeDocument/2006/relationships" r:embed="rId5"/>
          <a:stretch>
            <a:fillRect/>
          </a:stretch>
        </a:blipFill>
      </dgm:spPr>
    </dgm:pt>
    <dgm:pt modelId="{3D3AB7BE-1B15-4FC7-A40C-5B5D0FA39BA8}" type="pres">
      <dgm:prSet presAssocID="{C87B94D6-8C4E-441C-BC10-8642ACF7D3BD}" presName="text" presStyleLbl="node1" presStyleIdx="4" presStyleCnt="5">
        <dgm:presLayoutVars>
          <dgm:bulletEnabled val="1"/>
        </dgm:presLayoutVars>
      </dgm:prSet>
      <dgm:spPr/>
      <dgm:t>
        <a:bodyPr/>
        <a:lstStyle/>
        <a:p>
          <a:endParaRPr lang="en-US"/>
        </a:p>
      </dgm:t>
    </dgm:pt>
  </dgm:ptLst>
  <dgm:cxnLst>
    <dgm:cxn modelId="{320489DE-9390-452B-AA85-2A9160EA2492}" srcId="{62283326-E1EC-4683-B0F1-080256728AAA}" destId="{8A2E66E0-8B56-435C-B0A3-59E70FE7BADF}" srcOrd="1" destOrd="0" parTransId="{30CD51AB-D91A-4709-9162-655C7B901146}" sibTransId="{1E686F66-0130-4EE5-BB30-4C247A215711}"/>
    <dgm:cxn modelId="{908B2FE0-22DE-4C19-A853-2947FB7FC632}" type="presOf" srcId="{8A2E66E0-8B56-435C-B0A3-59E70FE7BADF}" destId="{8DE908B2-C602-4F31-8907-4CD8B5A3AB17}" srcOrd="1" destOrd="0" presId="urn:microsoft.com/office/officeart/2005/8/layout/vList4#4"/>
    <dgm:cxn modelId="{33A670A8-EE39-4161-A7C6-ADF34F305416}" type="presOf" srcId="{600E90C7-B7AD-450F-A32B-224C4AF031AA}" destId="{E2546801-4A7D-47D5-A75A-5AB65904FEFA}" srcOrd="0" destOrd="0" presId="urn:microsoft.com/office/officeart/2005/8/layout/vList4#4"/>
    <dgm:cxn modelId="{26208FE0-A4AE-450F-8406-031895CB7BA0}" srcId="{62283326-E1EC-4683-B0F1-080256728AAA}" destId="{ECD0DB43-F35A-4C7D-81D2-FA551F55F873}" srcOrd="0" destOrd="0" parTransId="{073AC7D8-D171-4BD2-8AF5-3F2B0D856097}" sibTransId="{D35FE80A-2750-4B81-9104-77F52FB93054}"/>
    <dgm:cxn modelId="{568FC2BF-4E2E-404A-87CF-80C1114601B3}" type="presOf" srcId="{62283326-E1EC-4683-B0F1-080256728AAA}" destId="{88B9639E-7D53-4801-B5B1-50354BC54AB5}" srcOrd="0" destOrd="0" presId="urn:microsoft.com/office/officeart/2005/8/layout/vList4#4"/>
    <dgm:cxn modelId="{B2E2AEDC-28F4-4CF0-9A66-77D4E6B227F7}" type="presOf" srcId="{ECD0DB43-F35A-4C7D-81D2-FA551F55F873}" destId="{0B28A1FE-DAFC-43C2-92CE-79D0BADC6596}" srcOrd="1" destOrd="0" presId="urn:microsoft.com/office/officeart/2005/8/layout/vList4#4"/>
    <dgm:cxn modelId="{D7E7017A-0D40-466F-B474-72D0819F1D7E}" type="presOf" srcId="{8A2E66E0-8B56-435C-B0A3-59E70FE7BADF}" destId="{BF548004-0E24-40B3-9246-7349B27A877B}" srcOrd="0" destOrd="0" presId="urn:microsoft.com/office/officeart/2005/8/layout/vList4#4"/>
    <dgm:cxn modelId="{195B74BC-255C-4D48-ABE6-3DCED877E858}" srcId="{62283326-E1EC-4683-B0F1-080256728AAA}" destId="{600E90C7-B7AD-450F-A32B-224C4AF031AA}" srcOrd="3" destOrd="0" parTransId="{00A88D37-56F2-49B7-9310-015C9212BC0A}" sibTransId="{414E3548-57E1-4FC1-B12D-74E47582B5BA}"/>
    <dgm:cxn modelId="{A6677274-4FAE-45AE-99AD-A42CF24F1212}" type="presOf" srcId="{ECD0DB43-F35A-4C7D-81D2-FA551F55F873}" destId="{60CCC6E8-2E61-49EF-8FEB-E9B1C5D2A5FB}" srcOrd="0" destOrd="0" presId="urn:microsoft.com/office/officeart/2005/8/layout/vList4#4"/>
    <dgm:cxn modelId="{B90163C8-E304-4970-BFDC-DD60116AB943}" type="presOf" srcId="{C87B94D6-8C4E-441C-BC10-8642ACF7D3BD}" destId="{2CE92F59-63FB-4496-BF51-78F8297E89B3}" srcOrd="0" destOrd="0" presId="urn:microsoft.com/office/officeart/2005/8/layout/vList4#4"/>
    <dgm:cxn modelId="{022DB4D7-EDE5-4C19-8074-46AF907AFE3F}" srcId="{62283326-E1EC-4683-B0F1-080256728AAA}" destId="{CA446884-D348-46CC-85E5-52CA718D1A20}" srcOrd="2" destOrd="0" parTransId="{3D54D388-B98E-4CBF-A496-478F12602482}" sibTransId="{2263BE0B-68E8-44D3-A79D-331CDA2354C0}"/>
    <dgm:cxn modelId="{DCF3737F-8F92-41CF-8109-641DD7D54E0B}" type="presOf" srcId="{C87B94D6-8C4E-441C-BC10-8642ACF7D3BD}" destId="{3D3AB7BE-1B15-4FC7-A40C-5B5D0FA39BA8}" srcOrd="1" destOrd="0" presId="urn:microsoft.com/office/officeart/2005/8/layout/vList4#4"/>
    <dgm:cxn modelId="{4ED64872-96DD-4237-BE9C-3C5C5DE9361B}" type="presOf" srcId="{600E90C7-B7AD-450F-A32B-224C4AF031AA}" destId="{2352E194-552B-46B4-AB35-E56BB3DB26BE}" srcOrd="1" destOrd="0" presId="urn:microsoft.com/office/officeart/2005/8/layout/vList4#4"/>
    <dgm:cxn modelId="{00D574D1-9375-4DC6-9A34-829724B05202}" srcId="{62283326-E1EC-4683-B0F1-080256728AAA}" destId="{C87B94D6-8C4E-441C-BC10-8642ACF7D3BD}" srcOrd="4" destOrd="0" parTransId="{C6622D1A-3618-446D-9FA5-600AE2E868DB}" sibTransId="{C092061A-35C4-41B2-A39F-A9E1953107BE}"/>
    <dgm:cxn modelId="{1AAA919A-038C-402C-8F82-179C8D7B9D52}" type="presOf" srcId="{CA446884-D348-46CC-85E5-52CA718D1A20}" destId="{D5F001D9-DD46-4433-BFD9-8227DEB8BB3E}" srcOrd="1" destOrd="0" presId="urn:microsoft.com/office/officeart/2005/8/layout/vList4#4"/>
    <dgm:cxn modelId="{E8572396-A150-438D-B91E-880603EB9672}" type="presOf" srcId="{CA446884-D348-46CC-85E5-52CA718D1A20}" destId="{962B6037-4817-42E5-8103-538DC5B7B174}" srcOrd="0" destOrd="0" presId="urn:microsoft.com/office/officeart/2005/8/layout/vList4#4"/>
    <dgm:cxn modelId="{B4A04901-1253-4C57-94FB-BDAD270E2A0C}" type="presParOf" srcId="{88B9639E-7D53-4801-B5B1-50354BC54AB5}" destId="{84E9B530-03E8-4459-8631-F27E16A283E2}" srcOrd="0" destOrd="0" presId="urn:microsoft.com/office/officeart/2005/8/layout/vList4#4"/>
    <dgm:cxn modelId="{50C32D4E-A2F3-48B1-A825-8B21EB586882}" type="presParOf" srcId="{84E9B530-03E8-4459-8631-F27E16A283E2}" destId="{60CCC6E8-2E61-49EF-8FEB-E9B1C5D2A5FB}" srcOrd="0" destOrd="0" presId="urn:microsoft.com/office/officeart/2005/8/layout/vList4#4"/>
    <dgm:cxn modelId="{0D2DC7CC-0942-48D6-97EB-A381AF370B4A}" type="presParOf" srcId="{84E9B530-03E8-4459-8631-F27E16A283E2}" destId="{D5472E77-ED17-4E26-A59F-C6B8811BC0B0}" srcOrd="1" destOrd="0" presId="urn:microsoft.com/office/officeart/2005/8/layout/vList4#4"/>
    <dgm:cxn modelId="{AF8E0BCD-7215-4E54-94DE-1BB39C41B96E}" type="presParOf" srcId="{84E9B530-03E8-4459-8631-F27E16A283E2}" destId="{0B28A1FE-DAFC-43C2-92CE-79D0BADC6596}" srcOrd="2" destOrd="0" presId="urn:microsoft.com/office/officeart/2005/8/layout/vList4#4"/>
    <dgm:cxn modelId="{2F737CCE-AA55-4626-95C0-30FB163E7C12}" type="presParOf" srcId="{88B9639E-7D53-4801-B5B1-50354BC54AB5}" destId="{DD59EDEA-FEEB-42D2-9D2C-C067FE863FA5}" srcOrd="1" destOrd="0" presId="urn:microsoft.com/office/officeart/2005/8/layout/vList4#4"/>
    <dgm:cxn modelId="{EBD7CEF3-82C8-4FCB-B850-56E2F897EED1}" type="presParOf" srcId="{88B9639E-7D53-4801-B5B1-50354BC54AB5}" destId="{00F149BC-F436-4635-A4A5-6C13EF0DF403}" srcOrd="2" destOrd="0" presId="urn:microsoft.com/office/officeart/2005/8/layout/vList4#4"/>
    <dgm:cxn modelId="{96598DE6-D61F-47FF-8B09-2C81A4C3B4A5}" type="presParOf" srcId="{00F149BC-F436-4635-A4A5-6C13EF0DF403}" destId="{BF548004-0E24-40B3-9246-7349B27A877B}" srcOrd="0" destOrd="0" presId="urn:microsoft.com/office/officeart/2005/8/layout/vList4#4"/>
    <dgm:cxn modelId="{830A0E77-2A0D-4366-AD2D-23CB3D41CE05}" type="presParOf" srcId="{00F149BC-F436-4635-A4A5-6C13EF0DF403}" destId="{DDE4C1F2-6C22-4A4B-B4E8-DD9CF9E89FD5}" srcOrd="1" destOrd="0" presId="urn:microsoft.com/office/officeart/2005/8/layout/vList4#4"/>
    <dgm:cxn modelId="{64544156-EA44-49FA-B32E-BD963DD62C8D}" type="presParOf" srcId="{00F149BC-F436-4635-A4A5-6C13EF0DF403}" destId="{8DE908B2-C602-4F31-8907-4CD8B5A3AB17}" srcOrd="2" destOrd="0" presId="urn:microsoft.com/office/officeart/2005/8/layout/vList4#4"/>
    <dgm:cxn modelId="{90095444-0A66-490A-BB2C-7E7D32478AEA}" type="presParOf" srcId="{88B9639E-7D53-4801-B5B1-50354BC54AB5}" destId="{C72B0D30-3F64-4A03-8817-339E6FDEA3A1}" srcOrd="3" destOrd="0" presId="urn:microsoft.com/office/officeart/2005/8/layout/vList4#4"/>
    <dgm:cxn modelId="{335F84CC-FADD-48E9-B328-466021F06E31}" type="presParOf" srcId="{88B9639E-7D53-4801-B5B1-50354BC54AB5}" destId="{0A17F663-D503-4831-9E02-68814CDA5D8C}" srcOrd="4" destOrd="0" presId="urn:microsoft.com/office/officeart/2005/8/layout/vList4#4"/>
    <dgm:cxn modelId="{4246F754-1539-46D7-895C-F8C2C6B5BB52}" type="presParOf" srcId="{0A17F663-D503-4831-9E02-68814CDA5D8C}" destId="{962B6037-4817-42E5-8103-538DC5B7B174}" srcOrd="0" destOrd="0" presId="urn:microsoft.com/office/officeart/2005/8/layout/vList4#4"/>
    <dgm:cxn modelId="{254F5FE6-7421-4DEC-AE27-5BEAA0258759}" type="presParOf" srcId="{0A17F663-D503-4831-9E02-68814CDA5D8C}" destId="{83C2012B-5D90-48A5-B599-CF044BCA53AC}" srcOrd="1" destOrd="0" presId="urn:microsoft.com/office/officeart/2005/8/layout/vList4#4"/>
    <dgm:cxn modelId="{518B6CC2-A5C1-4581-9F1E-ACD6B50CFC57}" type="presParOf" srcId="{0A17F663-D503-4831-9E02-68814CDA5D8C}" destId="{D5F001D9-DD46-4433-BFD9-8227DEB8BB3E}" srcOrd="2" destOrd="0" presId="urn:microsoft.com/office/officeart/2005/8/layout/vList4#4"/>
    <dgm:cxn modelId="{98B485C5-D9F8-4DA6-901A-7FBDF3B128E7}" type="presParOf" srcId="{88B9639E-7D53-4801-B5B1-50354BC54AB5}" destId="{4E266A17-CAFF-42F9-BF9D-A9A4D6721580}" srcOrd="5" destOrd="0" presId="urn:microsoft.com/office/officeart/2005/8/layout/vList4#4"/>
    <dgm:cxn modelId="{8F9C1CE2-C7DB-4BB0-856F-FE5CE3D65B9B}" type="presParOf" srcId="{88B9639E-7D53-4801-B5B1-50354BC54AB5}" destId="{E5B385D5-1DB1-4A66-AFB0-8D4C8D21B140}" srcOrd="6" destOrd="0" presId="urn:microsoft.com/office/officeart/2005/8/layout/vList4#4"/>
    <dgm:cxn modelId="{CABD9D10-459F-4081-8274-3B12493D1220}" type="presParOf" srcId="{E5B385D5-1DB1-4A66-AFB0-8D4C8D21B140}" destId="{E2546801-4A7D-47D5-A75A-5AB65904FEFA}" srcOrd="0" destOrd="0" presId="urn:microsoft.com/office/officeart/2005/8/layout/vList4#4"/>
    <dgm:cxn modelId="{175645F5-BEE4-4502-B210-F40F098685B7}" type="presParOf" srcId="{E5B385D5-1DB1-4A66-AFB0-8D4C8D21B140}" destId="{168A70E9-15C1-471B-92A6-B540710552F0}" srcOrd="1" destOrd="0" presId="urn:microsoft.com/office/officeart/2005/8/layout/vList4#4"/>
    <dgm:cxn modelId="{542B1C01-15E2-4E96-9A85-67318F64489E}" type="presParOf" srcId="{E5B385D5-1DB1-4A66-AFB0-8D4C8D21B140}" destId="{2352E194-552B-46B4-AB35-E56BB3DB26BE}" srcOrd="2" destOrd="0" presId="urn:microsoft.com/office/officeart/2005/8/layout/vList4#4"/>
    <dgm:cxn modelId="{9688DDEA-C90A-4473-B520-25315BC53143}" type="presParOf" srcId="{88B9639E-7D53-4801-B5B1-50354BC54AB5}" destId="{84376051-A3AA-4F7C-9211-1A8F7BBB157C}" srcOrd="7" destOrd="0" presId="urn:microsoft.com/office/officeart/2005/8/layout/vList4#4"/>
    <dgm:cxn modelId="{922ACABD-8A96-4375-BEBD-9A6245946F6E}" type="presParOf" srcId="{88B9639E-7D53-4801-B5B1-50354BC54AB5}" destId="{C5B5BB6E-E0E1-4D17-9F51-952786EE7152}" srcOrd="8" destOrd="0" presId="urn:microsoft.com/office/officeart/2005/8/layout/vList4#4"/>
    <dgm:cxn modelId="{71BF50C4-9767-4B0E-9D6E-84355D558284}" type="presParOf" srcId="{C5B5BB6E-E0E1-4D17-9F51-952786EE7152}" destId="{2CE92F59-63FB-4496-BF51-78F8297E89B3}" srcOrd="0" destOrd="0" presId="urn:microsoft.com/office/officeart/2005/8/layout/vList4#4"/>
    <dgm:cxn modelId="{62266E9E-5BCB-427A-A9E3-97766E4F0847}" type="presParOf" srcId="{C5B5BB6E-E0E1-4D17-9F51-952786EE7152}" destId="{36BCA4E4-6224-4F58-8E93-BAF0EE4461D6}" srcOrd="1" destOrd="0" presId="urn:microsoft.com/office/officeart/2005/8/layout/vList4#4"/>
    <dgm:cxn modelId="{C7990990-AB63-448A-9E8D-EF9C49381865}" type="presParOf" srcId="{C5B5BB6E-E0E1-4D17-9F51-952786EE7152}" destId="{3D3AB7BE-1B15-4FC7-A40C-5B5D0FA39BA8}" srcOrd="2" destOrd="0" presId="urn:microsoft.com/office/officeart/2005/8/layout/vList4#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1C3F6-DE61-4D9C-AF6F-EE42E9B89702}">
      <dsp:nvSpPr>
        <dsp:cNvPr id="0" name=""/>
        <dsp:cNvSpPr/>
      </dsp:nvSpPr>
      <dsp:spPr>
        <a:xfrm>
          <a:off x="3346" y="112252"/>
          <a:ext cx="3262844" cy="4896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b="1" kern="1200" dirty="0">
              <a:latin typeface="+mn-lt"/>
            </a:rPr>
            <a:t>Target Group</a:t>
          </a:r>
        </a:p>
      </dsp:txBody>
      <dsp:txXfrm>
        <a:off x="3346" y="112252"/>
        <a:ext cx="3262844" cy="489600"/>
      </dsp:txXfrm>
    </dsp:sp>
    <dsp:sp modelId="{1F568CD7-C1D0-4FC8-AAE5-6AA5236D70BF}">
      <dsp:nvSpPr>
        <dsp:cNvPr id="0" name=""/>
        <dsp:cNvSpPr/>
      </dsp:nvSpPr>
      <dsp:spPr>
        <a:xfrm>
          <a:off x="3346" y="601852"/>
          <a:ext cx="3262844" cy="298655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just" defTabSz="755650">
            <a:lnSpc>
              <a:spcPct val="90000"/>
            </a:lnSpc>
            <a:spcBef>
              <a:spcPct val="0"/>
            </a:spcBef>
            <a:spcAft>
              <a:spcPct val="15000"/>
            </a:spcAft>
            <a:buChar char="••"/>
          </a:pPr>
          <a:r>
            <a:rPr lang="en-IN" sz="1700" b="0" kern="1200" baseline="0" dirty="0">
              <a:latin typeface="+mn-lt"/>
              <a:cs typeface="Arial" pitchFamily="34" charset="0"/>
            </a:rPr>
            <a:t>Loans for mechanised cleaning </a:t>
          </a:r>
          <a:r>
            <a:rPr lang="en-IN" sz="1700" b="0" kern="1200" baseline="0" dirty="0" err="1">
              <a:latin typeface="+mn-lt"/>
              <a:cs typeface="Arial" pitchFamily="34" charset="0"/>
            </a:rPr>
            <a:t>equipments</a:t>
          </a:r>
          <a:r>
            <a:rPr lang="en-IN" sz="1700" b="0" kern="1200" baseline="0" dirty="0">
              <a:latin typeface="+mn-lt"/>
              <a:cs typeface="Arial" pitchFamily="34" charset="0"/>
            </a:rPr>
            <a:t> vehicles costing </a:t>
          </a:r>
          <a:r>
            <a:rPr lang="en-IN" sz="1700" b="0" kern="1200" baseline="0" dirty="0" err="1">
              <a:latin typeface="+mn-lt"/>
              <a:cs typeface="Arial" pitchFamily="34" charset="0"/>
            </a:rPr>
            <a:t>upto</a:t>
          </a:r>
          <a:r>
            <a:rPr lang="en-IN" sz="1700" b="0" kern="1200" baseline="0" dirty="0">
              <a:latin typeface="+mn-lt"/>
              <a:cs typeface="Arial" pitchFamily="34" charset="0"/>
            </a:rPr>
            <a:t> Rs.15.00 lacs for individuals/ </a:t>
          </a:r>
          <a:r>
            <a:rPr lang="en-IN" sz="1700" b="0" kern="1200" baseline="0" dirty="0" err="1">
              <a:latin typeface="+mn-lt"/>
              <a:cs typeface="Arial" pitchFamily="34" charset="0"/>
            </a:rPr>
            <a:t>upto</a:t>
          </a:r>
          <a:r>
            <a:rPr lang="en-IN" sz="1700" b="0" kern="1200" baseline="0" dirty="0">
              <a:latin typeface="+mn-lt"/>
              <a:cs typeface="Arial" pitchFamily="34" charset="0"/>
            </a:rPr>
            <a:t> Rs. 50 Lakhs for group projects.</a:t>
          </a:r>
          <a:endParaRPr lang="en-US" sz="1700" kern="1200" baseline="0" dirty="0">
            <a:latin typeface="+mn-lt"/>
          </a:endParaRPr>
        </a:p>
        <a:p>
          <a:pPr marL="171450" lvl="1" indent="-171450" algn="just" defTabSz="755650">
            <a:lnSpc>
              <a:spcPct val="90000"/>
            </a:lnSpc>
            <a:spcBef>
              <a:spcPct val="0"/>
            </a:spcBef>
            <a:spcAft>
              <a:spcPct val="15000"/>
            </a:spcAft>
            <a:buChar char="••"/>
          </a:pPr>
          <a:r>
            <a:rPr lang="en-IN" sz="1700" b="0" kern="1200" baseline="0">
              <a:latin typeface="+mn-lt"/>
              <a:cs typeface="Arial" pitchFamily="34" charset="0"/>
            </a:rPr>
            <a:t>4% rate of interest with upto 7 years repayment period.</a:t>
          </a:r>
          <a:endParaRPr lang="en-IN" sz="1700" b="0" kern="1200" baseline="0" dirty="0">
            <a:latin typeface="+mn-lt"/>
            <a:cs typeface="Arial" pitchFamily="34" charset="0"/>
          </a:endParaRPr>
        </a:p>
        <a:p>
          <a:pPr marL="171450" lvl="1" indent="-171450" algn="just" defTabSz="755650">
            <a:lnSpc>
              <a:spcPct val="90000"/>
            </a:lnSpc>
            <a:spcBef>
              <a:spcPct val="0"/>
            </a:spcBef>
            <a:spcAft>
              <a:spcPct val="15000"/>
            </a:spcAft>
            <a:buChar char="••"/>
          </a:pPr>
          <a:r>
            <a:rPr lang="en-IN" sz="1700" b="0" kern="1200" baseline="0">
              <a:latin typeface="+mn-lt"/>
              <a:cs typeface="Arial" pitchFamily="34" charset="0"/>
            </a:rPr>
            <a:t>1% interest rebate for women and 0.5% for timely repayment.</a:t>
          </a:r>
          <a:endParaRPr lang="en-IN" sz="1700" b="0" kern="1200" baseline="0" dirty="0">
            <a:latin typeface="+mn-lt"/>
            <a:cs typeface="Arial" pitchFamily="34" charset="0"/>
          </a:endParaRPr>
        </a:p>
        <a:p>
          <a:pPr marL="171450" lvl="1" indent="-171450" algn="just" defTabSz="755650">
            <a:lnSpc>
              <a:spcPct val="90000"/>
            </a:lnSpc>
            <a:spcBef>
              <a:spcPct val="0"/>
            </a:spcBef>
            <a:spcAft>
              <a:spcPct val="15000"/>
            </a:spcAft>
            <a:buChar char="••"/>
          </a:pPr>
          <a:r>
            <a:rPr lang="en-IN" sz="1700" b="0" kern="1200" baseline="0">
              <a:latin typeface="+mn-lt"/>
              <a:cs typeface="Arial" pitchFamily="34" charset="0"/>
            </a:rPr>
            <a:t>Provision of Capital Subsidy upto Rs.5.00 lacs per unit.</a:t>
          </a:r>
          <a:endParaRPr lang="en-IN" sz="1700" b="0" kern="1200" baseline="0" dirty="0">
            <a:latin typeface="+mn-lt"/>
            <a:cs typeface="Arial" pitchFamily="34" charset="0"/>
          </a:endParaRPr>
        </a:p>
      </dsp:txBody>
      <dsp:txXfrm>
        <a:off x="3346" y="601852"/>
        <a:ext cx="3262844" cy="2986559"/>
      </dsp:txXfrm>
    </dsp:sp>
    <dsp:sp modelId="{004589DA-19B4-4E76-A6B2-303655279B31}">
      <dsp:nvSpPr>
        <dsp:cNvPr id="0" name=""/>
        <dsp:cNvSpPr/>
      </dsp:nvSpPr>
      <dsp:spPr>
        <a:xfrm>
          <a:off x="3722989" y="112252"/>
          <a:ext cx="3262844" cy="489600"/>
        </a:xfrm>
        <a:prstGeom prst="rect">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IN" sz="1800" b="1" kern="1200" dirty="0">
              <a:latin typeface="+mn-lt"/>
            </a:rPr>
            <a:t>For Urban Local Bodies (ULBs)</a:t>
          </a:r>
          <a:endParaRPr lang="en-US" sz="1800" b="1" kern="1200" dirty="0">
            <a:latin typeface="+mn-lt"/>
          </a:endParaRPr>
        </a:p>
      </dsp:txBody>
      <dsp:txXfrm>
        <a:off x="3722989" y="112252"/>
        <a:ext cx="3262844" cy="489600"/>
      </dsp:txXfrm>
    </dsp:sp>
    <dsp:sp modelId="{3A18393D-D73B-42A2-A6B2-5767951659E8}">
      <dsp:nvSpPr>
        <dsp:cNvPr id="0" name=""/>
        <dsp:cNvSpPr/>
      </dsp:nvSpPr>
      <dsp:spPr>
        <a:xfrm>
          <a:off x="3722989" y="601852"/>
          <a:ext cx="3262844" cy="2986559"/>
        </a:xfrm>
        <a:prstGeom prst="rect">
          <a:avLst/>
        </a:prstGeom>
        <a:solidFill>
          <a:schemeClr val="accent5">
            <a:tint val="40000"/>
            <a:alpha val="90000"/>
            <a:hueOff val="-3695877"/>
            <a:satOff val="-6408"/>
            <a:lumOff val="-644"/>
            <a:alphaOff val="0"/>
          </a:schemeClr>
        </a:soli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just" defTabSz="755650">
            <a:lnSpc>
              <a:spcPct val="90000"/>
            </a:lnSpc>
            <a:spcBef>
              <a:spcPct val="0"/>
            </a:spcBef>
            <a:spcAft>
              <a:spcPct val="15000"/>
            </a:spcAft>
            <a:buChar char="••"/>
          </a:pPr>
          <a:r>
            <a:rPr lang="en-IN" sz="1700" b="0" kern="1200" baseline="0" dirty="0">
              <a:latin typeface="+mn-lt"/>
              <a:cs typeface="Arial" pitchFamily="34" charset="0"/>
            </a:rPr>
            <a:t>Direct loans to ULBs for mechanised cleaning </a:t>
          </a:r>
          <a:r>
            <a:rPr lang="en-IN" sz="1700" b="0" kern="1200" baseline="0" dirty="0" err="1">
              <a:latin typeface="+mn-lt"/>
              <a:cs typeface="Arial" pitchFamily="34" charset="0"/>
            </a:rPr>
            <a:t>equipments</a:t>
          </a:r>
          <a:r>
            <a:rPr lang="en-IN" sz="1700" b="0" kern="1200" baseline="0" dirty="0">
              <a:latin typeface="+mn-lt"/>
              <a:cs typeface="Arial" pitchFamily="34" charset="0"/>
            </a:rPr>
            <a:t> costing </a:t>
          </a:r>
          <a:r>
            <a:rPr lang="en-IN" sz="1700" b="0" kern="1200" baseline="0" dirty="0" err="1">
              <a:latin typeface="+mn-lt"/>
              <a:cs typeface="Arial" pitchFamily="34" charset="0"/>
            </a:rPr>
            <a:t>upto</a:t>
          </a:r>
          <a:r>
            <a:rPr lang="en-IN" sz="1700" b="0" kern="1200" baseline="0" dirty="0">
              <a:latin typeface="+mn-lt"/>
              <a:cs typeface="Arial" pitchFamily="34" charset="0"/>
            </a:rPr>
            <a:t> Rs.50.00 lacs per unit (No. of units could be more than 1).</a:t>
          </a:r>
          <a:endParaRPr lang="en-US" sz="1700" b="0" kern="1200" baseline="0" dirty="0">
            <a:latin typeface="+mn-lt"/>
          </a:endParaRPr>
        </a:p>
        <a:p>
          <a:pPr marL="171450" lvl="1" indent="-171450" algn="just" defTabSz="755650">
            <a:lnSpc>
              <a:spcPct val="90000"/>
            </a:lnSpc>
            <a:spcBef>
              <a:spcPct val="0"/>
            </a:spcBef>
            <a:spcAft>
              <a:spcPct val="15000"/>
            </a:spcAft>
            <a:buChar char="••"/>
          </a:pPr>
          <a:r>
            <a:rPr lang="en-IN" sz="1700" b="0" kern="1200" baseline="0">
              <a:latin typeface="+mn-lt"/>
              <a:cs typeface="Arial" pitchFamily="34" charset="0"/>
            </a:rPr>
            <a:t>4% rate of interest with 1% rebate for timely repayment.</a:t>
          </a:r>
          <a:endParaRPr lang="en-IN" sz="1700" b="0" kern="1200" baseline="0" dirty="0">
            <a:latin typeface="+mn-lt"/>
            <a:cs typeface="Arial" pitchFamily="34" charset="0"/>
          </a:endParaRPr>
        </a:p>
        <a:p>
          <a:pPr marL="171450" lvl="1" indent="-171450" algn="just" defTabSz="755650">
            <a:lnSpc>
              <a:spcPct val="90000"/>
            </a:lnSpc>
            <a:spcBef>
              <a:spcPct val="0"/>
            </a:spcBef>
            <a:spcAft>
              <a:spcPct val="15000"/>
            </a:spcAft>
            <a:buChar char="••"/>
          </a:pPr>
          <a:r>
            <a:rPr lang="en-IN" sz="1700" b="0" kern="1200" baseline="0">
              <a:latin typeface="+mn-lt"/>
              <a:cs typeface="Arial" pitchFamily="34" charset="0"/>
            </a:rPr>
            <a:t>Repayment period of up to 7 years.</a:t>
          </a:r>
          <a:endParaRPr lang="en-IN" sz="1700" b="0" kern="1200" baseline="0" dirty="0">
            <a:latin typeface="+mn-lt"/>
            <a:cs typeface="Arial" pitchFamily="34" charset="0"/>
          </a:endParaRPr>
        </a:p>
        <a:p>
          <a:pPr marL="171450" lvl="1" indent="-171450" algn="just" defTabSz="755650">
            <a:lnSpc>
              <a:spcPct val="90000"/>
            </a:lnSpc>
            <a:spcBef>
              <a:spcPct val="0"/>
            </a:spcBef>
            <a:spcAft>
              <a:spcPct val="15000"/>
            </a:spcAft>
            <a:buChar char="••"/>
          </a:pPr>
          <a:endParaRPr lang="en-IN" sz="1700" b="0" kern="1200" dirty="0">
            <a:latin typeface="+mn-lt"/>
            <a:cs typeface="Arial" pitchFamily="34" charset="0"/>
          </a:endParaRPr>
        </a:p>
      </dsp:txBody>
      <dsp:txXfrm>
        <a:off x="3722989" y="601852"/>
        <a:ext cx="3262844" cy="2986559"/>
      </dsp:txXfrm>
    </dsp:sp>
    <dsp:sp modelId="{A4CD1419-AA32-49FC-AF82-11F56FC7F3EF}">
      <dsp:nvSpPr>
        <dsp:cNvPr id="0" name=""/>
        <dsp:cNvSpPr/>
      </dsp:nvSpPr>
      <dsp:spPr>
        <a:xfrm>
          <a:off x="7442631" y="112252"/>
          <a:ext cx="3262844" cy="489600"/>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b="1" kern="1200" dirty="0">
              <a:latin typeface="+mn-lt"/>
            </a:rPr>
            <a:t>Private Agencies/ Contractors</a:t>
          </a:r>
        </a:p>
      </dsp:txBody>
      <dsp:txXfrm>
        <a:off x="7442631" y="112252"/>
        <a:ext cx="3262844" cy="489600"/>
      </dsp:txXfrm>
    </dsp:sp>
    <dsp:sp modelId="{875281FE-B51D-4E80-AD43-446EA3AE9023}">
      <dsp:nvSpPr>
        <dsp:cNvPr id="0" name=""/>
        <dsp:cNvSpPr/>
      </dsp:nvSpPr>
      <dsp:spPr>
        <a:xfrm>
          <a:off x="7442631" y="601852"/>
          <a:ext cx="3262844" cy="2986559"/>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just" defTabSz="755650">
            <a:lnSpc>
              <a:spcPct val="90000"/>
            </a:lnSpc>
            <a:spcBef>
              <a:spcPct val="0"/>
            </a:spcBef>
            <a:spcAft>
              <a:spcPct val="15000"/>
            </a:spcAft>
            <a:buChar char="••"/>
          </a:pPr>
          <a:r>
            <a:rPr lang="en-IN" sz="1700" b="0" kern="1200" baseline="0">
              <a:latin typeface="+mn-lt"/>
              <a:cs typeface="Arial" pitchFamily="34" charset="0"/>
            </a:rPr>
            <a:t>Loans for procurement of mechanised cleaning equipments costing upto Rs.50.00 lacs per unit (No. of units could be more than 1).</a:t>
          </a:r>
          <a:endParaRPr lang="en-US" sz="1700" kern="1200" baseline="0" dirty="0">
            <a:latin typeface="+mn-lt"/>
          </a:endParaRPr>
        </a:p>
        <a:p>
          <a:pPr marL="171450" lvl="1" indent="-171450" algn="just" defTabSz="755650">
            <a:lnSpc>
              <a:spcPct val="90000"/>
            </a:lnSpc>
            <a:spcBef>
              <a:spcPct val="0"/>
            </a:spcBef>
            <a:spcAft>
              <a:spcPct val="15000"/>
            </a:spcAft>
            <a:buChar char="••"/>
          </a:pPr>
          <a:r>
            <a:rPr lang="en-IN" sz="1700" b="0" kern="1200" baseline="0">
              <a:latin typeface="+mn-lt"/>
              <a:cs typeface="Arial" pitchFamily="34" charset="0"/>
            </a:rPr>
            <a:t>6% rate of interest with 1% rebate for timely repayment.</a:t>
          </a:r>
          <a:endParaRPr lang="en-IN" sz="1700" b="0" kern="1200" baseline="0" dirty="0">
            <a:latin typeface="+mn-lt"/>
            <a:cs typeface="Arial" pitchFamily="34" charset="0"/>
          </a:endParaRPr>
        </a:p>
        <a:p>
          <a:pPr marL="171450" lvl="1" indent="-171450" algn="just" defTabSz="755650">
            <a:lnSpc>
              <a:spcPct val="90000"/>
            </a:lnSpc>
            <a:spcBef>
              <a:spcPct val="0"/>
            </a:spcBef>
            <a:spcAft>
              <a:spcPct val="15000"/>
            </a:spcAft>
            <a:buChar char="••"/>
          </a:pPr>
          <a:r>
            <a:rPr lang="en-IN" sz="1700" b="0" kern="1200" baseline="0">
              <a:latin typeface="+mn-lt"/>
              <a:cs typeface="Arial" pitchFamily="34" charset="0"/>
            </a:rPr>
            <a:t>Repayment period of up to 7 years.</a:t>
          </a:r>
          <a:endParaRPr lang="en-IN" sz="1700" b="0" kern="1200" baseline="0" dirty="0">
            <a:latin typeface="+mn-lt"/>
            <a:cs typeface="Arial" pitchFamily="34" charset="0"/>
          </a:endParaRPr>
        </a:p>
        <a:p>
          <a:pPr marL="171450" lvl="1" indent="-171450" algn="just" defTabSz="755650">
            <a:lnSpc>
              <a:spcPct val="90000"/>
            </a:lnSpc>
            <a:spcBef>
              <a:spcPct val="0"/>
            </a:spcBef>
            <a:spcAft>
              <a:spcPct val="15000"/>
            </a:spcAft>
            <a:buChar char="••"/>
          </a:pPr>
          <a:endParaRPr lang="en-IN" sz="1700" b="0" kern="1200" baseline="0" dirty="0">
            <a:solidFill>
              <a:srgbClr val="BF0008"/>
            </a:solidFill>
            <a:latin typeface="+mn-lt"/>
            <a:cs typeface="Arial" pitchFamily="34" charset="0"/>
          </a:endParaRPr>
        </a:p>
      </dsp:txBody>
      <dsp:txXfrm>
        <a:off x="7442631" y="601852"/>
        <a:ext cx="3262844" cy="29865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9AEF6-68E5-4725-8DAE-EEC437057E15}">
      <dsp:nvSpPr>
        <dsp:cNvPr id="0" name=""/>
        <dsp:cNvSpPr/>
      </dsp:nvSpPr>
      <dsp:spPr>
        <a:xfrm>
          <a:off x="0" y="5173012"/>
          <a:ext cx="12097326" cy="646708"/>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IN" sz="2400" kern="1200" dirty="0">
              <a:latin typeface="+mn-lt"/>
              <a:cs typeface="Arial" pitchFamily="34" charset="0"/>
            </a:rPr>
            <a:t>Regular repayment of Loans by the beneficiaries </a:t>
          </a:r>
        </a:p>
      </dsp:txBody>
      <dsp:txXfrm>
        <a:off x="0" y="5173012"/>
        <a:ext cx="12097326" cy="646708"/>
      </dsp:txXfrm>
    </dsp:sp>
    <dsp:sp modelId="{4B862665-48F5-4D26-B2CB-28D3C1E4B66E}">
      <dsp:nvSpPr>
        <dsp:cNvPr id="0" name=""/>
        <dsp:cNvSpPr/>
      </dsp:nvSpPr>
      <dsp:spPr>
        <a:xfrm rot="10800000">
          <a:off x="0" y="4237111"/>
          <a:ext cx="12097326" cy="933875"/>
        </a:xfrm>
        <a:prstGeom prst="upArrowCallou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IN" sz="2400" kern="1200" dirty="0">
              <a:latin typeface="+mn-lt"/>
              <a:cs typeface="Arial" pitchFamily="34" charset="0"/>
            </a:rPr>
            <a:t>Procurement of equipments/vehicles by the beneficiaries and commencement of work in coordination with the ULBs</a:t>
          </a:r>
          <a:endParaRPr lang="en-IN" sz="2400" kern="1200" dirty="0">
            <a:latin typeface="+mn-lt"/>
          </a:endParaRPr>
        </a:p>
      </dsp:txBody>
      <dsp:txXfrm rot="10800000">
        <a:off x="0" y="4237111"/>
        <a:ext cx="12097326" cy="606804"/>
      </dsp:txXfrm>
    </dsp:sp>
    <dsp:sp modelId="{BD439386-C340-4AF5-B51E-5AEF929B6941}">
      <dsp:nvSpPr>
        <dsp:cNvPr id="0" name=""/>
        <dsp:cNvSpPr/>
      </dsp:nvSpPr>
      <dsp:spPr>
        <a:xfrm rot="10800000">
          <a:off x="0" y="2956886"/>
          <a:ext cx="12097326" cy="1301652"/>
        </a:xfrm>
        <a:prstGeom prst="upArrowCallou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IN" sz="2400" kern="1200" dirty="0">
              <a:latin typeface="+mn-lt"/>
              <a:cs typeface="Arial" pitchFamily="34" charset="0"/>
            </a:rPr>
            <a:t>Banks claim Capital Subsidy from NSKFDC and disburse the total funds (including Loan &amp; Capital Subsidy) for procurement of equipments/vehicles </a:t>
          </a:r>
          <a:endParaRPr lang="en-IN" sz="2400" kern="1200" dirty="0">
            <a:latin typeface="+mn-lt"/>
          </a:endParaRPr>
        </a:p>
      </dsp:txBody>
      <dsp:txXfrm rot="10800000">
        <a:off x="0" y="2956886"/>
        <a:ext cx="12097326" cy="845774"/>
      </dsp:txXfrm>
    </dsp:sp>
    <dsp:sp modelId="{235FE81A-E684-436E-AA19-61550A59F8ED}">
      <dsp:nvSpPr>
        <dsp:cNvPr id="0" name=""/>
        <dsp:cNvSpPr/>
      </dsp:nvSpPr>
      <dsp:spPr>
        <a:xfrm rot="10800000">
          <a:off x="0" y="1971949"/>
          <a:ext cx="12097326" cy="994637"/>
        </a:xfrm>
        <a:prstGeom prst="upArrowCallout">
          <a:avLst/>
        </a:prstGeom>
        <a:solidFill>
          <a:srgbClr val="EA7D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IN" sz="2400" kern="1200" dirty="0">
              <a:latin typeface="+mn-lt"/>
              <a:cs typeface="Arial" pitchFamily="34" charset="0"/>
            </a:rPr>
            <a:t>Facilitation of loans by ULBs resulting in sanction of loan by the Banks </a:t>
          </a:r>
          <a:endParaRPr lang="en-IN" sz="2400" kern="1200" dirty="0">
            <a:latin typeface="+mn-lt"/>
          </a:endParaRPr>
        </a:p>
      </dsp:txBody>
      <dsp:txXfrm rot="10800000">
        <a:off x="0" y="1971949"/>
        <a:ext cx="12097326" cy="646285"/>
      </dsp:txXfrm>
    </dsp:sp>
    <dsp:sp modelId="{F7D4BB0F-8E48-41AE-B0A2-BF8B4DAF66EA}">
      <dsp:nvSpPr>
        <dsp:cNvPr id="0" name=""/>
        <dsp:cNvSpPr/>
      </dsp:nvSpPr>
      <dsp:spPr>
        <a:xfrm rot="10800000">
          <a:off x="0" y="987012"/>
          <a:ext cx="12097326" cy="994637"/>
        </a:xfrm>
        <a:prstGeom prst="upArrowCallou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IN" sz="2400" kern="1200" dirty="0">
              <a:latin typeface="+mn-lt"/>
              <a:cs typeface="Arial" pitchFamily="34" charset="0"/>
            </a:rPr>
            <a:t>Nomination of sanitation workers as beneficiaries by providing them long term work assurance for mechanised cleaning</a:t>
          </a:r>
          <a:endParaRPr lang="en-IN" sz="2400" kern="1200" dirty="0">
            <a:latin typeface="+mn-lt"/>
          </a:endParaRPr>
        </a:p>
      </dsp:txBody>
      <dsp:txXfrm rot="10800000">
        <a:off x="0" y="987012"/>
        <a:ext cx="12097326" cy="646285"/>
      </dsp:txXfrm>
    </dsp:sp>
    <dsp:sp modelId="{ECC32754-D2F2-4DB3-801D-A9CF00F3FB2D}">
      <dsp:nvSpPr>
        <dsp:cNvPr id="0" name=""/>
        <dsp:cNvSpPr/>
      </dsp:nvSpPr>
      <dsp:spPr>
        <a:xfrm rot="10800000">
          <a:off x="0" y="0"/>
          <a:ext cx="12097326" cy="994637"/>
        </a:xfrm>
        <a:prstGeom prst="upArrowCallou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IN" sz="2400" kern="1200" dirty="0">
              <a:latin typeface="+mn-lt"/>
              <a:cs typeface="Arial" pitchFamily="34" charset="0"/>
            </a:rPr>
            <a:t>Scope of providing regular mechanised cleaning work to the Sanitation workers/dependents </a:t>
          </a:r>
          <a:endParaRPr lang="en-IN" sz="2400" kern="1200" dirty="0">
            <a:latin typeface="+mn-lt"/>
          </a:endParaRPr>
        </a:p>
      </dsp:txBody>
      <dsp:txXfrm rot="10800000">
        <a:off x="0" y="0"/>
        <a:ext cx="12097326" cy="6462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CC6E8-2E61-49EF-8FEB-E9B1C5D2A5FB}">
      <dsp:nvSpPr>
        <dsp:cNvPr id="0" name=""/>
        <dsp:cNvSpPr/>
      </dsp:nvSpPr>
      <dsp:spPr>
        <a:xfrm>
          <a:off x="0" y="0"/>
          <a:ext cx="10868586" cy="107797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n-US" sz="2000" kern="1200" dirty="0">
              <a:latin typeface="+mn-lt"/>
              <a:cs typeface="Arial" pitchFamily="34" charset="0"/>
            </a:rPr>
            <a:t>Assessment of sewer septic tank cleaning process and need for deployment of additional equipments/vehicles and related funds to ensure complete mechanization of the process.</a:t>
          </a:r>
          <a:endParaRPr lang="en-IN" sz="2000" kern="1200" dirty="0">
            <a:latin typeface="+mn-lt"/>
          </a:endParaRPr>
        </a:p>
      </dsp:txBody>
      <dsp:txXfrm>
        <a:off x="2281515" y="0"/>
        <a:ext cx="8587070" cy="1077979"/>
      </dsp:txXfrm>
    </dsp:sp>
    <dsp:sp modelId="{D5472E77-ED17-4E26-A59F-C6B8811BC0B0}">
      <dsp:nvSpPr>
        <dsp:cNvPr id="0" name=""/>
        <dsp:cNvSpPr/>
      </dsp:nvSpPr>
      <dsp:spPr>
        <a:xfrm>
          <a:off x="376860" y="107797"/>
          <a:ext cx="1635591" cy="862383"/>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548004-0E24-40B3-9246-7349B27A877B}">
      <dsp:nvSpPr>
        <dsp:cNvPr id="0" name=""/>
        <dsp:cNvSpPr/>
      </dsp:nvSpPr>
      <dsp:spPr>
        <a:xfrm>
          <a:off x="0" y="1185777"/>
          <a:ext cx="10868586" cy="107797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latin typeface="+mn-lt"/>
              <a:cs typeface="Arial" pitchFamily="34" charset="0"/>
            </a:rPr>
            <a:t>Nominating Safai Karamcharis/Dependents from ULB as the beneficiary of the scheme for taking up related Sanitation Enterprise.</a:t>
          </a:r>
          <a:endParaRPr lang="en-IN" sz="2000" kern="1200" dirty="0">
            <a:latin typeface="+mn-lt"/>
          </a:endParaRPr>
        </a:p>
      </dsp:txBody>
      <dsp:txXfrm>
        <a:off x="2281515" y="1185777"/>
        <a:ext cx="8587070" cy="1077979"/>
      </dsp:txXfrm>
    </dsp:sp>
    <dsp:sp modelId="{DDE4C1F2-6C22-4A4B-B4E8-DD9CF9E89FD5}">
      <dsp:nvSpPr>
        <dsp:cNvPr id="0" name=""/>
        <dsp:cNvSpPr/>
      </dsp:nvSpPr>
      <dsp:spPr>
        <a:xfrm>
          <a:off x="376860" y="1293575"/>
          <a:ext cx="1635591" cy="862383"/>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B6037-4817-42E5-8103-538DC5B7B174}">
      <dsp:nvSpPr>
        <dsp:cNvPr id="0" name=""/>
        <dsp:cNvSpPr/>
      </dsp:nvSpPr>
      <dsp:spPr>
        <a:xfrm>
          <a:off x="0" y="2371555"/>
          <a:ext cx="10868586" cy="1077979"/>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latin typeface="+mn-lt"/>
              <a:cs typeface="Arial" pitchFamily="34" charset="0"/>
            </a:rPr>
            <a:t>Providing long term and assured mechanized cleaning work contract to the   target group of NSKFDC and their </a:t>
          </a:r>
          <a:r>
            <a:rPr lang="en-IN" sz="2000" kern="1200" dirty="0">
              <a:latin typeface="+mn-lt"/>
              <a:cs typeface="Arial" pitchFamily="34" charset="0"/>
            </a:rPr>
            <a:t>inclusion in the panel of approved service providers by providing </a:t>
          </a:r>
          <a:r>
            <a:rPr lang="en-IN" sz="2000" b="1" u="sng" kern="1200" dirty="0">
              <a:latin typeface="+mn-lt"/>
              <a:cs typeface="Arial" pitchFamily="34" charset="0"/>
            </a:rPr>
            <a:t>WORK ASSURANCE LETTER. </a:t>
          </a:r>
          <a:endParaRPr lang="en-IN" sz="2000" b="1" u="sng" kern="1200" dirty="0">
            <a:latin typeface="+mn-lt"/>
          </a:endParaRPr>
        </a:p>
      </dsp:txBody>
      <dsp:txXfrm>
        <a:off x="2281515" y="2371555"/>
        <a:ext cx="8587070" cy="1077979"/>
      </dsp:txXfrm>
    </dsp:sp>
    <dsp:sp modelId="{83C2012B-5D90-48A5-B599-CF044BCA53AC}">
      <dsp:nvSpPr>
        <dsp:cNvPr id="0" name=""/>
        <dsp:cNvSpPr/>
      </dsp:nvSpPr>
      <dsp:spPr>
        <a:xfrm>
          <a:off x="376860" y="2479353"/>
          <a:ext cx="1635591" cy="862383"/>
        </a:xfrm>
        <a:prstGeom prst="roundRect">
          <a:avLst>
            <a:gd name="adj" fmla="val 10000"/>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46801-4A7D-47D5-A75A-5AB65904FEFA}">
      <dsp:nvSpPr>
        <dsp:cNvPr id="0" name=""/>
        <dsp:cNvSpPr/>
      </dsp:nvSpPr>
      <dsp:spPr>
        <a:xfrm>
          <a:off x="0" y="3557332"/>
          <a:ext cx="10868586" cy="10779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N" sz="2000" kern="1200" dirty="0">
              <a:latin typeface="+mn-lt"/>
              <a:cs typeface="Arial" pitchFamily="34" charset="0"/>
            </a:rPr>
            <a:t>Arrangement to deduct the EMI and remit the same to the Bank from the payments due to the applicant by the Municipality to boost confidence of banker in lending to them</a:t>
          </a:r>
          <a:endParaRPr lang="en-IN" sz="2000" kern="1200" dirty="0">
            <a:latin typeface="+mn-lt"/>
          </a:endParaRPr>
        </a:p>
      </dsp:txBody>
      <dsp:txXfrm>
        <a:off x="2281515" y="3557332"/>
        <a:ext cx="8587070" cy="1077979"/>
      </dsp:txXfrm>
    </dsp:sp>
    <dsp:sp modelId="{168A70E9-15C1-471B-92A6-B540710552F0}">
      <dsp:nvSpPr>
        <dsp:cNvPr id="0" name=""/>
        <dsp:cNvSpPr/>
      </dsp:nvSpPr>
      <dsp:spPr>
        <a:xfrm>
          <a:off x="376860" y="3665130"/>
          <a:ext cx="1635591" cy="862383"/>
        </a:xfrm>
        <a:prstGeom prst="roundRect">
          <a:avLst>
            <a:gd name="adj" fmla="val 10000"/>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E92F59-63FB-4496-BF51-78F8297E89B3}">
      <dsp:nvSpPr>
        <dsp:cNvPr id="0" name=""/>
        <dsp:cNvSpPr/>
      </dsp:nvSpPr>
      <dsp:spPr>
        <a:xfrm>
          <a:off x="0" y="4743110"/>
          <a:ext cx="10868586" cy="107797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latin typeface="+mn-lt"/>
              <a:cs typeface="Arial" pitchFamily="34" charset="0"/>
            </a:rPr>
            <a:t>Support in Liasoning with banker/channel agency of NSKFDC for provision of loan to the beneficiaries. A Letter of Assurance regarding assured work may be provided to the banker.</a:t>
          </a:r>
        </a:p>
      </dsp:txBody>
      <dsp:txXfrm>
        <a:off x="2281515" y="4743110"/>
        <a:ext cx="8587070" cy="1077979"/>
      </dsp:txXfrm>
    </dsp:sp>
    <dsp:sp modelId="{36BCA4E4-6224-4F58-8E93-BAF0EE4461D6}">
      <dsp:nvSpPr>
        <dsp:cNvPr id="0" name=""/>
        <dsp:cNvSpPr/>
      </dsp:nvSpPr>
      <dsp:spPr>
        <a:xfrm>
          <a:off x="332766" y="4850908"/>
          <a:ext cx="1723779" cy="862383"/>
        </a:xfrm>
        <a:prstGeom prst="roundRect">
          <a:avLst>
            <a:gd name="adj" fmla="val 10000"/>
          </a:avLst>
        </a:prstGeom>
        <a:blipFill rotWithShape="0">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7661E66B-723B-47FE-A593-97A42E0E6499}" type="datetimeFigureOut">
              <a:rPr lang="en-IN" smtClean="0"/>
              <a:pPr/>
              <a:t>03-07-2023</a:t>
            </a:fld>
            <a:endParaRPr lang="en-IN"/>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9C08A0E3-FBC9-451A-9C0C-839CCE660722}" type="slidenum">
              <a:rPr lang="en-IN" smtClean="0"/>
              <a:pPr/>
              <a:t>‹#›</a:t>
            </a:fld>
            <a:endParaRPr lang="en-IN"/>
          </a:p>
        </p:txBody>
      </p:sp>
    </p:spTree>
    <p:extLst>
      <p:ext uri="{BB962C8B-B14F-4D97-AF65-F5344CB8AC3E}">
        <p14:creationId xmlns:p14="http://schemas.microsoft.com/office/powerpoint/2010/main" xmlns="" val="740067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2AAF32DC-83F3-476E-80B0-E6BB0280EFEF}" type="datetimeFigureOut">
              <a:rPr lang="en-US" smtClean="0"/>
              <a:pPr/>
              <a:t>7/3/2023</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A4B6E625-E95C-486D-A69F-450D0925B4E2}" type="slidenum">
              <a:rPr lang="en-US" smtClean="0"/>
              <a:pPr/>
              <a:t>‹#›</a:t>
            </a:fld>
            <a:endParaRPr lang="en-US"/>
          </a:p>
        </p:txBody>
      </p:sp>
    </p:spTree>
    <p:extLst>
      <p:ext uri="{BB962C8B-B14F-4D97-AF65-F5344CB8AC3E}">
        <p14:creationId xmlns:p14="http://schemas.microsoft.com/office/powerpoint/2010/main" xmlns="" val="1510093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xmlns="" val="3358868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pPr/>
              <a:t>20</a:t>
            </a:fld>
            <a:endParaRPr lang="en-US"/>
          </a:p>
        </p:txBody>
      </p:sp>
    </p:spTree>
    <p:extLst>
      <p:ext uri="{BB962C8B-B14F-4D97-AF65-F5344CB8AC3E}">
        <p14:creationId xmlns:p14="http://schemas.microsoft.com/office/powerpoint/2010/main" xmlns="" val="1836581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pPr/>
              <a:t>22</a:t>
            </a:fld>
            <a:endParaRPr lang="en-US"/>
          </a:p>
        </p:txBody>
      </p:sp>
    </p:spTree>
    <p:extLst>
      <p:ext uri="{BB962C8B-B14F-4D97-AF65-F5344CB8AC3E}">
        <p14:creationId xmlns:p14="http://schemas.microsoft.com/office/powerpoint/2010/main" xmlns="" val="554760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xmlns="" val="4076843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pPr/>
              <a:t>24</a:t>
            </a:fld>
            <a:endParaRPr lang="en-US"/>
          </a:p>
        </p:txBody>
      </p:sp>
    </p:spTree>
    <p:extLst>
      <p:ext uri="{BB962C8B-B14F-4D97-AF65-F5344CB8AC3E}">
        <p14:creationId xmlns:p14="http://schemas.microsoft.com/office/powerpoint/2010/main" xmlns="" val="3255270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pPr/>
              <a:t>25</a:t>
            </a:fld>
            <a:endParaRPr lang="en-US"/>
          </a:p>
        </p:txBody>
      </p:sp>
    </p:spTree>
    <p:extLst>
      <p:ext uri="{BB962C8B-B14F-4D97-AF65-F5344CB8AC3E}">
        <p14:creationId xmlns:p14="http://schemas.microsoft.com/office/powerpoint/2010/main" xmlns="" val="1133549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r>
              <a:rPr lang="en-US" dirty="0"/>
              <a:t>ERSU ppt</a:t>
            </a:r>
          </a:p>
        </p:txBody>
      </p:sp>
      <p:sp>
        <p:nvSpPr>
          <p:cNvPr id="4" name="Slide Number Placeholder 3"/>
          <p:cNvSpPr>
            <a:spLocks noGrp="1"/>
          </p:cNvSpPr>
          <p:nvPr>
            <p:ph type="sldNum" sz="quarter" idx="5"/>
          </p:nvPr>
        </p:nvSpPr>
        <p:spPr/>
        <p:txBody>
          <a:bodyPr/>
          <a:lstStyle/>
          <a:p>
            <a:fld id="{90E96137-2555-4C8F-822C-A18CB28EC8FB}" type="slidenum">
              <a:rPr lang="en-IN" smtClean="0"/>
              <a:pPr/>
              <a:t>26</a:t>
            </a:fld>
            <a:endParaRPr lang="en-IN"/>
          </a:p>
        </p:txBody>
      </p:sp>
    </p:spTree>
    <p:extLst>
      <p:ext uri="{BB962C8B-B14F-4D97-AF65-F5344CB8AC3E}">
        <p14:creationId xmlns:p14="http://schemas.microsoft.com/office/powerpoint/2010/main" xmlns="" val="3500721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xmlns="" val="3495569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xmlns="" val="2020701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pPr/>
              <a:t>33</a:t>
            </a:fld>
            <a:endParaRPr lang="en-US"/>
          </a:p>
        </p:txBody>
      </p:sp>
    </p:spTree>
    <p:extLst>
      <p:ext uri="{BB962C8B-B14F-4D97-AF65-F5344CB8AC3E}">
        <p14:creationId xmlns:p14="http://schemas.microsoft.com/office/powerpoint/2010/main" xmlns="" val="1885817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pPr/>
              <a:t>34</a:t>
            </a:fld>
            <a:endParaRPr lang="en-US"/>
          </a:p>
        </p:txBody>
      </p:sp>
    </p:spTree>
    <p:extLst>
      <p:ext uri="{BB962C8B-B14F-4D97-AF65-F5344CB8AC3E}">
        <p14:creationId xmlns:p14="http://schemas.microsoft.com/office/powerpoint/2010/main" xmlns="" val="4184903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xmlns="" val="3135699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pPr/>
              <a:t>35</a:t>
            </a:fld>
            <a:endParaRPr lang="en-US"/>
          </a:p>
        </p:txBody>
      </p:sp>
    </p:spTree>
    <p:extLst>
      <p:ext uri="{BB962C8B-B14F-4D97-AF65-F5344CB8AC3E}">
        <p14:creationId xmlns:p14="http://schemas.microsoft.com/office/powerpoint/2010/main" xmlns="" val="858966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xmlns="" val="3129791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xmlns="" val="4263912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xmlns="" val="3508956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pPr/>
              <a:t>40</a:t>
            </a:fld>
            <a:endParaRPr lang="en-US"/>
          </a:p>
        </p:txBody>
      </p:sp>
    </p:spTree>
    <p:extLst>
      <p:ext uri="{BB962C8B-B14F-4D97-AF65-F5344CB8AC3E}">
        <p14:creationId xmlns:p14="http://schemas.microsoft.com/office/powerpoint/2010/main" xmlns="" val="66213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xmlns="" val="77852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xmlns="" val="1494003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xmlns="" val="3341821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xmlns="" val="1299078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xmlns="" val="2256354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xmlns="" val="3116023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A4B6E625-E95C-486D-A69F-450D0925B4E2}" type="slidenum">
              <a:rPr lang="en-US" smtClean="0"/>
              <a:pPr/>
              <a:t>46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xmlns="" val="1736342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xmlns="" val="1466819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xmlns="" val="1381886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nSpc>
                <a:spcPct val="120000"/>
              </a:lnSpc>
              <a:spcBef>
                <a:spcPts val="1000"/>
              </a:spcBef>
              <a:buClr>
                <a:prstClr val="black"/>
              </a:buClr>
              <a:buFont typeface="Arial" panose="020B0604020202020204" pitchFamily="34" charset="0"/>
              <a:buChar char="•"/>
            </a:pPr>
            <a:r>
              <a:rPr lang="en-US" sz="1200" b="1" cap="none" dirty="0">
                <a:solidFill>
                  <a:prstClr val="black"/>
                </a:solidFill>
                <a:latin typeface="Tw Cen MT"/>
              </a:rPr>
              <a:t>Cleaning Of Dry Latrines</a:t>
            </a:r>
          </a:p>
          <a:p>
            <a:pPr marL="228600" lvl="0" indent="-228600">
              <a:lnSpc>
                <a:spcPct val="120000"/>
              </a:lnSpc>
              <a:spcBef>
                <a:spcPts val="1000"/>
              </a:spcBef>
              <a:buClr>
                <a:prstClr val="black"/>
              </a:buClr>
              <a:buFont typeface="Arial" panose="020B0604020202020204" pitchFamily="34" charset="0"/>
              <a:buChar char="•"/>
            </a:pPr>
            <a:r>
              <a:rPr lang="en-US" sz="1200" b="1" cap="none" dirty="0">
                <a:solidFill>
                  <a:prstClr val="black"/>
                </a:solidFill>
                <a:latin typeface="Tw Cen MT"/>
              </a:rPr>
              <a:t>Manual Cleaning Of Pits</a:t>
            </a:r>
          </a:p>
          <a:p>
            <a:pPr marL="228600" lvl="0" indent="-228600">
              <a:lnSpc>
                <a:spcPct val="120000"/>
              </a:lnSpc>
              <a:spcBef>
                <a:spcPts val="1000"/>
              </a:spcBef>
              <a:buClr>
                <a:prstClr val="black"/>
              </a:buClr>
              <a:buFont typeface="Arial" panose="020B0604020202020204" pitchFamily="34" charset="0"/>
              <a:buChar char="•"/>
            </a:pPr>
            <a:r>
              <a:rPr lang="en-US" sz="1200" b="1" cap="none" dirty="0">
                <a:solidFill>
                  <a:prstClr val="black"/>
                </a:solidFill>
                <a:latin typeface="+mn-lt"/>
              </a:rPr>
              <a:t>Cleaning of drains into which human excreta is flushes from insanitary latrines</a:t>
            </a:r>
          </a:p>
          <a:p>
            <a:pPr marL="228600" lvl="0" indent="-228600">
              <a:lnSpc>
                <a:spcPct val="120000"/>
              </a:lnSpc>
              <a:spcBef>
                <a:spcPts val="1000"/>
              </a:spcBef>
              <a:buClr>
                <a:prstClr val="black"/>
              </a:buClr>
              <a:buFont typeface="Arial" panose="020B0604020202020204" pitchFamily="34" charset="0"/>
              <a:buChar char="•"/>
            </a:pPr>
            <a:r>
              <a:rPr lang="en-US" sz="1200" b="1" cap="none" dirty="0">
                <a:solidFill>
                  <a:prstClr val="black"/>
                </a:solidFill>
                <a:latin typeface="Tw Cen MT"/>
              </a:rPr>
              <a:t>Cleaning Of Railway Tracks</a:t>
            </a:r>
            <a:endParaRPr lang="en-IN" sz="1200" b="1" cap="none" dirty="0">
              <a:solidFill>
                <a:prstClr val="black"/>
              </a:solidFill>
              <a:latin typeface="Tw Cen MT"/>
            </a:endParaRPr>
          </a:p>
        </p:txBody>
      </p:sp>
      <p:sp>
        <p:nvSpPr>
          <p:cNvPr id="4" name="Slide Number Placeholder 3"/>
          <p:cNvSpPr>
            <a:spLocks noGrp="1"/>
          </p:cNvSpPr>
          <p:nvPr>
            <p:ph type="sldNum" sz="quarter" idx="10"/>
          </p:nvPr>
        </p:nvSpPr>
        <p:spPr/>
        <p:txBody>
          <a:bodyPr/>
          <a:lstStyle/>
          <a:p>
            <a:fld id="{A4B6E625-E95C-486D-A69F-450D0925B4E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xmlns="" val="1534717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nSpc>
                <a:spcPct val="120000"/>
              </a:lnSpc>
              <a:spcBef>
                <a:spcPts val="1000"/>
              </a:spcBef>
              <a:buClr>
                <a:prstClr val="black"/>
              </a:buClr>
              <a:buFont typeface="Arial" panose="020B0604020202020204" pitchFamily="34" charset="0"/>
              <a:buChar char="•"/>
            </a:pPr>
            <a:r>
              <a:rPr lang="en-US" sz="1200" b="1" cap="none" dirty="0">
                <a:solidFill>
                  <a:prstClr val="black"/>
                </a:solidFill>
                <a:latin typeface="Tw Cen MT"/>
              </a:rPr>
              <a:t>Cleaning Of Dry Latrines</a:t>
            </a:r>
          </a:p>
          <a:p>
            <a:pPr marL="228600" lvl="0" indent="-228600">
              <a:lnSpc>
                <a:spcPct val="120000"/>
              </a:lnSpc>
              <a:spcBef>
                <a:spcPts val="1000"/>
              </a:spcBef>
              <a:buClr>
                <a:prstClr val="black"/>
              </a:buClr>
              <a:buFont typeface="Arial" panose="020B0604020202020204" pitchFamily="34" charset="0"/>
              <a:buChar char="•"/>
            </a:pPr>
            <a:r>
              <a:rPr lang="en-US" sz="1200" b="1" cap="none" dirty="0">
                <a:solidFill>
                  <a:prstClr val="black"/>
                </a:solidFill>
                <a:latin typeface="Tw Cen MT"/>
              </a:rPr>
              <a:t>Manual Cleaning Of Pits</a:t>
            </a:r>
          </a:p>
          <a:p>
            <a:pPr marL="228600" lvl="0" indent="-228600">
              <a:lnSpc>
                <a:spcPct val="120000"/>
              </a:lnSpc>
              <a:spcBef>
                <a:spcPts val="1000"/>
              </a:spcBef>
              <a:buClr>
                <a:prstClr val="black"/>
              </a:buClr>
              <a:buFont typeface="Arial" panose="020B0604020202020204" pitchFamily="34" charset="0"/>
              <a:buChar char="•"/>
            </a:pPr>
            <a:r>
              <a:rPr lang="en-US" sz="1200" b="1" cap="none" dirty="0">
                <a:solidFill>
                  <a:prstClr val="black"/>
                </a:solidFill>
                <a:latin typeface="+mn-lt"/>
              </a:rPr>
              <a:t>Cleaning of drains into which human excreta is flushes from insanitary latrines</a:t>
            </a:r>
          </a:p>
          <a:p>
            <a:pPr marL="228600" lvl="0" indent="-228600">
              <a:lnSpc>
                <a:spcPct val="120000"/>
              </a:lnSpc>
              <a:spcBef>
                <a:spcPts val="1000"/>
              </a:spcBef>
              <a:buClr>
                <a:prstClr val="black"/>
              </a:buClr>
              <a:buFont typeface="Arial" panose="020B0604020202020204" pitchFamily="34" charset="0"/>
              <a:buChar char="•"/>
            </a:pPr>
            <a:r>
              <a:rPr lang="en-US" sz="1200" b="1" cap="none" dirty="0">
                <a:solidFill>
                  <a:prstClr val="black"/>
                </a:solidFill>
                <a:latin typeface="Tw Cen MT"/>
              </a:rPr>
              <a:t>Cleaning Of Railway Tracks</a:t>
            </a:r>
            <a:endParaRPr lang="en-IN" sz="1200" b="1" cap="none" dirty="0">
              <a:solidFill>
                <a:prstClr val="black"/>
              </a:solidFill>
              <a:latin typeface="Tw Cen MT"/>
            </a:endParaRPr>
          </a:p>
        </p:txBody>
      </p:sp>
      <p:sp>
        <p:nvSpPr>
          <p:cNvPr id="4" name="Slide Number Placeholder 3"/>
          <p:cNvSpPr>
            <a:spLocks noGrp="1"/>
          </p:cNvSpPr>
          <p:nvPr>
            <p:ph type="sldNum" sz="quarter" idx="10"/>
          </p:nvPr>
        </p:nvSpPr>
        <p:spPr/>
        <p:txBody>
          <a:bodyPr/>
          <a:lstStyle/>
          <a:p>
            <a:fld id="{A4B6E625-E95C-486D-A69F-450D0925B4E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xmlns="" val="140489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0: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874851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xmlns="" val="2329935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pPr/>
              <a:t>11</a:t>
            </a:fld>
            <a:endParaRPr lang="en-US"/>
          </a:p>
        </p:txBody>
      </p:sp>
    </p:spTree>
    <p:extLst>
      <p:ext uri="{BB962C8B-B14F-4D97-AF65-F5344CB8AC3E}">
        <p14:creationId xmlns:p14="http://schemas.microsoft.com/office/powerpoint/2010/main" xmlns="" val="3157011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6E625-E95C-486D-A69F-450D0925B4E2}" type="slidenum">
              <a:rPr lang="en-US" smtClean="0"/>
              <a:pPr/>
              <a:t>15</a:t>
            </a:fld>
            <a:endParaRPr lang="en-US"/>
          </a:p>
        </p:txBody>
      </p:sp>
    </p:spTree>
    <p:extLst>
      <p:ext uri="{BB962C8B-B14F-4D97-AF65-F5344CB8AC3E}">
        <p14:creationId xmlns:p14="http://schemas.microsoft.com/office/powerpoint/2010/main" xmlns="" val="3823442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FB9A62-36B1-4202-97A7-76C1F2B84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24285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FB9A62-36B1-4202-97A7-76C1F2B84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63912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FB9A62-36B1-4202-97A7-76C1F2B84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08303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10377" y="6180986"/>
            <a:ext cx="526093" cy="365125"/>
          </a:xfrm>
        </p:spPr>
        <p:txBody>
          <a:bodyPr/>
          <a:lstStyle/>
          <a:p>
            <a:fld id="{BAFB9A62-36B1-4202-97A7-76C1F2B84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63708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 Section Header">
    <p:spTree>
      <p:nvGrpSpPr>
        <p:cNvPr id="1" name=""/>
        <p:cNvGrpSpPr/>
        <p:nvPr/>
      </p:nvGrpSpPr>
      <p:grpSpPr>
        <a:xfrm>
          <a:off x="0" y="0"/>
          <a:ext cx="0" cy="0"/>
          <a:chOff x="0" y="0"/>
          <a:chExt cx="0" cy="0"/>
        </a:xfrm>
      </p:grpSpPr>
      <p:sp>
        <p:nvSpPr>
          <p:cNvPr id="14" name="Shape 14"/>
          <p:cNvSpPr>
            <a:spLocks noGrp="1"/>
          </p:cNvSpPr>
          <p:nvPr>
            <p:ph type="title"/>
          </p:nvPr>
        </p:nvSpPr>
        <p:spPr>
          <a:xfrm>
            <a:off x="963084" y="4406900"/>
            <a:ext cx="10363201" cy="2451100"/>
          </a:xfrm>
          <a:prstGeom prst="rect">
            <a:avLst/>
          </a:prstGeom>
        </p:spPr>
        <p:txBody>
          <a:bodyPr anchor="t"/>
          <a:lstStyle>
            <a:lvl1pPr algn="l">
              <a:defRPr sz="4000" b="1" cap="all">
                <a:latin typeface="Calibri"/>
                <a:ea typeface="Calibri"/>
                <a:cs typeface="Calibri"/>
                <a:sym typeface="Calibri"/>
              </a:defRPr>
            </a:lvl1pPr>
          </a:lstStyle>
          <a:p>
            <a:pPr lvl="0"/>
            <a:r>
              <a:t>Title Text</a:t>
            </a:r>
          </a:p>
        </p:txBody>
      </p:sp>
      <p:sp>
        <p:nvSpPr>
          <p:cNvPr id="15" name="Shape 15"/>
          <p:cNvSpPr>
            <a:spLocks noGrp="1"/>
          </p:cNvSpPr>
          <p:nvPr>
            <p:ph type="body" idx="1"/>
          </p:nvPr>
        </p:nvSpPr>
        <p:spPr>
          <a:xfrm>
            <a:off x="963084" y="1192213"/>
            <a:ext cx="10363201" cy="3214688"/>
          </a:xfrm>
          <a:prstGeom prst="rect">
            <a:avLst/>
          </a:prstGeom>
        </p:spPr>
        <p:txBody>
          <a:bodyPr anchor="b"/>
          <a:lstStyle>
            <a:lvl1pPr marL="0" indent="0">
              <a:spcBef>
                <a:spcPts val="400"/>
              </a:spcBef>
              <a:buSzTx/>
              <a:buFontTx/>
              <a:buNone/>
              <a:defRPr sz="2000">
                <a:solidFill>
                  <a:srgbClr val="888888"/>
                </a:solidFill>
                <a:uFill>
                  <a:solidFill>
                    <a:srgbClr val="888888"/>
                  </a:solidFill>
                </a:uFill>
              </a:defRPr>
            </a:lvl1pPr>
            <a:lvl2pPr marL="0" indent="457200">
              <a:spcBef>
                <a:spcPts val="400"/>
              </a:spcBef>
              <a:buSzTx/>
              <a:buFontTx/>
              <a:buNone/>
              <a:defRPr sz="2000">
                <a:solidFill>
                  <a:srgbClr val="888888"/>
                </a:solidFill>
                <a:uFill>
                  <a:solidFill>
                    <a:srgbClr val="888888"/>
                  </a:solidFill>
                </a:uFill>
              </a:defRPr>
            </a:lvl2pPr>
            <a:lvl3pPr marL="0" indent="914400">
              <a:spcBef>
                <a:spcPts val="400"/>
              </a:spcBef>
              <a:buSzTx/>
              <a:buFontTx/>
              <a:buNone/>
              <a:defRPr sz="2000">
                <a:solidFill>
                  <a:srgbClr val="888888"/>
                </a:solidFill>
                <a:uFill>
                  <a:solidFill>
                    <a:srgbClr val="888888"/>
                  </a:solidFill>
                </a:uFill>
              </a:defRPr>
            </a:lvl3pPr>
            <a:lvl4pPr marL="0" indent="1371600">
              <a:spcBef>
                <a:spcPts val="400"/>
              </a:spcBef>
              <a:buSzTx/>
              <a:buFontTx/>
              <a:buNone/>
              <a:defRPr sz="2000">
                <a:solidFill>
                  <a:srgbClr val="888888"/>
                </a:solidFill>
                <a:uFill>
                  <a:solidFill>
                    <a:srgbClr val="888888"/>
                  </a:solidFill>
                </a:uFill>
              </a:defRPr>
            </a:lvl4pPr>
            <a:lvl5pPr marL="0" indent="1828800">
              <a:spcBef>
                <a:spcPts val="400"/>
              </a:spcBef>
              <a:buSzTx/>
              <a:buFontTx/>
              <a:buNone/>
              <a:defRPr sz="2000">
                <a:solidFill>
                  <a:srgbClr val="888888"/>
                </a:solidFill>
                <a:uFill>
                  <a:solidFill>
                    <a:srgbClr val="888888"/>
                  </a:solidFill>
                </a:uFill>
              </a:defRPr>
            </a:lvl5pPr>
          </a:lstStyle>
          <a:p>
            <a:pPr lvl="0"/>
            <a:r>
              <a:t>Body Level One</a:t>
            </a:r>
          </a:p>
          <a:p>
            <a:pPr lvl="1"/>
            <a:r>
              <a:t>Body Level Two</a:t>
            </a:r>
          </a:p>
          <a:p>
            <a:pPr lvl="2"/>
            <a:r>
              <a:t>Body Level Three</a:t>
            </a:r>
          </a:p>
          <a:p>
            <a:pPr lvl="3"/>
            <a:r>
              <a:t>Body Level Four</a:t>
            </a:r>
          </a:p>
          <a:p>
            <a:pPr lvl="4"/>
            <a:r>
              <a:t>Body Level Five</a:t>
            </a:r>
          </a:p>
        </p:txBody>
      </p:sp>
      <p:sp>
        <p:nvSpPr>
          <p:cNvPr id="4" name="Shape 16"/>
          <p:cNvSpPr>
            <a:spLocks noGrp="1"/>
          </p:cNvSpPr>
          <p:nvPr>
            <p:ph type="sldNum" sz="quarter" idx="10"/>
          </p:nvPr>
        </p:nvSpPr>
        <p:spPr/>
        <p:txBody>
          <a:bodyPr/>
          <a:lstStyle>
            <a:lvl1pPr>
              <a:defRPr>
                <a:solidFill>
                  <a:prstClr val="black">
                    <a:tint val="75000"/>
                  </a:prstClr>
                </a:solidFill>
              </a:defRPr>
            </a:lvl1pPr>
          </a:lstStyle>
          <a:p>
            <a:pPr>
              <a:defRPr/>
            </a:pPr>
            <a:fld id="{3DBC667C-9205-4A4C-9C3D-18E7A513C95A}" type="slidenum">
              <a:rPr/>
              <a:pPr>
                <a:defRPr/>
              </a:pPr>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FB9A62-36B1-4202-97A7-76C1F2B84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98303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FB9A62-36B1-4202-97A7-76C1F2B84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38326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FB9A62-36B1-4202-97A7-76C1F2B84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82630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FB9A62-36B1-4202-97A7-76C1F2B84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45734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FB9A62-36B1-4202-97A7-76C1F2B84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66368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FB9A62-36B1-4202-97A7-76C1F2B84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35051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FB9A62-36B1-4202-97A7-76C1F2B84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14582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FB9A62-36B1-4202-97A7-76C1F2B84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74764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B9A62-36B1-4202-97A7-76C1F2B844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915952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12"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5.jpeg"/><Relationship Id="rId11" Type="http://schemas.openxmlformats.org/officeDocument/2006/relationships/image" Target="../media/image29.png"/><Relationship Id="rId5" Type="http://schemas.microsoft.com/office/2007/relationships/hdphoto" Target="../media/hdphoto3.wdp"/><Relationship Id="rId10" Type="http://schemas.openxmlformats.org/officeDocument/2006/relationships/image" Target="../media/image28.png"/><Relationship Id="rId4" Type="http://schemas.openxmlformats.org/officeDocument/2006/relationships/image" Target="../media/image24.pn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microsoft.com/office/2007/relationships/hdphoto" Target="../media/hdphoto1.wdp"/><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microsoft.com/office/2007/relationships/hdphoto" Target="../media/hdphoto6.wdp"/><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hyperlink" Target="http://www.kamavida.com/products/kamjet-gr-on-lcv" TargetMode="External"/><Relationship Id="rId3" Type="http://schemas.openxmlformats.org/officeDocument/2006/relationships/image" Target="../media/image72.jpeg"/><Relationship Id="rId7" Type="http://schemas.openxmlformats.org/officeDocument/2006/relationships/image" Target="../media/image76.jpeg"/><Relationship Id="rId12" Type="http://schemas.openxmlformats.org/officeDocument/2006/relationships/hyperlink" Target="http://www.tpsmfg.com/high-pressure-sewer-jetting-machine.php" TargetMode="External"/><Relationship Id="rId2" Type="http://schemas.openxmlformats.org/officeDocument/2006/relationships/image" Target="../media/image71.jpeg"/><Relationship Id="rId16"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75.jpeg"/><Relationship Id="rId11" Type="http://schemas.openxmlformats.org/officeDocument/2006/relationships/hyperlink" Target="https://www.maniars.in/products/d-siltman-/15" TargetMode="External"/><Relationship Id="rId5" Type="http://schemas.openxmlformats.org/officeDocument/2006/relationships/image" Target="../media/image74.jpeg"/><Relationship Id="rId15" Type="http://schemas.openxmlformats.org/officeDocument/2006/relationships/image" Target="../media/image78.jpeg"/><Relationship Id="rId10" Type="http://schemas.openxmlformats.org/officeDocument/2006/relationships/hyperlink" Target="https://www.exportersindia.com/product-detail/sewer-rodding-machine-5010828.htm" TargetMode="External"/><Relationship Id="rId4" Type="http://schemas.openxmlformats.org/officeDocument/2006/relationships/image" Target="../media/image73.jpeg"/><Relationship Id="rId9" Type="http://schemas.openxmlformats.org/officeDocument/2006/relationships/hyperlink" Target="http://www.tpsmfg.com/liquid-waste-management.php" TargetMode="External"/><Relationship Id="rId14" Type="http://schemas.openxmlformats.org/officeDocument/2006/relationships/hyperlink" Target="https://www.exportersindia.com/product-detail/sewer-cleaning-machine-5010826.htm"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99.png"/><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108.png"/></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image" Target="../media/image118.png"/></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21.jpeg"/><Relationship Id="rId1" Type="http://schemas.openxmlformats.org/officeDocument/2006/relationships/slideLayout" Target="../slideLayouts/slideLayout12.xml"/><Relationship Id="rId5" Type="http://schemas.openxmlformats.org/officeDocument/2006/relationships/image" Target="../media/image123.png"/><Relationship Id="rId4" Type="http://schemas.openxmlformats.org/officeDocument/2006/relationships/image" Target="../media/image122.jpeg"/></Relationships>
</file>

<file path=ppt/slides/_rels/slide4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6.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27.png"/></Relationships>
</file>

<file path=ppt/slides/_rels/slide5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5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hyperlink" Target="http://www.ncsk.nic.in/" TargetMode="External"/><Relationship Id="rId2" Type="http://schemas.openxmlformats.org/officeDocument/2006/relationships/hyperlink" Target="http://www.nskfdc.nic.in/" TargetMode="Externa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8.jpeg"/><Relationship Id="rId1" Type="http://schemas.openxmlformats.org/officeDocument/2006/relationships/slideLayout" Target="../slideLayouts/slideLayout12.xml"/><Relationship Id="rId5" Type="http://schemas.openxmlformats.org/officeDocument/2006/relationships/image" Target="../media/image169.png"/><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Isosceles Triangle 12">
            <a:extLst>
              <a:ext uri="{FF2B5EF4-FFF2-40B4-BE49-F238E27FC236}">
                <a16:creationId xmlns:a16="http://schemas.microsoft.com/office/drawing/2014/main" xmlns="" id="{768D9E06-35BB-44D6-AA4E-4A122F5CCE2D}"/>
              </a:ext>
            </a:extLst>
          </p:cNvPr>
          <p:cNvSpPr/>
          <p:nvPr/>
        </p:nvSpPr>
        <p:spPr>
          <a:xfrm>
            <a:off x="4100" y="4740161"/>
            <a:ext cx="1399697" cy="2161382"/>
          </a:xfrm>
          <a:custGeom>
            <a:avLst/>
            <a:gdLst>
              <a:gd name="connsiteX0" fmla="*/ 0 w 5866910"/>
              <a:gd name="connsiteY0" fmla="*/ 4329282 h 4329282"/>
              <a:gd name="connsiteX1" fmla="*/ 2933455 w 5866910"/>
              <a:gd name="connsiteY1" fmla="*/ 0 h 4329282"/>
              <a:gd name="connsiteX2" fmla="*/ 5866910 w 5866910"/>
              <a:gd name="connsiteY2" fmla="*/ 4329282 h 4329282"/>
              <a:gd name="connsiteX3" fmla="*/ 0 w 5866910"/>
              <a:gd name="connsiteY3" fmla="*/ 4329282 h 4329282"/>
              <a:gd name="connsiteX0" fmla="*/ 166584 w 2933455"/>
              <a:gd name="connsiteY0" fmla="*/ 4329282 h 4329282"/>
              <a:gd name="connsiteX1" fmla="*/ 0 w 2933455"/>
              <a:gd name="connsiteY1" fmla="*/ 0 h 4329282"/>
              <a:gd name="connsiteX2" fmla="*/ 2933455 w 2933455"/>
              <a:gd name="connsiteY2" fmla="*/ 4329282 h 4329282"/>
              <a:gd name="connsiteX3" fmla="*/ 166584 w 2933455"/>
              <a:gd name="connsiteY3" fmla="*/ 4329282 h 4329282"/>
              <a:gd name="connsiteX0" fmla="*/ 144282 w 2933455"/>
              <a:gd name="connsiteY0" fmla="*/ 4329282 h 4329282"/>
              <a:gd name="connsiteX1" fmla="*/ 0 w 2933455"/>
              <a:gd name="connsiteY1" fmla="*/ 0 h 4329282"/>
              <a:gd name="connsiteX2" fmla="*/ 2933455 w 2933455"/>
              <a:gd name="connsiteY2" fmla="*/ 4329282 h 4329282"/>
              <a:gd name="connsiteX3" fmla="*/ 144282 w 2933455"/>
              <a:gd name="connsiteY3" fmla="*/ 4329282 h 4329282"/>
              <a:gd name="connsiteX0" fmla="*/ 0 w 2789173"/>
              <a:gd name="connsiteY0" fmla="*/ 4306980 h 4306980"/>
              <a:gd name="connsiteX1" fmla="*/ 684 w 2789173"/>
              <a:gd name="connsiteY1" fmla="*/ 0 h 4306980"/>
              <a:gd name="connsiteX2" fmla="*/ 2789173 w 2789173"/>
              <a:gd name="connsiteY2" fmla="*/ 4306980 h 4306980"/>
              <a:gd name="connsiteX3" fmla="*/ 0 w 2789173"/>
              <a:gd name="connsiteY3" fmla="*/ 4306980 h 4306980"/>
            </a:gdLst>
            <a:ahLst/>
            <a:cxnLst>
              <a:cxn ang="0">
                <a:pos x="connsiteX0" y="connsiteY0"/>
              </a:cxn>
              <a:cxn ang="0">
                <a:pos x="connsiteX1" y="connsiteY1"/>
              </a:cxn>
              <a:cxn ang="0">
                <a:pos x="connsiteX2" y="connsiteY2"/>
              </a:cxn>
              <a:cxn ang="0">
                <a:pos x="connsiteX3" y="connsiteY3"/>
              </a:cxn>
            </a:cxnLst>
            <a:rect l="l" t="t" r="r" b="b"/>
            <a:pathLst>
              <a:path w="2789173" h="4306980">
                <a:moveTo>
                  <a:pt x="0" y="4306980"/>
                </a:moveTo>
                <a:lnTo>
                  <a:pt x="684" y="0"/>
                </a:lnTo>
                <a:lnTo>
                  <a:pt x="2789173" y="4306980"/>
                </a:lnTo>
                <a:lnTo>
                  <a:pt x="0" y="4306980"/>
                </a:lnTo>
                <a:close/>
              </a:path>
            </a:pathLst>
          </a:custGeom>
          <a:solidFill>
            <a:srgbClr val="01A9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err="1">
              <a:solidFill>
                <a:srgbClr val="FFC000"/>
              </a:solidFill>
            </a:endParaRPr>
          </a:p>
        </p:txBody>
      </p:sp>
      <p:pic>
        <p:nvPicPr>
          <p:cNvPr id="17" name="Picture 1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02416" y="232873"/>
            <a:ext cx="1055710" cy="1200235"/>
          </a:xfrm>
          <a:prstGeom prst="rect">
            <a:avLst/>
          </a:prstGeom>
        </p:spPr>
      </p:pic>
      <p:sp>
        <p:nvSpPr>
          <p:cNvPr id="24" name="TextBox 23"/>
          <p:cNvSpPr txBox="1"/>
          <p:nvPr/>
        </p:nvSpPr>
        <p:spPr>
          <a:xfrm>
            <a:off x="0" y="1661791"/>
            <a:ext cx="4894021" cy="707886"/>
          </a:xfrm>
          <a:prstGeom prst="rect">
            <a:avLst/>
          </a:prstGeom>
          <a:noFill/>
        </p:spPr>
        <p:txBody>
          <a:bodyPr wrap="square" rtlCol="0">
            <a:spAutoFit/>
          </a:bodyPr>
          <a:lstStyle/>
          <a:p>
            <a:pPr algn="ctr"/>
            <a:r>
              <a:rPr lang="en-IN" sz="2000" b="1" dirty="0"/>
              <a:t>National Safai Karamcharis Finance and Development Corporation</a:t>
            </a:r>
          </a:p>
        </p:txBody>
      </p:sp>
      <p:sp>
        <p:nvSpPr>
          <p:cNvPr id="27" name="Title 6">
            <a:extLst>
              <a:ext uri="{FF2B5EF4-FFF2-40B4-BE49-F238E27FC236}">
                <a16:creationId xmlns:a16="http://schemas.microsoft.com/office/drawing/2014/main" xmlns="" id="{DF4DDF27-E3AE-4FDA-9A66-7C95955FE16E}"/>
              </a:ext>
            </a:extLst>
          </p:cNvPr>
          <p:cNvSpPr txBox="1">
            <a:spLocks/>
          </p:cNvSpPr>
          <p:nvPr/>
        </p:nvSpPr>
        <p:spPr>
          <a:xfrm>
            <a:off x="2559377" y="3143135"/>
            <a:ext cx="6746673" cy="1746464"/>
          </a:xfrm>
          <a:prstGeom prst="rect">
            <a:avLst/>
          </a:prstGeom>
        </p:spPr>
        <p:txBody>
          <a:bodyPr anchor="b"/>
          <a:lstStyle>
            <a:lvl1pPr algn="l" defTabSz="913800" rtl="0" eaLnBrk="1" fontAlgn="base" hangingPunct="1">
              <a:spcBef>
                <a:spcPct val="0"/>
              </a:spcBef>
              <a:spcAft>
                <a:spcPct val="0"/>
              </a:spcAft>
              <a:tabLst>
                <a:tab pos="275436" algn="l"/>
              </a:tabLst>
              <a:defRPr lang="en-US" sz="3200" b="1" kern="0" baseline="0" noProof="0" dirty="0">
                <a:solidFill>
                  <a:schemeClr val="tx1"/>
                </a:solidFill>
                <a:latin typeface="+mj-lt"/>
                <a:ea typeface="+mj-ea"/>
                <a:cs typeface="+mj-cs"/>
              </a:defRPr>
            </a:lvl1pPr>
            <a:lvl2pPr algn="l" defTabSz="913800" rtl="0" eaLnBrk="1" fontAlgn="base" hangingPunct="1">
              <a:spcBef>
                <a:spcPct val="0"/>
              </a:spcBef>
              <a:spcAft>
                <a:spcPct val="0"/>
              </a:spcAft>
              <a:defRPr sz="1940" b="1">
                <a:solidFill>
                  <a:schemeClr val="tx2"/>
                </a:solidFill>
                <a:latin typeface="Arial" charset="0"/>
              </a:defRPr>
            </a:lvl2pPr>
            <a:lvl3pPr algn="l" defTabSz="913800" rtl="0" eaLnBrk="1" fontAlgn="base" hangingPunct="1">
              <a:spcBef>
                <a:spcPct val="0"/>
              </a:spcBef>
              <a:spcAft>
                <a:spcPct val="0"/>
              </a:spcAft>
              <a:defRPr sz="1940" b="1">
                <a:solidFill>
                  <a:schemeClr val="tx2"/>
                </a:solidFill>
                <a:latin typeface="Arial" charset="0"/>
              </a:defRPr>
            </a:lvl3pPr>
            <a:lvl4pPr algn="l" defTabSz="913800" rtl="0" eaLnBrk="1" fontAlgn="base" hangingPunct="1">
              <a:spcBef>
                <a:spcPct val="0"/>
              </a:spcBef>
              <a:spcAft>
                <a:spcPct val="0"/>
              </a:spcAft>
              <a:defRPr sz="1940" b="1">
                <a:solidFill>
                  <a:schemeClr val="tx2"/>
                </a:solidFill>
                <a:latin typeface="Arial" charset="0"/>
              </a:defRPr>
            </a:lvl4pPr>
            <a:lvl5pPr algn="l" defTabSz="913800" rtl="0" eaLnBrk="1" fontAlgn="base" hangingPunct="1">
              <a:spcBef>
                <a:spcPct val="0"/>
              </a:spcBef>
              <a:spcAft>
                <a:spcPct val="0"/>
              </a:spcAft>
              <a:defRPr sz="1940" b="1">
                <a:solidFill>
                  <a:schemeClr val="tx2"/>
                </a:solidFill>
                <a:latin typeface="Arial" charset="0"/>
              </a:defRPr>
            </a:lvl5pPr>
            <a:lvl6pPr marL="466621" algn="l" defTabSz="913800" rtl="0" eaLnBrk="1" fontAlgn="base" hangingPunct="1">
              <a:spcBef>
                <a:spcPct val="0"/>
              </a:spcBef>
              <a:spcAft>
                <a:spcPct val="0"/>
              </a:spcAft>
              <a:defRPr sz="1940" b="1">
                <a:solidFill>
                  <a:schemeClr val="tx2"/>
                </a:solidFill>
                <a:latin typeface="Arial" charset="0"/>
              </a:defRPr>
            </a:lvl6pPr>
            <a:lvl7pPr marL="933242" algn="l" defTabSz="913800" rtl="0" eaLnBrk="1" fontAlgn="base" hangingPunct="1">
              <a:spcBef>
                <a:spcPct val="0"/>
              </a:spcBef>
              <a:spcAft>
                <a:spcPct val="0"/>
              </a:spcAft>
              <a:defRPr sz="1940" b="1">
                <a:solidFill>
                  <a:schemeClr val="tx2"/>
                </a:solidFill>
                <a:latin typeface="Arial" charset="0"/>
              </a:defRPr>
            </a:lvl7pPr>
            <a:lvl8pPr marL="1399863" algn="l" defTabSz="913800" rtl="0" eaLnBrk="1" fontAlgn="base" hangingPunct="1">
              <a:spcBef>
                <a:spcPct val="0"/>
              </a:spcBef>
              <a:spcAft>
                <a:spcPct val="0"/>
              </a:spcAft>
              <a:defRPr sz="1940" b="1">
                <a:solidFill>
                  <a:schemeClr val="tx2"/>
                </a:solidFill>
                <a:latin typeface="Arial" charset="0"/>
              </a:defRPr>
            </a:lvl8pPr>
            <a:lvl9pPr marL="1866485" algn="l" defTabSz="913800" rtl="0" eaLnBrk="1" fontAlgn="base" hangingPunct="1">
              <a:spcBef>
                <a:spcPct val="0"/>
              </a:spcBef>
              <a:spcAft>
                <a:spcPct val="0"/>
              </a:spcAft>
              <a:defRPr sz="1940" b="1">
                <a:solidFill>
                  <a:schemeClr val="tx2"/>
                </a:solidFill>
                <a:latin typeface="Arial" charset="0"/>
              </a:defRPr>
            </a:lvl9pPr>
          </a:lstStyle>
          <a:p>
            <a:pPr algn="ctr"/>
            <a:r>
              <a:rPr lang="en-IN" sz="3600" dirty="0">
                <a:solidFill>
                  <a:srgbClr val="002060"/>
                </a:solidFill>
                <a:latin typeface="+mn-lt"/>
              </a:rPr>
              <a:t>Workshop</a:t>
            </a:r>
            <a:r>
              <a:rPr lang="en-IN" sz="3600" dirty="0">
                <a:solidFill>
                  <a:srgbClr val="002060"/>
                </a:solidFill>
              </a:rPr>
              <a:t> </a:t>
            </a:r>
            <a:r>
              <a:rPr lang="en-IN" sz="3600" dirty="0">
                <a:solidFill>
                  <a:srgbClr val="002060"/>
                </a:solidFill>
                <a:latin typeface="+mn-lt"/>
              </a:rPr>
              <a:t>on</a:t>
            </a:r>
            <a:r>
              <a:rPr lang="en-IN" sz="3600" dirty="0">
                <a:solidFill>
                  <a:srgbClr val="002060"/>
                </a:solidFill>
              </a:rPr>
              <a:t> </a:t>
            </a:r>
            <a:br>
              <a:rPr lang="en-IN" sz="3600" dirty="0">
                <a:solidFill>
                  <a:srgbClr val="002060"/>
                </a:solidFill>
              </a:rPr>
            </a:br>
            <a:r>
              <a:rPr lang="en-IN" sz="3600" dirty="0">
                <a:solidFill>
                  <a:srgbClr val="002060"/>
                </a:solidFill>
                <a:latin typeface="+mn-lt"/>
              </a:rPr>
              <a:t>Prevention of Hazardous Cleaning of Sewers and Septic Tanks</a:t>
            </a:r>
            <a:endParaRPr lang="en-GB" sz="4000" dirty="0">
              <a:solidFill>
                <a:srgbClr val="002060"/>
              </a:solidFill>
              <a:latin typeface="+mn-lt"/>
              <a:ea typeface="Open Sans" panose="020B0606030504020204" pitchFamily="34" charset="0"/>
              <a:cs typeface="Open Sans" panose="020B0606030504020204" pitchFamily="34" charset="0"/>
            </a:endParaRPr>
          </a:p>
        </p:txBody>
      </p:sp>
      <p:grpSp>
        <p:nvGrpSpPr>
          <p:cNvPr id="6" name="Group 5"/>
          <p:cNvGrpSpPr/>
          <p:nvPr/>
        </p:nvGrpSpPr>
        <p:grpSpPr>
          <a:xfrm>
            <a:off x="6984226" y="420444"/>
            <a:ext cx="4970219" cy="1949233"/>
            <a:chOff x="334317" y="34505"/>
            <a:chExt cx="4970219" cy="1949233"/>
          </a:xfrm>
        </p:grpSpPr>
        <p:pic>
          <p:nvPicPr>
            <p:cNvPr id="1028" name="Picture 4" descr="Image result for Government of Indi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0088" y="34505"/>
              <a:ext cx="696201" cy="118180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334317" y="1275852"/>
              <a:ext cx="4970219" cy="707886"/>
            </a:xfrm>
            <a:prstGeom prst="rect">
              <a:avLst/>
            </a:prstGeom>
            <a:noFill/>
          </p:spPr>
          <p:txBody>
            <a:bodyPr wrap="square" rtlCol="0">
              <a:spAutoFit/>
            </a:bodyPr>
            <a:lstStyle/>
            <a:p>
              <a:pPr algn="ctr"/>
              <a:r>
                <a:rPr lang="en-US" sz="2000" b="1" dirty="0">
                  <a:solidFill>
                    <a:schemeClr val="tx1">
                      <a:lumMod val="85000"/>
                      <a:lumOff val="15000"/>
                    </a:schemeClr>
                  </a:solidFill>
                  <a:cs typeface="Aharoni" panose="02010803020104030203" pitchFamily="2" charset="-79"/>
                </a:rPr>
                <a:t>Government of India</a:t>
              </a:r>
            </a:p>
            <a:p>
              <a:pPr algn="ctr"/>
              <a:r>
                <a:rPr lang="en-US" sz="2000" b="1" dirty="0">
                  <a:solidFill>
                    <a:schemeClr val="tx1">
                      <a:lumMod val="85000"/>
                      <a:lumOff val="15000"/>
                    </a:schemeClr>
                  </a:solidFill>
                </a:rPr>
                <a:t>Ministry of Social Justice and Empowerment</a:t>
              </a:r>
            </a:p>
          </p:txBody>
        </p:sp>
      </p:grpSp>
      <p:sp>
        <p:nvSpPr>
          <p:cNvPr id="20" name="Slide Number Placeholder 19"/>
          <p:cNvSpPr>
            <a:spLocks noGrp="1"/>
          </p:cNvSpPr>
          <p:nvPr>
            <p:ph type="sldNum" sz="quarter" idx="12"/>
          </p:nvPr>
        </p:nvSpPr>
        <p:spPr/>
        <p:txBody>
          <a:bodyPr/>
          <a:lstStyle/>
          <a:p>
            <a:fld id="{BAFB9A62-36B1-4202-97A7-76C1F2B844D4}" type="slidenum">
              <a:rPr lang="en-US" smtClean="0">
                <a:solidFill>
                  <a:prstClr val="black">
                    <a:tint val="75000"/>
                  </a:prstClr>
                </a:solidFill>
              </a:rPr>
              <a:pPr/>
              <a:t>1</a:t>
            </a:fld>
            <a:endParaRPr lang="en-US">
              <a:solidFill>
                <a:prstClr val="black">
                  <a:tint val="75000"/>
                </a:prstClr>
              </a:solidFill>
            </a:endParaRPr>
          </a:p>
        </p:txBody>
      </p:sp>
      <p:sp>
        <p:nvSpPr>
          <p:cNvPr id="7" name="Isosceles Triangle 12">
            <a:extLst>
              <a:ext uri="{FF2B5EF4-FFF2-40B4-BE49-F238E27FC236}">
                <a16:creationId xmlns:a16="http://schemas.microsoft.com/office/drawing/2014/main" xmlns="" id="{F64ED057-4D9B-7C1E-E8BC-59F23A6F3D5D}"/>
              </a:ext>
            </a:extLst>
          </p:cNvPr>
          <p:cNvSpPr/>
          <p:nvPr/>
        </p:nvSpPr>
        <p:spPr>
          <a:xfrm rot="10800000">
            <a:off x="10777834" y="15101"/>
            <a:ext cx="1399697" cy="2161382"/>
          </a:xfrm>
          <a:custGeom>
            <a:avLst/>
            <a:gdLst>
              <a:gd name="connsiteX0" fmla="*/ 0 w 5866910"/>
              <a:gd name="connsiteY0" fmla="*/ 4329282 h 4329282"/>
              <a:gd name="connsiteX1" fmla="*/ 2933455 w 5866910"/>
              <a:gd name="connsiteY1" fmla="*/ 0 h 4329282"/>
              <a:gd name="connsiteX2" fmla="*/ 5866910 w 5866910"/>
              <a:gd name="connsiteY2" fmla="*/ 4329282 h 4329282"/>
              <a:gd name="connsiteX3" fmla="*/ 0 w 5866910"/>
              <a:gd name="connsiteY3" fmla="*/ 4329282 h 4329282"/>
              <a:gd name="connsiteX0" fmla="*/ 166584 w 2933455"/>
              <a:gd name="connsiteY0" fmla="*/ 4329282 h 4329282"/>
              <a:gd name="connsiteX1" fmla="*/ 0 w 2933455"/>
              <a:gd name="connsiteY1" fmla="*/ 0 h 4329282"/>
              <a:gd name="connsiteX2" fmla="*/ 2933455 w 2933455"/>
              <a:gd name="connsiteY2" fmla="*/ 4329282 h 4329282"/>
              <a:gd name="connsiteX3" fmla="*/ 166584 w 2933455"/>
              <a:gd name="connsiteY3" fmla="*/ 4329282 h 4329282"/>
              <a:gd name="connsiteX0" fmla="*/ 144282 w 2933455"/>
              <a:gd name="connsiteY0" fmla="*/ 4329282 h 4329282"/>
              <a:gd name="connsiteX1" fmla="*/ 0 w 2933455"/>
              <a:gd name="connsiteY1" fmla="*/ 0 h 4329282"/>
              <a:gd name="connsiteX2" fmla="*/ 2933455 w 2933455"/>
              <a:gd name="connsiteY2" fmla="*/ 4329282 h 4329282"/>
              <a:gd name="connsiteX3" fmla="*/ 144282 w 2933455"/>
              <a:gd name="connsiteY3" fmla="*/ 4329282 h 4329282"/>
              <a:gd name="connsiteX0" fmla="*/ 0 w 2789173"/>
              <a:gd name="connsiteY0" fmla="*/ 4306980 h 4306980"/>
              <a:gd name="connsiteX1" fmla="*/ 684 w 2789173"/>
              <a:gd name="connsiteY1" fmla="*/ 0 h 4306980"/>
              <a:gd name="connsiteX2" fmla="*/ 2789173 w 2789173"/>
              <a:gd name="connsiteY2" fmla="*/ 4306980 h 4306980"/>
              <a:gd name="connsiteX3" fmla="*/ 0 w 2789173"/>
              <a:gd name="connsiteY3" fmla="*/ 4306980 h 4306980"/>
            </a:gdLst>
            <a:ahLst/>
            <a:cxnLst>
              <a:cxn ang="0">
                <a:pos x="connsiteX0" y="connsiteY0"/>
              </a:cxn>
              <a:cxn ang="0">
                <a:pos x="connsiteX1" y="connsiteY1"/>
              </a:cxn>
              <a:cxn ang="0">
                <a:pos x="connsiteX2" y="connsiteY2"/>
              </a:cxn>
              <a:cxn ang="0">
                <a:pos x="connsiteX3" y="connsiteY3"/>
              </a:cxn>
            </a:cxnLst>
            <a:rect l="l" t="t" r="r" b="b"/>
            <a:pathLst>
              <a:path w="2789173" h="4306980">
                <a:moveTo>
                  <a:pt x="0" y="4306980"/>
                </a:moveTo>
                <a:lnTo>
                  <a:pt x="684" y="0"/>
                </a:lnTo>
                <a:lnTo>
                  <a:pt x="2789173" y="4306980"/>
                </a:lnTo>
                <a:lnTo>
                  <a:pt x="0" y="4306980"/>
                </a:lnTo>
                <a:close/>
              </a:path>
            </a:pathLst>
          </a:custGeom>
          <a:solidFill>
            <a:srgbClr val="01A9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err="1">
              <a:solidFill>
                <a:srgbClr val="FFC000"/>
              </a:solidFill>
            </a:endParaRPr>
          </a:p>
        </p:txBody>
      </p:sp>
    </p:spTree>
    <p:extLst>
      <p:ext uri="{BB962C8B-B14F-4D97-AF65-F5344CB8AC3E}">
        <p14:creationId xmlns:p14="http://schemas.microsoft.com/office/powerpoint/2010/main" xmlns="" val="2884779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xmlns="" val="0"/>
              </a:ext>
            </a:extLst>
          </a:blip>
          <a:srcRect l="39467" r="20736" b="3415"/>
          <a:stretch/>
        </p:blipFill>
        <p:spPr>
          <a:xfrm>
            <a:off x="7073660" y="0"/>
            <a:ext cx="5118340" cy="6858000"/>
          </a:xfrm>
          <a:prstGeom prst="rect">
            <a:avLst/>
          </a:prstGeom>
        </p:spPr>
      </p:pic>
      <p:grpSp>
        <p:nvGrpSpPr>
          <p:cNvPr id="17" name="Group 16" descr="decorative element">
            <a:extLst>
              <a:ext uri="{FF2B5EF4-FFF2-40B4-BE49-F238E27FC236}">
                <a16:creationId xmlns:a16="http://schemas.microsoft.com/office/drawing/2014/main" xmlns="" id="{AB025618-C830-4992-9CD3-D9E49BC79E67}"/>
              </a:ext>
            </a:extLst>
          </p:cNvPr>
          <p:cNvGrpSpPr/>
          <p:nvPr/>
        </p:nvGrpSpPr>
        <p:grpSpPr>
          <a:xfrm>
            <a:off x="3845490" y="1478070"/>
            <a:ext cx="4972833" cy="4634631"/>
            <a:chOff x="1826589" y="0"/>
            <a:chExt cx="7388298" cy="6858000"/>
          </a:xfrm>
        </p:grpSpPr>
        <p:sp>
          <p:nvSpPr>
            <p:cNvPr id="18" name="Parallelogram 17">
              <a:extLst>
                <a:ext uri="{FF2B5EF4-FFF2-40B4-BE49-F238E27FC236}">
                  <a16:creationId xmlns:a16="http://schemas.microsoft.com/office/drawing/2014/main" xmlns="" id="{11E692D4-6AEA-4652-A7AE-A02328258A55}"/>
                </a:ext>
              </a:extLst>
            </p:cNvPr>
            <p:cNvSpPr/>
            <p:nvPr/>
          </p:nvSpPr>
          <p:spPr>
            <a:xfrm>
              <a:off x="2618099" y="0"/>
              <a:ext cx="6596788" cy="6858000"/>
            </a:xfrm>
            <a:prstGeom prst="parallelogram">
              <a:avLst/>
            </a:prstGeom>
            <a:solidFill>
              <a:sysClr val="window" lastClr="FFFFFF">
                <a:alpha val="82000"/>
              </a:sysClr>
            </a:solidFill>
            <a:ln w="12700" cap="flat" cmpd="sng" algn="ctr">
              <a:noFill/>
              <a:prstDash val="solid"/>
              <a:miter lim="800000"/>
            </a:ln>
            <a:effectLst/>
          </p:spPr>
          <p:txBody>
            <a:bodyPr rtlCol="0" anchor="ctr"/>
            <a:lstStyle/>
            <a:p>
              <a:pPr algn="ctr"/>
              <a:endParaRPr lang="en-GB" kern="0" dirty="0">
                <a:solidFill>
                  <a:schemeClr val="bg2">
                    <a:lumMod val="25000"/>
                  </a:schemeClr>
                </a:solidFill>
                <a:latin typeface="Calibri Light"/>
              </a:endParaRPr>
            </a:p>
          </p:txBody>
        </p:sp>
        <p:sp>
          <p:nvSpPr>
            <p:cNvPr id="19" name="Parallelogram 18">
              <a:extLst>
                <a:ext uri="{FF2B5EF4-FFF2-40B4-BE49-F238E27FC236}">
                  <a16:creationId xmlns:a16="http://schemas.microsoft.com/office/drawing/2014/main" xmlns="" id="{A134AA32-2418-4A09-9BA8-ED7207AC0D74}"/>
                </a:ext>
              </a:extLst>
            </p:cNvPr>
            <p:cNvSpPr/>
            <p:nvPr/>
          </p:nvSpPr>
          <p:spPr>
            <a:xfrm>
              <a:off x="2340861" y="0"/>
              <a:ext cx="6596788" cy="6858000"/>
            </a:xfrm>
            <a:prstGeom prst="parallelogram">
              <a:avLst/>
            </a:prstGeom>
            <a:solidFill>
              <a:sysClr val="window" lastClr="FFFFFF">
                <a:alpha val="61000"/>
              </a:sysClr>
            </a:solidFill>
            <a:ln w="12700" cap="flat" cmpd="sng" algn="ctr">
              <a:noFill/>
              <a:prstDash val="solid"/>
              <a:miter lim="800000"/>
            </a:ln>
            <a:effectLst/>
          </p:spPr>
          <p:txBody>
            <a:bodyPr rtlCol="0" anchor="ctr"/>
            <a:lstStyle/>
            <a:p>
              <a:pPr algn="ctr"/>
              <a:endParaRPr lang="en-GB" kern="0" dirty="0">
                <a:solidFill>
                  <a:schemeClr val="bg2">
                    <a:lumMod val="25000"/>
                  </a:schemeClr>
                </a:solidFill>
                <a:latin typeface="Calibri Light"/>
              </a:endParaRPr>
            </a:p>
          </p:txBody>
        </p:sp>
        <p:sp>
          <p:nvSpPr>
            <p:cNvPr id="20" name="Parallelogram 19">
              <a:extLst>
                <a:ext uri="{FF2B5EF4-FFF2-40B4-BE49-F238E27FC236}">
                  <a16:creationId xmlns:a16="http://schemas.microsoft.com/office/drawing/2014/main" xmlns="" id="{0051AD99-BC4A-487F-BE1C-486FC5B8E9F2}"/>
                </a:ext>
              </a:extLst>
            </p:cNvPr>
            <p:cNvSpPr/>
            <p:nvPr/>
          </p:nvSpPr>
          <p:spPr>
            <a:xfrm>
              <a:off x="1826589" y="0"/>
              <a:ext cx="6596788" cy="6858000"/>
            </a:xfrm>
            <a:prstGeom prst="parallelogram">
              <a:avLst/>
            </a:prstGeom>
            <a:solidFill>
              <a:sysClr val="window" lastClr="FFFFFF">
                <a:alpha val="84000"/>
              </a:sysClr>
            </a:solidFill>
            <a:ln w="12700" cap="flat" cmpd="sng" algn="ctr">
              <a:noFill/>
              <a:prstDash val="solid"/>
              <a:miter lim="800000"/>
            </a:ln>
            <a:effectLst/>
          </p:spPr>
          <p:txBody>
            <a:bodyPr rtlCol="0" anchor="ctr"/>
            <a:lstStyle/>
            <a:p>
              <a:pPr algn="ctr"/>
              <a:endParaRPr lang="en-GB" kern="0" dirty="0">
                <a:solidFill>
                  <a:schemeClr val="bg2">
                    <a:lumMod val="25000"/>
                  </a:schemeClr>
                </a:solidFill>
                <a:latin typeface="Calibri Light"/>
              </a:endParaRPr>
            </a:p>
          </p:txBody>
        </p:sp>
      </p:grpSp>
      <p:grpSp>
        <p:nvGrpSpPr>
          <p:cNvPr id="14" name="Group 13"/>
          <p:cNvGrpSpPr/>
          <p:nvPr/>
        </p:nvGrpSpPr>
        <p:grpSpPr>
          <a:xfrm>
            <a:off x="-1" y="72795"/>
            <a:ext cx="7073661" cy="1002497"/>
            <a:chOff x="-1" y="203423"/>
            <a:chExt cx="7446603"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C00000"/>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b="1" dirty="0">
                  <a:solidFill>
                    <a:prstClr val="white"/>
                  </a:solidFill>
                </a:rPr>
                <a:t>Hazardous Cleaning definition as per MS Act 2013</a:t>
              </a:r>
            </a:p>
          </p:txBody>
        </p:sp>
      </p:grpSp>
      <p:sp>
        <p:nvSpPr>
          <p:cNvPr id="28" name="Rectangle 27"/>
          <p:cNvSpPr/>
          <p:nvPr/>
        </p:nvSpPr>
        <p:spPr>
          <a:xfrm>
            <a:off x="3619968" y="1603333"/>
            <a:ext cx="4213856" cy="4893647"/>
          </a:xfrm>
          <a:prstGeom prst="rect">
            <a:avLst/>
          </a:prstGeom>
          <a:solidFill>
            <a:schemeClr val="bg1">
              <a:lumMod val="95000"/>
            </a:schemeClr>
          </a:solidFill>
          <a:ln>
            <a:solidFill>
              <a:schemeClr val="accent1"/>
            </a:solidFill>
          </a:ln>
        </p:spPr>
        <p:txBody>
          <a:bodyPr wrap="square">
            <a:spAutoFit/>
          </a:bodyPr>
          <a:lstStyle/>
          <a:p>
            <a:pPr algn="just"/>
            <a:r>
              <a:rPr lang="en-US" sz="2400" b="1" dirty="0">
                <a:solidFill>
                  <a:schemeClr val="tx1">
                    <a:lumMod val="85000"/>
                    <a:lumOff val="15000"/>
                  </a:schemeClr>
                </a:solidFill>
              </a:rPr>
              <a:t>Section 2(1)(d): “</a:t>
            </a:r>
            <a:r>
              <a:rPr lang="en-US" sz="2400" dirty="0">
                <a:solidFill>
                  <a:schemeClr val="tx1">
                    <a:lumMod val="85000"/>
                    <a:lumOff val="15000"/>
                  </a:schemeClr>
                </a:solidFill>
              </a:rPr>
              <a:t>Hazardous Cleaning</a:t>
            </a:r>
            <a:r>
              <a:rPr lang="en-US" sz="2400" b="1" dirty="0">
                <a:solidFill>
                  <a:schemeClr val="tx1">
                    <a:lumMod val="85000"/>
                    <a:lumOff val="15000"/>
                  </a:schemeClr>
                </a:solidFill>
              </a:rPr>
              <a:t>” </a:t>
            </a:r>
            <a:r>
              <a:rPr lang="en-US" sz="2400" dirty="0">
                <a:solidFill>
                  <a:schemeClr val="tx1">
                    <a:lumMod val="85000"/>
                    <a:lumOff val="15000"/>
                  </a:schemeClr>
                </a:solidFill>
              </a:rPr>
              <a:t>by an employee, in relation to a sewer or septic tank, means its </a:t>
            </a:r>
            <a:r>
              <a:rPr lang="en-US" sz="2400" b="1" dirty="0">
                <a:solidFill>
                  <a:schemeClr val="tx1">
                    <a:lumMod val="85000"/>
                    <a:lumOff val="15000"/>
                  </a:schemeClr>
                </a:solidFill>
              </a:rPr>
              <a:t>manual cleaning by such employee </a:t>
            </a:r>
            <a:r>
              <a:rPr lang="en-US" sz="2400" b="1" u="sng" dirty="0">
                <a:solidFill>
                  <a:schemeClr val="tx1">
                    <a:lumMod val="85000"/>
                    <a:lumOff val="15000"/>
                  </a:schemeClr>
                </a:solidFill>
              </a:rPr>
              <a:t>without the employer fulfilling his obligation </a:t>
            </a:r>
            <a:r>
              <a:rPr lang="en-US" sz="2400" dirty="0">
                <a:solidFill>
                  <a:schemeClr val="tx1">
                    <a:lumMod val="85000"/>
                    <a:lumOff val="15000"/>
                  </a:schemeClr>
                </a:solidFill>
              </a:rPr>
              <a:t>to </a:t>
            </a:r>
            <a:r>
              <a:rPr lang="en-US" sz="2400" b="1" dirty="0">
                <a:solidFill>
                  <a:schemeClr val="tx1">
                    <a:lumMod val="85000"/>
                    <a:lumOff val="15000"/>
                  </a:schemeClr>
                </a:solidFill>
              </a:rPr>
              <a:t>provide protective gear and other cleaning devices and ensuring observance of safety precautions, </a:t>
            </a:r>
            <a:r>
              <a:rPr lang="en-US" sz="2400" dirty="0">
                <a:solidFill>
                  <a:schemeClr val="tx1">
                    <a:lumMod val="85000"/>
                    <a:lumOff val="15000"/>
                  </a:schemeClr>
                </a:solidFill>
              </a:rPr>
              <a:t>as may be prescribed or provided in any other law, for the time being in force or rules made thereunder;</a:t>
            </a:r>
          </a:p>
        </p:txBody>
      </p:sp>
      <p:sp>
        <p:nvSpPr>
          <p:cNvPr id="29" name="Rectangle 28"/>
          <p:cNvSpPr/>
          <p:nvPr/>
        </p:nvSpPr>
        <p:spPr>
          <a:xfrm>
            <a:off x="211579" y="2090172"/>
            <a:ext cx="3311031" cy="2677656"/>
          </a:xfrm>
          <a:prstGeom prst="rect">
            <a:avLst/>
          </a:prstGeom>
          <a:solidFill>
            <a:schemeClr val="accent4">
              <a:lumMod val="20000"/>
              <a:lumOff val="80000"/>
            </a:schemeClr>
          </a:solidFill>
        </p:spPr>
        <p:txBody>
          <a:bodyPr wrap="square">
            <a:spAutoFit/>
          </a:bodyPr>
          <a:lstStyle/>
          <a:p>
            <a:r>
              <a:rPr lang="en-US" sz="2800" b="1" dirty="0">
                <a:solidFill>
                  <a:schemeClr val="tx1">
                    <a:lumMod val="85000"/>
                    <a:lumOff val="15000"/>
                  </a:schemeClr>
                </a:solidFill>
              </a:rPr>
              <a:t>Hazardous Cleaning is manual cleaning of sewer or septic tank without proper protective gear and cleaning devices. </a:t>
            </a:r>
          </a:p>
        </p:txBody>
      </p:sp>
      <p:sp>
        <p:nvSpPr>
          <p:cNvPr id="30" name="Slide Number Placeholder 29"/>
          <p:cNvSpPr>
            <a:spLocks noGrp="1"/>
          </p:cNvSpPr>
          <p:nvPr>
            <p:ph type="sldNum" sz="quarter" idx="12"/>
          </p:nvPr>
        </p:nvSpPr>
        <p:spPr/>
        <p:txBody>
          <a:bodyPr/>
          <a:lstStyle/>
          <a:p>
            <a:fld id="{BAFB9A62-36B1-4202-97A7-76C1F2B844D4}"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xmlns="" val="3231494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2428" y="1482811"/>
            <a:ext cx="6173723" cy="4782391"/>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xmlns="" val="0"/>
              </a:ext>
            </a:extLst>
          </a:blip>
          <a:srcRect r="33879"/>
          <a:stretch/>
        </p:blipFill>
        <p:spPr>
          <a:xfrm>
            <a:off x="7382434" y="0"/>
            <a:ext cx="4809566" cy="6858000"/>
          </a:xfrm>
          <a:prstGeom prst="rect">
            <a:avLst/>
          </a:prstGeom>
        </p:spPr>
      </p:pic>
      <p:grpSp>
        <p:nvGrpSpPr>
          <p:cNvPr id="4" name="Group 16" descr="decorative element">
            <a:extLst>
              <a:ext uri="{FF2B5EF4-FFF2-40B4-BE49-F238E27FC236}">
                <a16:creationId xmlns:a16="http://schemas.microsoft.com/office/drawing/2014/main" xmlns="" id="{AB025618-C830-4992-9CD3-D9E49BC79E67}"/>
              </a:ext>
            </a:extLst>
          </p:cNvPr>
          <p:cNvGrpSpPr/>
          <p:nvPr/>
        </p:nvGrpSpPr>
        <p:grpSpPr>
          <a:xfrm>
            <a:off x="2531679" y="10886"/>
            <a:ext cx="7388298" cy="6858000"/>
            <a:chOff x="1826589" y="0"/>
            <a:chExt cx="7388298" cy="6858000"/>
          </a:xfrm>
        </p:grpSpPr>
        <p:sp>
          <p:nvSpPr>
            <p:cNvPr id="18" name="Parallelogram 17">
              <a:extLst>
                <a:ext uri="{FF2B5EF4-FFF2-40B4-BE49-F238E27FC236}">
                  <a16:creationId xmlns:a16="http://schemas.microsoft.com/office/drawing/2014/main" xmlns="" id="{11E692D4-6AEA-4652-A7AE-A02328258A55}"/>
                </a:ext>
              </a:extLst>
            </p:cNvPr>
            <p:cNvSpPr/>
            <p:nvPr/>
          </p:nvSpPr>
          <p:spPr>
            <a:xfrm>
              <a:off x="2618099" y="0"/>
              <a:ext cx="6596788" cy="6858000"/>
            </a:xfrm>
            <a:prstGeom prst="parallelogram">
              <a:avLst/>
            </a:prstGeom>
            <a:solidFill>
              <a:sysClr val="window" lastClr="FFFFFF">
                <a:alpha val="82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sp>
          <p:nvSpPr>
            <p:cNvPr id="19" name="Parallelogram 18">
              <a:extLst>
                <a:ext uri="{FF2B5EF4-FFF2-40B4-BE49-F238E27FC236}">
                  <a16:creationId xmlns:a16="http://schemas.microsoft.com/office/drawing/2014/main" xmlns="" id="{A134AA32-2418-4A09-9BA8-ED7207AC0D74}"/>
                </a:ext>
              </a:extLst>
            </p:cNvPr>
            <p:cNvSpPr/>
            <p:nvPr/>
          </p:nvSpPr>
          <p:spPr>
            <a:xfrm>
              <a:off x="2340861" y="0"/>
              <a:ext cx="6596788" cy="6858000"/>
            </a:xfrm>
            <a:prstGeom prst="parallelogram">
              <a:avLst/>
            </a:prstGeom>
            <a:solidFill>
              <a:sysClr val="window" lastClr="FFFFFF">
                <a:alpha val="61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sp>
          <p:nvSpPr>
            <p:cNvPr id="20" name="Parallelogram 19">
              <a:extLst>
                <a:ext uri="{FF2B5EF4-FFF2-40B4-BE49-F238E27FC236}">
                  <a16:creationId xmlns:a16="http://schemas.microsoft.com/office/drawing/2014/main" xmlns="" id="{0051AD99-BC4A-487F-BE1C-486FC5B8E9F2}"/>
                </a:ext>
              </a:extLst>
            </p:cNvPr>
            <p:cNvSpPr/>
            <p:nvPr/>
          </p:nvSpPr>
          <p:spPr>
            <a:xfrm>
              <a:off x="1826589" y="0"/>
              <a:ext cx="6596788" cy="6858000"/>
            </a:xfrm>
            <a:prstGeom prst="parallelogram">
              <a:avLst/>
            </a:prstGeom>
            <a:solidFill>
              <a:sysClr val="window" lastClr="FFFFFF">
                <a:alpha val="84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grpSp>
      <p:grpSp>
        <p:nvGrpSpPr>
          <p:cNvPr id="7" name="Group 13"/>
          <p:cNvGrpSpPr/>
          <p:nvPr/>
        </p:nvGrpSpPr>
        <p:grpSpPr>
          <a:xfrm>
            <a:off x="-1" y="203424"/>
            <a:ext cx="7382434" cy="861820"/>
            <a:chOff x="-1" y="203423"/>
            <a:chExt cx="7446602"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C000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6" name="Rectangle 25"/>
            <p:cNvSpPr/>
            <p:nvPr/>
          </p:nvSpPr>
          <p:spPr>
            <a:xfrm>
              <a:off x="51821" y="203423"/>
              <a:ext cx="6964612"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b="1" dirty="0">
                  <a:solidFill>
                    <a:schemeClr val="bg1"/>
                  </a:solidFill>
                </a:rPr>
                <a:t>Health Issues associated with </a:t>
              </a:r>
              <a:r>
                <a:rPr lang="en-US" sz="2700" b="1" dirty="0">
                  <a:solidFill>
                    <a:prstClr val="white"/>
                  </a:solidFill>
                </a:rPr>
                <a:t>Hazardous Cleaning of Sewers and Septic Tanks</a:t>
              </a:r>
              <a:endParaRPr lang="en-US" sz="2700" b="1" dirty="0">
                <a:solidFill>
                  <a:schemeClr val="bg1"/>
                </a:solidFill>
              </a:endParaRPr>
            </a:p>
          </p:txBody>
        </p:sp>
      </p:grpSp>
      <p:grpSp>
        <p:nvGrpSpPr>
          <p:cNvPr id="8" name="Group 5"/>
          <p:cNvGrpSpPr/>
          <p:nvPr/>
        </p:nvGrpSpPr>
        <p:grpSpPr>
          <a:xfrm>
            <a:off x="727492" y="1577979"/>
            <a:ext cx="5555427" cy="4572000"/>
            <a:chOff x="378174" y="1715770"/>
            <a:chExt cx="5555427" cy="4572000"/>
          </a:xfrm>
        </p:grpSpPr>
        <p:sp>
          <p:nvSpPr>
            <p:cNvPr id="134" name="Rectangle 133"/>
            <p:cNvSpPr/>
            <p:nvPr/>
          </p:nvSpPr>
          <p:spPr>
            <a:xfrm>
              <a:off x="435539" y="5105506"/>
              <a:ext cx="5498062" cy="6336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424080" y="2245700"/>
              <a:ext cx="5498062" cy="10308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3197421" y="2245700"/>
              <a:ext cx="2549261" cy="1015663"/>
            </a:xfrm>
            <a:prstGeom prst="rect">
              <a:avLst/>
            </a:prstGeom>
          </p:spPr>
          <p:txBody>
            <a:bodyPr wrap="square">
              <a:spAutoFit/>
            </a:bodyPr>
            <a:lstStyle/>
            <a:p>
              <a:pPr marL="342900" indent="-342900" algn="just">
                <a:buClr>
                  <a:srgbClr val="00A0C0"/>
                </a:buClr>
                <a:buFont typeface="Wingdings" panose="05000000000000000000" pitchFamily="2" charset="2"/>
                <a:buChar char="§"/>
              </a:pPr>
              <a:r>
                <a:rPr lang="en-US" sz="2000" dirty="0"/>
                <a:t>Cleaning </a:t>
              </a:r>
            </a:p>
            <a:p>
              <a:pPr marL="342900" indent="-342900" algn="just">
                <a:buClr>
                  <a:srgbClr val="00A0C0"/>
                </a:buClr>
                <a:buFont typeface="Wingdings" panose="05000000000000000000" pitchFamily="2" charset="2"/>
                <a:buChar char="§"/>
              </a:pPr>
              <a:r>
                <a:rPr lang="en-US" sz="2000" dirty="0"/>
                <a:t>Carrying</a:t>
              </a:r>
            </a:p>
            <a:p>
              <a:pPr marL="342900" indent="-342900" algn="just">
                <a:buClr>
                  <a:srgbClr val="00A0C0"/>
                </a:buClr>
                <a:buFont typeface="Wingdings" panose="05000000000000000000" pitchFamily="2" charset="2"/>
                <a:buChar char="§"/>
              </a:pPr>
              <a:r>
                <a:rPr lang="en-US" sz="2000" dirty="0"/>
                <a:t>Disposing</a:t>
              </a:r>
            </a:p>
          </p:txBody>
        </p:sp>
        <p:sp>
          <p:nvSpPr>
            <p:cNvPr id="137" name="Rectangle 136"/>
            <p:cNvSpPr/>
            <p:nvPr/>
          </p:nvSpPr>
          <p:spPr>
            <a:xfrm>
              <a:off x="429772" y="3767630"/>
              <a:ext cx="5498062" cy="9342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3221375" y="3805255"/>
              <a:ext cx="2549261" cy="1015663"/>
            </a:xfrm>
            <a:prstGeom prst="rect">
              <a:avLst/>
            </a:prstGeom>
          </p:spPr>
          <p:txBody>
            <a:bodyPr wrap="square">
              <a:spAutoFit/>
            </a:bodyPr>
            <a:lstStyle/>
            <a:p>
              <a:pPr marL="342900" indent="-342900" algn="just">
                <a:buClr>
                  <a:srgbClr val="00A0C0"/>
                </a:buClr>
                <a:buFont typeface="Wingdings" panose="05000000000000000000" pitchFamily="2" charset="2"/>
                <a:buChar char="§"/>
              </a:pPr>
              <a:r>
                <a:rPr lang="en-US" sz="2000" dirty="0"/>
                <a:t>Partial Blindness</a:t>
              </a:r>
            </a:p>
            <a:p>
              <a:pPr marL="342900" indent="-342900" algn="just">
                <a:buClr>
                  <a:srgbClr val="00A0C0"/>
                </a:buClr>
                <a:buFont typeface="Wingdings" panose="05000000000000000000" pitchFamily="2" charset="2"/>
                <a:buChar char="§"/>
              </a:pPr>
              <a:r>
                <a:rPr lang="en-US" sz="2000" dirty="0"/>
                <a:t>Skin Diseases</a:t>
              </a:r>
            </a:p>
            <a:p>
              <a:pPr marL="342900" indent="-342900" algn="just">
                <a:buClr>
                  <a:srgbClr val="00A0C0"/>
                </a:buClr>
                <a:buFont typeface="Wingdings" panose="05000000000000000000" pitchFamily="2" charset="2"/>
                <a:buChar char="§"/>
              </a:pPr>
              <a:r>
                <a:rPr lang="en-US" sz="2000" dirty="0"/>
                <a:t>Deformed Spines</a:t>
              </a:r>
            </a:p>
          </p:txBody>
        </p:sp>
        <p:sp>
          <p:nvSpPr>
            <p:cNvPr id="139" name="Rectangle 138"/>
            <p:cNvSpPr/>
            <p:nvPr/>
          </p:nvSpPr>
          <p:spPr>
            <a:xfrm rot="5400000">
              <a:off x="2667572" y="3030180"/>
              <a:ext cx="94681" cy="82296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0" name="Rectangle 139"/>
            <p:cNvSpPr/>
            <p:nvPr/>
          </p:nvSpPr>
          <p:spPr>
            <a:xfrm rot="5400000">
              <a:off x="2667572" y="4437722"/>
              <a:ext cx="94681" cy="82296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1" name="Rectangle 140"/>
            <p:cNvSpPr/>
            <p:nvPr/>
          </p:nvSpPr>
          <p:spPr>
            <a:xfrm rot="5400000">
              <a:off x="2667571" y="1556860"/>
              <a:ext cx="94681" cy="82296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2" name="Rectangle 141"/>
            <p:cNvSpPr/>
            <p:nvPr/>
          </p:nvSpPr>
          <p:spPr>
            <a:xfrm rot="5400000">
              <a:off x="2667572" y="5406577"/>
              <a:ext cx="94681" cy="82296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3" name="Chevron 142"/>
            <p:cNvSpPr/>
            <p:nvPr/>
          </p:nvSpPr>
          <p:spPr>
            <a:xfrm rot="5400000">
              <a:off x="428911" y="3762205"/>
              <a:ext cx="4572000" cy="479130"/>
            </a:xfrm>
            <a:prstGeom prst="chevron">
              <a:avLst>
                <a:gd name="adj" fmla="val 44241"/>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144" name="Chevron 143"/>
            <p:cNvSpPr/>
            <p:nvPr/>
          </p:nvSpPr>
          <p:spPr>
            <a:xfrm rot="5400000">
              <a:off x="2534895" y="3163249"/>
              <a:ext cx="360305" cy="822687"/>
            </a:xfrm>
            <a:prstGeom prst="chevron">
              <a:avLst>
                <a:gd name="adj" fmla="val 43078"/>
              </a:avLst>
            </a:prstGeom>
            <a:solidFill>
              <a:srgbClr val="00A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145" name="Chevron 144"/>
            <p:cNvSpPr/>
            <p:nvPr/>
          </p:nvSpPr>
          <p:spPr>
            <a:xfrm rot="5400000">
              <a:off x="2534895" y="4572842"/>
              <a:ext cx="360305" cy="822687"/>
            </a:xfrm>
            <a:prstGeom prst="chevron">
              <a:avLst>
                <a:gd name="adj" fmla="val 43078"/>
              </a:avLst>
            </a:prstGeom>
            <a:solidFill>
              <a:srgbClr val="01A9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146" name="Chevron 145"/>
            <p:cNvSpPr/>
            <p:nvPr/>
          </p:nvSpPr>
          <p:spPr>
            <a:xfrm rot="5400000">
              <a:off x="2534895" y="5539643"/>
              <a:ext cx="360305" cy="822687"/>
            </a:xfrm>
            <a:prstGeom prst="chevron">
              <a:avLst>
                <a:gd name="adj" fmla="val 43078"/>
              </a:avLst>
            </a:prstGeom>
            <a:solidFill>
              <a:srgbClr val="9B73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147" name="Chevron 146"/>
            <p:cNvSpPr/>
            <p:nvPr/>
          </p:nvSpPr>
          <p:spPr>
            <a:xfrm rot="5400000">
              <a:off x="2534895" y="1691570"/>
              <a:ext cx="360305" cy="822687"/>
            </a:xfrm>
            <a:prstGeom prst="chevron">
              <a:avLst>
                <a:gd name="adj" fmla="val 43078"/>
              </a:avLst>
            </a:prstGeom>
            <a:solidFill>
              <a:srgbClr val="F3951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148" name="Rectangle 147"/>
            <p:cNvSpPr/>
            <p:nvPr/>
          </p:nvSpPr>
          <p:spPr>
            <a:xfrm>
              <a:off x="449524" y="2465107"/>
              <a:ext cx="1985778" cy="646331"/>
            </a:xfrm>
            <a:prstGeom prst="rect">
              <a:avLst/>
            </a:prstGeom>
          </p:spPr>
          <p:txBody>
            <a:bodyPr wrap="square">
              <a:spAutoFit/>
            </a:bodyPr>
            <a:lstStyle/>
            <a:p>
              <a:pPr lvl="0" defTabSz="711200">
                <a:spcBef>
                  <a:spcPct val="0"/>
                </a:spcBef>
                <a:spcAft>
                  <a:spcPct val="35000"/>
                </a:spcAft>
              </a:pPr>
              <a:r>
                <a:rPr lang="en-US" b="1" dirty="0"/>
                <a:t>Hazardous Cleaning Involves </a:t>
              </a:r>
            </a:p>
          </p:txBody>
        </p:sp>
        <p:sp>
          <p:nvSpPr>
            <p:cNvPr id="149" name="Rectangle 148"/>
            <p:cNvSpPr/>
            <p:nvPr/>
          </p:nvSpPr>
          <p:spPr>
            <a:xfrm>
              <a:off x="449524" y="3873901"/>
              <a:ext cx="1468930" cy="754053"/>
            </a:xfrm>
            <a:prstGeom prst="rect">
              <a:avLst/>
            </a:prstGeom>
          </p:spPr>
          <p:txBody>
            <a:bodyPr wrap="square">
              <a:spAutoFit/>
            </a:bodyPr>
            <a:lstStyle/>
            <a:p>
              <a:pPr lvl="0" defTabSz="711200">
                <a:lnSpc>
                  <a:spcPct val="90000"/>
                </a:lnSpc>
                <a:spcBef>
                  <a:spcPct val="0"/>
                </a:spcBef>
                <a:spcAft>
                  <a:spcPct val="35000"/>
                </a:spcAft>
              </a:pPr>
              <a:r>
                <a:rPr lang="en-US" sz="2000" b="1" dirty="0"/>
                <a:t>Health </a:t>
              </a:r>
            </a:p>
            <a:p>
              <a:pPr lvl="0" defTabSz="711200">
                <a:lnSpc>
                  <a:spcPct val="90000"/>
                </a:lnSpc>
                <a:spcBef>
                  <a:spcPct val="0"/>
                </a:spcBef>
                <a:spcAft>
                  <a:spcPct val="35000"/>
                </a:spcAft>
              </a:pPr>
              <a:r>
                <a:rPr lang="en-US" sz="2000" b="1" dirty="0"/>
                <a:t>Hazards</a:t>
              </a:r>
            </a:p>
          </p:txBody>
        </p:sp>
        <p:sp>
          <p:nvSpPr>
            <p:cNvPr id="5" name="Rectangle 4"/>
            <p:cNvSpPr/>
            <p:nvPr/>
          </p:nvSpPr>
          <p:spPr>
            <a:xfrm>
              <a:off x="378174" y="5086142"/>
              <a:ext cx="2221025" cy="687881"/>
            </a:xfrm>
            <a:prstGeom prst="rect">
              <a:avLst/>
            </a:prstGeom>
          </p:spPr>
          <p:txBody>
            <a:bodyPr wrap="square">
              <a:spAutoFit/>
            </a:bodyPr>
            <a:lstStyle/>
            <a:p>
              <a:pPr lvl="0" defTabSz="711200">
                <a:lnSpc>
                  <a:spcPct val="90000"/>
                </a:lnSpc>
                <a:spcBef>
                  <a:spcPct val="0"/>
                </a:spcBef>
                <a:spcAft>
                  <a:spcPct val="35000"/>
                </a:spcAft>
              </a:pPr>
              <a:r>
                <a:rPr lang="en-US" b="1" dirty="0"/>
                <a:t>Prolonged </a:t>
              </a:r>
            </a:p>
            <a:p>
              <a:pPr lvl="0" defTabSz="711200">
                <a:lnSpc>
                  <a:spcPct val="90000"/>
                </a:lnSpc>
                <a:spcBef>
                  <a:spcPct val="0"/>
                </a:spcBef>
                <a:spcAft>
                  <a:spcPct val="35000"/>
                </a:spcAft>
              </a:pPr>
              <a:r>
                <a:rPr lang="en-US" b="1" dirty="0"/>
                <a:t>Hazardous Cleaning </a:t>
              </a:r>
            </a:p>
          </p:txBody>
        </p:sp>
        <p:sp>
          <p:nvSpPr>
            <p:cNvPr id="150" name="Rectangle 149"/>
            <p:cNvSpPr/>
            <p:nvPr/>
          </p:nvSpPr>
          <p:spPr>
            <a:xfrm>
              <a:off x="3215682" y="5258961"/>
              <a:ext cx="2549261" cy="461665"/>
            </a:xfrm>
            <a:prstGeom prst="rect">
              <a:avLst/>
            </a:prstGeom>
          </p:spPr>
          <p:txBody>
            <a:bodyPr wrap="square">
              <a:spAutoFit/>
            </a:bodyPr>
            <a:lstStyle/>
            <a:p>
              <a:pPr marL="342900" indent="-342900" algn="just">
                <a:buClr>
                  <a:srgbClr val="00A0C0"/>
                </a:buClr>
                <a:buFont typeface="Wingdings" panose="05000000000000000000" pitchFamily="2" charset="2"/>
                <a:buChar char="§"/>
              </a:pPr>
              <a:r>
                <a:rPr lang="en-US" sz="2400" b="1" dirty="0"/>
                <a:t>Death</a:t>
              </a:r>
            </a:p>
          </p:txBody>
        </p:sp>
      </p:grpSp>
      <p:sp>
        <p:nvSpPr>
          <p:cNvPr id="36" name="Slide Number Placeholder 35"/>
          <p:cNvSpPr>
            <a:spLocks noGrp="1"/>
          </p:cNvSpPr>
          <p:nvPr>
            <p:ph type="sldNum" sz="quarter" idx="12"/>
          </p:nvPr>
        </p:nvSpPr>
        <p:spPr/>
        <p:txBody>
          <a:bodyPr/>
          <a:lstStyle/>
          <a:p>
            <a:fld id="{BAFB9A62-36B1-4202-97A7-76C1F2B844D4}"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xmlns="" val="2264197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DC758DFD-99F4-4A9C-BF04-B7344373B600}"/>
              </a:ext>
            </a:extLst>
          </p:cNvPr>
          <p:cNvSpPr>
            <a:spLocks noGrp="1"/>
          </p:cNvSpPr>
          <p:nvPr>
            <p:ph type="sldNum" sz="quarter" idx="12"/>
          </p:nvPr>
        </p:nvSpPr>
        <p:spPr>
          <a:xfrm>
            <a:off x="8822308" y="6506960"/>
            <a:ext cx="2208119" cy="365125"/>
          </a:xfrm>
        </p:spPr>
        <p:txBody>
          <a:bodyPr/>
          <a:lstStyle/>
          <a:p>
            <a:fld id="{BA5E2C0A-3A00-4456-92B8-8E80D9CCD888}" type="slidenum">
              <a:rPr lang="en-IN" smtClean="0"/>
              <a:pPr/>
              <a:t>12</a:t>
            </a:fld>
            <a:endParaRPr lang="en-IN" dirty="0"/>
          </a:p>
        </p:txBody>
      </p:sp>
      <p:sp>
        <p:nvSpPr>
          <p:cNvPr id="5" name="Right Brace 4">
            <a:extLst>
              <a:ext uri="{FF2B5EF4-FFF2-40B4-BE49-F238E27FC236}">
                <a16:creationId xmlns:a16="http://schemas.microsoft.com/office/drawing/2014/main" xmlns="" id="{0778D7A4-B7C2-4441-B324-0FFBF5FAABF0}"/>
              </a:ext>
            </a:extLst>
          </p:cNvPr>
          <p:cNvSpPr/>
          <p:nvPr/>
        </p:nvSpPr>
        <p:spPr>
          <a:xfrm>
            <a:off x="5018314" y="965565"/>
            <a:ext cx="185057" cy="1664116"/>
          </a:xfrm>
          <a:prstGeom prst="rightBrace">
            <a:avLst>
              <a:gd name="adj1" fmla="val 97928"/>
              <a:gd name="adj2" fmla="val 50000"/>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735959">
              <a:defRPr/>
            </a:pPr>
            <a:endParaRPr lang="en-IN" sz="1449">
              <a:solidFill>
                <a:prstClr val="black"/>
              </a:solidFill>
              <a:latin typeface="Calibri" panose="020F0502020204030204"/>
            </a:endParaRPr>
          </a:p>
        </p:txBody>
      </p:sp>
      <p:sp>
        <p:nvSpPr>
          <p:cNvPr id="10" name="TextBox 9">
            <a:extLst>
              <a:ext uri="{FF2B5EF4-FFF2-40B4-BE49-F238E27FC236}">
                <a16:creationId xmlns:a16="http://schemas.microsoft.com/office/drawing/2014/main" xmlns="" id="{BF410CF2-D357-48B2-BE08-1B9DD4743379}"/>
              </a:ext>
            </a:extLst>
          </p:cNvPr>
          <p:cNvSpPr txBox="1"/>
          <p:nvPr/>
        </p:nvSpPr>
        <p:spPr>
          <a:xfrm>
            <a:off x="6329771" y="2906666"/>
            <a:ext cx="2983618" cy="323165"/>
          </a:xfrm>
          <a:prstGeom prst="rect">
            <a:avLst/>
          </a:prstGeom>
          <a:noFill/>
        </p:spPr>
        <p:txBody>
          <a:bodyPr wrap="square" rtlCol="0">
            <a:spAutoFit/>
          </a:bodyPr>
          <a:lstStyle/>
          <a:p>
            <a:pPr algn="ctr" defTabSz="735959">
              <a:defRPr/>
            </a:pPr>
            <a:r>
              <a:rPr lang="en-US" sz="1500" b="1" dirty="0">
                <a:solidFill>
                  <a:prstClr val="black"/>
                </a:solidFill>
                <a:latin typeface="Calibri" panose="020F0502020204030204"/>
              </a:rPr>
              <a:t>Injuries due to falls or slips</a:t>
            </a:r>
            <a:endParaRPr lang="en-IN" sz="1500" b="1"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xmlns="" id="{70DD253D-2E27-49DE-9BFF-0E7580B05C5C}"/>
              </a:ext>
            </a:extLst>
          </p:cNvPr>
          <p:cNvSpPr txBox="1"/>
          <p:nvPr/>
        </p:nvSpPr>
        <p:spPr>
          <a:xfrm>
            <a:off x="9396233" y="6506960"/>
            <a:ext cx="2795767" cy="338554"/>
          </a:xfrm>
          <a:prstGeom prst="rect">
            <a:avLst/>
          </a:prstGeom>
          <a:noFill/>
        </p:spPr>
        <p:txBody>
          <a:bodyPr wrap="square" rtlCol="0">
            <a:spAutoFit/>
          </a:bodyPr>
          <a:lstStyle/>
          <a:p>
            <a:pPr algn="r" defTabSz="735959">
              <a:defRPr/>
            </a:pPr>
            <a:r>
              <a:rPr lang="en-US" sz="800" dirty="0">
                <a:solidFill>
                  <a:prstClr val="black"/>
                </a:solidFill>
                <a:latin typeface="Calibri" panose="020F0502020204030204"/>
              </a:rPr>
              <a:t>Icon source: 123rf.com, clipartmax.com</a:t>
            </a:r>
          </a:p>
          <a:p>
            <a:pPr algn="r" defTabSz="735959">
              <a:defRPr/>
            </a:pPr>
            <a:r>
              <a:rPr lang="en-US" sz="800" dirty="0">
                <a:solidFill>
                  <a:prstClr val="black"/>
                </a:solidFill>
                <a:latin typeface="Calibri" panose="020F0502020204030204"/>
              </a:rPr>
              <a:t>Image source: Creative commons</a:t>
            </a:r>
          </a:p>
        </p:txBody>
      </p:sp>
      <p:pic>
        <p:nvPicPr>
          <p:cNvPr id="13" name="Picture 12" descr="A picture containing text, vector graphics&#10;&#10;Description automatically generated">
            <a:extLst>
              <a:ext uri="{FF2B5EF4-FFF2-40B4-BE49-F238E27FC236}">
                <a16:creationId xmlns:a16="http://schemas.microsoft.com/office/drawing/2014/main" xmlns="" id="{C47C5758-624D-129B-5DD7-4428A93A659D}"/>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419" r="2" b="11583"/>
          <a:stretch/>
        </p:blipFill>
        <p:spPr>
          <a:xfrm>
            <a:off x="8848783" y="1040120"/>
            <a:ext cx="1803457" cy="180105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4" name="Picture 1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402474" y="1049059"/>
            <a:ext cx="1740907" cy="1589203"/>
          </a:xfrm>
          <a:prstGeom prst="ellipse">
            <a:avLst/>
          </a:prstGeom>
          <a:ln>
            <a:solidFill>
              <a:schemeClr val="bg1">
                <a:lumMod val="50000"/>
              </a:schemeClr>
            </a:solidFill>
          </a:ln>
        </p:spPr>
      </p:pic>
      <p:pic>
        <p:nvPicPr>
          <p:cNvPr id="3" name="Picture 2" descr="Logo&#10;&#10;Description automatically generated">
            <a:extLst>
              <a:ext uri="{FF2B5EF4-FFF2-40B4-BE49-F238E27FC236}">
                <a16:creationId xmlns:a16="http://schemas.microsoft.com/office/drawing/2014/main" xmlns="" id="{290234E5-3F18-8E70-9E8F-2F1A2D46A6F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79998" y="965566"/>
            <a:ext cx="2552613" cy="1664115"/>
          </a:xfrm>
          <a:prstGeom prst="rect">
            <a:avLst/>
          </a:prstGeom>
        </p:spPr>
      </p:pic>
      <p:pic>
        <p:nvPicPr>
          <p:cNvPr id="6" name="Picture 5" descr="A picture containing text&#10;&#10;Description automatically generated">
            <a:extLst>
              <a:ext uri="{FF2B5EF4-FFF2-40B4-BE49-F238E27FC236}">
                <a16:creationId xmlns:a16="http://schemas.microsoft.com/office/drawing/2014/main" xmlns="" id="{A3430F99-2880-093D-57DB-FDD899147E05}"/>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b="9524"/>
          <a:stretch/>
        </p:blipFill>
        <p:spPr>
          <a:xfrm>
            <a:off x="7075713" y="632569"/>
            <a:ext cx="1491734" cy="2165936"/>
          </a:xfrm>
          <a:prstGeom prst="rect">
            <a:avLst/>
          </a:prstGeom>
        </p:spPr>
      </p:pic>
      <p:sp>
        <p:nvSpPr>
          <p:cNvPr id="8" name="Freeform: Shape 12">
            <a:extLst>
              <a:ext uri="{FF2B5EF4-FFF2-40B4-BE49-F238E27FC236}">
                <a16:creationId xmlns:a16="http://schemas.microsoft.com/office/drawing/2014/main" xmlns="" id="{4199CE31-AF2B-F975-0F3D-950A105677EA}"/>
              </a:ext>
            </a:extLst>
          </p:cNvPr>
          <p:cNvSpPr/>
          <p:nvPr/>
        </p:nvSpPr>
        <p:spPr>
          <a:xfrm flipH="1" flipV="1">
            <a:off x="-5527" y="92482"/>
            <a:ext cx="7446602" cy="503098"/>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 name="Title 1">
            <a:extLst>
              <a:ext uri="{FF2B5EF4-FFF2-40B4-BE49-F238E27FC236}">
                <a16:creationId xmlns:a16="http://schemas.microsoft.com/office/drawing/2014/main" xmlns="" id="{EBBA450F-6685-4065-91EF-7B87E93D9D94}"/>
              </a:ext>
            </a:extLst>
          </p:cNvPr>
          <p:cNvSpPr>
            <a:spLocks noGrp="1"/>
          </p:cNvSpPr>
          <p:nvPr>
            <p:ph type="title"/>
          </p:nvPr>
        </p:nvSpPr>
        <p:spPr>
          <a:xfrm>
            <a:off x="-5527" y="106947"/>
            <a:ext cx="7081240" cy="474169"/>
          </a:xfrm>
          <a:solidFill>
            <a:schemeClr val="accent6">
              <a:lumMod val="75000"/>
            </a:schemeClr>
          </a:solidFill>
          <a:ln>
            <a:noFill/>
          </a:ln>
        </p:spPr>
        <p:style>
          <a:lnRef idx="1">
            <a:schemeClr val="accent2"/>
          </a:lnRef>
          <a:fillRef idx="2">
            <a:schemeClr val="accent2"/>
          </a:fillRef>
          <a:effectRef idx="1">
            <a:schemeClr val="accent2"/>
          </a:effectRef>
          <a:fontRef idx="minor">
            <a:schemeClr val="dk1"/>
          </a:fontRef>
        </p:style>
        <p:txBody>
          <a:bodyPr spcFirstLastPara="1" vert="horz" wrap="square" lIns="73591" tIns="36785" rIns="73591" bIns="36785" rtlCol="0" anchor="ctr" anchorCtr="0">
            <a:noAutofit/>
          </a:bodyPr>
          <a:lstStyle/>
          <a:p>
            <a:pPr algn="ctr" defTabSz="800156">
              <a:buClr>
                <a:schemeClr val="dk1"/>
              </a:buClr>
              <a:buSzPts val="1800"/>
              <a:buFont typeface="Calibri"/>
            </a:pPr>
            <a:r>
              <a:rPr lang="en-US" sz="2457" b="1" dirty="0">
                <a:solidFill>
                  <a:schemeClr val="bg1"/>
                </a:solidFill>
                <a:ea typeface="Calibri"/>
                <a:cs typeface="Calibri"/>
              </a:rPr>
              <a:t>Types of Hazards</a:t>
            </a:r>
          </a:p>
        </p:txBody>
      </p:sp>
      <p:sp>
        <p:nvSpPr>
          <p:cNvPr id="15" name="TextBox 14">
            <a:extLst>
              <a:ext uri="{FF2B5EF4-FFF2-40B4-BE49-F238E27FC236}">
                <a16:creationId xmlns:a16="http://schemas.microsoft.com/office/drawing/2014/main" xmlns="" id="{569130E0-43B5-7183-6610-0F1AE2D6C299}"/>
              </a:ext>
            </a:extLst>
          </p:cNvPr>
          <p:cNvSpPr txBox="1"/>
          <p:nvPr/>
        </p:nvSpPr>
        <p:spPr>
          <a:xfrm>
            <a:off x="119791" y="1478980"/>
            <a:ext cx="2089355" cy="400110"/>
          </a:xfrm>
          <a:prstGeom prst="rect">
            <a:avLst/>
          </a:prstGeom>
          <a:noFill/>
        </p:spPr>
        <p:txBody>
          <a:bodyPr wrap="none" rtlCol="0">
            <a:spAutoFit/>
          </a:bodyPr>
          <a:lstStyle/>
          <a:p>
            <a:r>
              <a:rPr lang="en-IN" sz="2000" b="1" dirty="0"/>
              <a:t>1. Physical Hazard</a:t>
            </a:r>
          </a:p>
        </p:txBody>
      </p:sp>
      <p:sp>
        <p:nvSpPr>
          <p:cNvPr id="16" name="Right Brace 15">
            <a:extLst>
              <a:ext uri="{FF2B5EF4-FFF2-40B4-BE49-F238E27FC236}">
                <a16:creationId xmlns:a16="http://schemas.microsoft.com/office/drawing/2014/main" xmlns="" id="{A0F88AF1-1CF6-059B-AA14-DC1FB34916E9}"/>
              </a:ext>
            </a:extLst>
          </p:cNvPr>
          <p:cNvSpPr/>
          <p:nvPr/>
        </p:nvSpPr>
        <p:spPr>
          <a:xfrm>
            <a:off x="5018313" y="3777344"/>
            <a:ext cx="261258" cy="2478582"/>
          </a:xfrm>
          <a:prstGeom prst="rightBrace">
            <a:avLst>
              <a:gd name="adj1" fmla="val 97928"/>
              <a:gd name="adj2" fmla="val 50000"/>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735959">
              <a:defRPr/>
            </a:pPr>
            <a:endParaRPr lang="en-IN" sz="1449">
              <a:solidFill>
                <a:prstClr val="black"/>
              </a:solidFill>
              <a:latin typeface="Calibri" panose="020F0502020204030204"/>
            </a:endParaRPr>
          </a:p>
        </p:txBody>
      </p:sp>
      <p:pic>
        <p:nvPicPr>
          <p:cNvPr id="17" name="Picture 16">
            <a:extLst>
              <a:ext uri="{FF2B5EF4-FFF2-40B4-BE49-F238E27FC236}">
                <a16:creationId xmlns:a16="http://schemas.microsoft.com/office/drawing/2014/main" xmlns="" id="{2E6FA279-C08A-198D-9B09-7AD0C3CD8578}"/>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rightnessContrast bright="20000"/>
                    </a14:imgEffect>
                  </a14:imgLayer>
                </a14:imgProps>
              </a:ext>
              <a:ext uri="{28A0092B-C50C-407E-A947-70E740481C1C}">
                <a14:useLocalDpi xmlns:a14="http://schemas.microsoft.com/office/drawing/2010/main" xmlns="" val="0"/>
              </a:ext>
            </a:extLst>
          </a:blip>
          <a:srcRect l="18283" r="22195" b="17466"/>
          <a:stretch/>
        </p:blipFill>
        <p:spPr>
          <a:xfrm>
            <a:off x="2780580" y="3310765"/>
            <a:ext cx="1874385" cy="1664116"/>
          </a:xfrm>
          <a:prstGeom prst="roundRect">
            <a:avLst/>
          </a:prstGeom>
        </p:spPr>
      </p:pic>
      <p:pic>
        <p:nvPicPr>
          <p:cNvPr id="18" name="Picture 2" descr="Germs on a dirty hand isolated on white background">
            <a:extLst>
              <a:ext uri="{FF2B5EF4-FFF2-40B4-BE49-F238E27FC236}">
                <a16:creationId xmlns:a16="http://schemas.microsoft.com/office/drawing/2014/main" xmlns="" id="{2DD341E4-CB9D-749C-39F5-B8279C30DEE1}"/>
              </a:ext>
            </a:extLst>
          </p:cNvPr>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b="8519"/>
          <a:stretch/>
        </p:blipFill>
        <p:spPr bwMode="auto">
          <a:xfrm>
            <a:off x="3036734" y="5141153"/>
            <a:ext cx="1362079" cy="1345733"/>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8">
            <a:extLst>
              <a:ext uri="{FF2B5EF4-FFF2-40B4-BE49-F238E27FC236}">
                <a16:creationId xmlns:a16="http://schemas.microsoft.com/office/drawing/2014/main" xmlns="" id="{70B03CFC-0DA2-628C-BB42-BD3892CE1804}"/>
              </a:ext>
            </a:extLst>
          </p:cNvPr>
          <p:cNvPicPr>
            <a:picLocks noChangeAspect="1"/>
          </p:cNvPicPr>
          <p:nvPr/>
        </p:nvPicPr>
        <p:blipFill>
          <a:blip r:embed="rId9">
            <a:extLst>
              <a:ext uri="{28A0092B-C50C-407E-A947-70E740481C1C}">
                <a14:useLocalDpi xmlns:a14="http://schemas.microsoft.com/office/drawing/2010/main" xmlns="" val="0"/>
              </a:ext>
            </a:extLst>
          </a:blip>
          <a:srcRect/>
          <a:stretch/>
        </p:blipFill>
        <p:spPr>
          <a:xfrm>
            <a:off x="7342874" y="3957177"/>
            <a:ext cx="1812392" cy="1845825"/>
          </a:xfrm>
          <a:prstGeom prst="ellipse">
            <a:avLst/>
          </a:prstGeom>
          <a:ln>
            <a:solidFill>
              <a:schemeClr val="bg1">
                <a:lumMod val="50000"/>
              </a:schemeClr>
            </a:solidFill>
          </a:ln>
        </p:spPr>
      </p:pic>
      <p:pic>
        <p:nvPicPr>
          <p:cNvPr id="20" name="Picture 19" descr="A picture containing toy, vector graphics, doll&#10;&#10;Description automatically generated">
            <a:extLst>
              <a:ext uri="{FF2B5EF4-FFF2-40B4-BE49-F238E27FC236}">
                <a16:creationId xmlns:a16="http://schemas.microsoft.com/office/drawing/2014/main" xmlns="" id="{88FDFF3C-B47F-F70B-CD2A-3F293E38E7F6}"/>
              </a:ext>
            </a:extLst>
          </p:cNvPr>
          <p:cNvPicPr>
            <a:picLocks noChangeAspect="1"/>
          </p:cNvPicPr>
          <p:nvPr/>
        </p:nvPicPr>
        <p:blipFill rotWithShape="1">
          <a:blip r:embed="rId10" cstate="print">
            <a:extLst>
              <a:ext uri="{28A0092B-C50C-407E-A947-70E740481C1C}">
                <a14:useLocalDpi xmlns:a14="http://schemas.microsoft.com/office/drawing/2010/main" xmlns="" val="0"/>
              </a:ext>
            </a:extLst>
          </a:blip>
          <a:srcRect l="17474" r="20094"/>
          <a:stretch/>
        </p:blipFill>
        <p:spPr>
          <a:xfrm>
            <a:off x="5622228" y="3888042"/>
            <a:ext cx="1275319" cy="2042758"/>
          </a:xfrm>
          <a:prstGeom prst="rect">
            <a:avLst/>
          </a:prstGeom>
        </p:spPr>
      </p:pic>
      <p:sp>
        <p:nvSpPr>
          <p:cNvPr id="21" name="TextBox 20">
            <a:extLst>
              <a:ext uri="{FF2B5EF4-FFF2-40B4-BE49-F238E27FC236}">
                <a16:creationId xmlns:a16="http://schemas.microsoft.com/office/drawing/2014/main" xmlns="" id="{B091868A-D31A-F6E2-3499-A850B7B252E4}"/>
              </a:ext>
            </a:extLst>
          </p:cNvPr>
          <p:cNvSpPr txBox="1"/>
          <p:nvPr/>
        </p:nvSpPr>
        <p:spPr>
          <a:xfrm>
            <a:off x="119791" y="4564935"/>
            <a:ext cx="1946367" cy="400110"/>
          </a:xfrm>
          <a:prstGeom prst="rect">
            <a:avLst/>
          </a:prstGeom>
          <a:noFill/>
        </p:spPr>
        <p:txBody>
          <a:bodyPr wrap="none" rtlCol="0">
            <a:spAutoFit/>
          </a:bodyPr>
          <a:lstStyle/>
          <a:p>
            <a:r>
              <a:rPr lang="en-IN" sz="2000" b="1" dirty="0"/>
              <a:t>2. Health Hazard</a:t>
            </a:r>
          </a:p>
        </p:txBody>
      </p:sp>
      <p:sp>
        <p:nvSpPr>
          <p:cNvPr id="22" name="TextBox 21">
            <a:extLst>
              <a:ext uri="{FF2B5EF4-FFF2-40B4-BE49-F238E27FC236}">
                <a16:creationId xmlns:a16="http://schemas.microsoft.com/office/drawing/2014/main" xmlns="" id="{851BB32B-A573-0E3B-1B52-56D1D2C57E85}"/>
              </a:ext>
            </a:extLst>
          </p:cNvPr>
          <p:cNvSpPr txBox="1"/>
          <p:nvPr/>
        </p:nvSpPr>
        <p:spPr>
          <a:xfrm>
            <a:off x="6171218" y="5994443"/>
            <a:ext cx="4255713" cy="553998"/>
          </a:xfrm>
          <a:prstGeom prst="rect">
            <a:avLst/>
          </a:prstGeom>
          <a:noFill/>
        </p:spPr>
        <p:txBody>
          <a:bodyPr wrap="square" rtlCol="0">
            <a:spAutoFit/>
          </a:bodyPr>
          <a:lstStyle>
            <a:defPPr>
              <a:defRPr lang="en-US"/>
            </a:defPPr>
            <a:lvl1pPr algn="ctr" defTabSz="569187">
              <a:defRPr sz="1300">
                <a:solidFill>
                  <a:prstClr val="black"/>
                </a:solidFill>
                <a:latin typeface="Calibri" panose="020F0502020204030204"/>
              </a:defRPr>
            </a:lvl1pPr>
          </a:lstStyle>
          <a:p>
            <a:r>
              <a:rPr lang="en-US" sz="1500" b="1" dirty="0"/>
              <a:t>Fungal/ bacterial diseases like Cholera, Typhoid, Hepatitis, etc. due to hand to mouth transmission</a:t>
            </a:r>
            <a:endParaRPr lang="en-IN" sz="1500" b="1" dirty="0"/>
          </a:p>
        </p:txBody>
      </p:sp>
    </p:spTree>
    <p:extLst>
      <p:ext uri="{BB962C8B-B14F-4D97-AF65-F5344CB8AC3E}">
        <p14:creationId xmlns:p14="http://schemas.microsoft.com/office/powerpoint/2010/main" xmlns="" val="1447588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DC758DFD-99F4-4A9C-BF04-B7344373B600}"/>
              </a:ext>
            </a:extLst>
          </p:cNvPr>
          <p:cNvSpPr>
            <a:spLocks noGrp="1"/>
          </p:cNvSpPr>
          <p:nvPr>
            <p:ph type="sldNum" sz="quarter" idx="12"/>
          </p:nvPr>
        </p:nvSpPr>
        <p:spPr>
          <a:xfrm>
            <a:off x="8822308" y="6506960"/>
            <a:ext cx="2208119" cy="365125"/>
          </a:xfrm>
        </p:spPr>
        <p:txBody>
          <a:bodyPr/>
          <a:lstStyle/>
          <a:p>
            <a:fld id="{BA5E2C0A-3A00-4456-92B8-8E80D9CCD888}" type="slidenum">
              <a:rPr lang="en-IN" smtClean="0"/>
              <a:pPr/>
              <a:t>13</a:t>
            </a:fld>
            <a:endParaRPr lang="en-IN" dirty="0"/>
          </a:p>
        </p:txBody>
      </p:sp>
      <p:sp>
        <p:nvSpPr>
          <p:cNvPr id="11" name="TextBox 10">
            <a:extLst>
              <a:ext uri="{FF2B5EF4-FFF2-40B4-BE49-F238E27FC236}">
                <a16:creationId xmlns:a16="http://schemas.microsoft.com/office/drawing/2014/main" xmlns="" id="{70DD253D-2E27-49DE-9BFF-0E7580B05C5C}"/>
              </a:ext>
            </a:extLst>
          </p:cNvPr>
          <p:cNvSpPr txBox="1"/>
          <p:nvPr/>
        </p:nvSpPr>
        <p:spPr>
          <a:xfrm>
            <a:off x="9396233" y="6506960"/>
            <a:ext cx="2795767" cy="369332"/>
          </a:xfrm>
          <a:prstGeom prst="rect">
            <a:avLst/>
          </a:prstGeom>
          <a:noFill/>
        </p:spPr>
        <p:txBody>
          <a:bodyPr wrap="square" rtlCol="0">
            <a:spAutoFit/>
          </a:bodyPr>
          <a:lstStyle/>
          <a:p>
            <a:pPr algn="r" defTabSz="735959">
              <a:defRPr/>
            </a:pPr>
            <a:r>
              <a:rPr lang="en-US" sz="900" dirty="0">
                <a:solidFill>
                  <a:prstClr val="black"/>
                </a:solidFill>
                <a:latin typeface="Calibri" panose="020F0502020204030204"/>
              </a:rPr>
              <a:t>Icon source: 123rf.com, clipartmax.com</a:t>
            </a:r>
          </a:p>
          <a:p>
            <a:pPr algn="r" defTabSz="735959">
              <a:defRPr/>
            </a:pPr>
            <a:r>
              <a:rPr lang="en-US" sz="900" dirty="0">
                <a:solidFill>
                  <a:prstClr val="black"/>
                </a:solidFill>
                <a:latin typeface="Calibri" panose="020F0502020204030204"/>
              </a:rPr>
              <a:t>Image source: Creative commons</a:t>
            </a:r>
          </a:p>
        </p:txBody>
      </p:sp>
      <p:sp>
        <p:nvSpPr>
          <p:cNvPr id="8" name="Freeform: Shape 12">
            <a:extLst>
              <a:ext uri="{FF2B5EF4-FFF2-40B4-BE49-F238E27FC236}">
                <a16:creationId xmlns:a16="http://schemas.microsoft.com/office/drawing/2014/main" xmlns="" id="{4199CE31-AF2B-F975-0F3D-950A105677EA}"/>
              </a:ext>
            </a:extLst>
          </p:cNvPr>
          <p:cNvSpPr/>
          <p:nvPr/>
        </p:nvSpPr>
        <p:spPr>
          <a:xfrm flipH="1" flipV="1">
            <a:off x="-5527" y="92482"/>
            <a:ext cx="7446602" cy="503098"/>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 name="Title 1">
            <a:extLst>
              <a:ext uri="{FF2B5EF4-FFF2-40B4-BE49-F238E27FC236}">
                <a16:creationId xmlns:a16="http://schemas.microsoft.com/office/drawing/2014/main" xmlns="" id="{EBBA450F-6685-4065-91EF-7B87E93D9D94}"/>
              </a:ext>
            </a:extLst>
          </p:cNvPr>
          <p:cNvSpPr>
            <a:spLocks noGrp="1"/>
          </p:cNvSpPr>
          <p:nvPr>
            <p:ph type="title"/>
          </p:nvPr>
        </p:nvSpPr>
        <p:spPr>
          <a:xfrm>
            <a:off x="-5527" y="106946"/>
            <a:ext cx="7081240" cy="589204"/>
          </a:xfrm>
          <a:solidFill>
            <a:schemeClr val="accent6">
              <a:lumMod val="75000"/>
            </a:schemeClr>
          </a:solidFill>
          <a:ln>
            <a:noFill/>
          </a:ln>
        </p:spPr>
        <p:style>
          <a:lnRef idx="1">
            <a:schemeClr val="accent2"/>
          </a:lnRef>
          <a:fillRef idx="2">
            <a:schemeClr val="accent2"/>
          </a:fillRef>
          <a:effectRef idx="1">
            <a:schemeClr val="accent2"/>
          </a:effectRef>
          <a:fontRef idx="minor">
            <a:schemeClr val="dk1"/>
          </a:fontRef>
        </p:style>
        <p:txBody>
          <a:bodyPr spcFirstLastPara="1" vert="horz" wrap="square" lIns="73591" tIns="36785" rIns="73591" bIns="36785" rtlCol="0" anchor="ctr" anchorCtr="0">
            <a:noAutofit/>
          </a:bodyPr>
          <a:lstStyle/>
          <a:p>
            <a:pPr algn="ctr" defTabSz="800156">
              <a:buClr>
                <a:schemeClr val="dk1"/>
              </a:buClr>
              <a:buSzPts val="1800"/>
              <a:buFont typeface="Calibri"/>
            </a:pPr>
            <a:r>
              <a:rPr lang="en-US" sz="2457" b="1" dirty="0">
                <a:solidFill>
                  <a:schemeClr val="bg1"/>
                </a:solidFill>
                <a:ea typeface="Calibri"/>
                <a:cs typeface="Calibri"/>
              </a:rPr>
              <a:t>Types of Hazards</a:t>
            </a:r>
          </a:p>
        </p:txBody>
      </p:sp>
      <p:sp>
        <p:nvSpPr>
          <p:cNvPr id="15" name="TextBox 14">
            <a:extLst>
              <a:ext uri="{FF2B5EF4-FFF2-40B4-BE49-F238E27FC236}">
                <a16:creationId xmlns:a16="http://schemas.microsoft.com/office/drawing/2014/main" xmlns="" id="{569130E0-43B5-7183-6610-0F1AE2D6C299}"/>
              </a:ext>
            </a:extLst>
          </p:cNvPr>
          <p:cNvSpPr txBox="1"/>
          <p:nvPr/>
        </p:nvSpPr>
        <p:spPr>
          <a:xfrm>
            <a:off x="98019" y="637382"/>
            <a:ext cx="2140330" cy="400110"/>
          </a:xfrm>
          <a:prstGeom prst="rect">
            <a:avLst/>
          </a:prstGeom>
          <a:noFill/>
        </p:spPr>
        <p:txBody>
          <a:bodyPr wrap="none" rtlCol="0">
            <a:spAutoFit/>
          </a:bodyPr>
          <a:lstStyle/>
          <a:p>
            <a:r>
              <a:rPr lang="en-IN" sz="2000" b="1" dirty="0"/>
              <a:t>3. Gaseous Hazard</a:t>
            </a:r>
          </a:p>
        </p:txBody>
      </p:sp>
      <p:pic>
        <p:nvPicPr>
          <p:cNvPr id="7" name="Picture 6">
            <a:extLst>
              <a:ext uri="{FF2B5EF4-FFF2-40B4-BE49-F238E27FC236}">
                <a16:creationId xmlns:a16="http://schemas.microsoft.com/office/drawing/2014/main" xmlns="" id="{969AF4F7-5D8A-C50B-3504-78E882E40072}"/>
              </a:ext>
            </a:extLst>
          </p:cNvPr>
          <p:cNvPicPr>
            <a:picLocks noChangeAspect="1"/>
          </p:cNvPicPr>
          <p:nvPr/>
        </p:nvPicPr>
        <p:blipFill rotWithShape="1">
          <a:blip r:embed="rId2" cstate="print"/>
          <a:srcRect l="9058" r="19864"/>
          <a:stretch/>
        </p:blipFill>
        <p:spPr>
          <a:xfrm>
            <a:off x="3933145" y="2839290"/>
            <a:ext cx="1388043" cy="1388043"/>
          </a:xfrm>
          <a:prstGeom prst="ellipse">
            <a:avLst/>
          </a:prstGeom>
          <a:ln>
            <a:solidFill>
              <a:schemeClr val="bg1">
                <a:lumMod val="50000"/>
              </a:schemeClr>
            </a:solidFill>
          </a:ln>
        </p:spPr>
      </p:pic>
      <p:pic>
        <p:nvPicPr>
          <p:cNvPr id="9" name="Picture 2" descr="FIRST AID">
            <a:extLst>
              <a:ext uri="{FF2B5EF4-FFF2-40B4-BE49-F238E27FC236}">
                <a16:creationId xmlns:a16="http://schemas.microsoft.com/office/drawing/2014/main" xmlns="" id="{E03F47D3-CECA-E01D-D7F9-71DA4C4F487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3881895" y="970639"/>
            <a:ext cx="1388043" cy="1388043"/>
          </a:xfrm>
          <a:prstGeom prst="ellipse">
            <a:avLst/>
          </a:prstGeom>
          <a:noFill/>
          <a:ln>
            <a:solidFill>
              <a:schemeClr val="bg1">
                <a:lumMod val="50000"/>
              </a:schemeClr>
            </a:solidFill>
          </a:ln>
          <a:extLst>
            <a:ext uri="{909E8E84-426E-40DD-AFC4-6F175D3DCCD1}">
              <a14:hiddenFill xmlns:a14="http://schemas.microsoft.com/office/drawing/2010/main" xmlns="">
                <a:solidFill>
                  <a:srgbClr val="FFFFFF"/>
                </a:solidFill>
              </a14:hiddenFill>
            </a:ext>
          </a:extLst>
        </p:spPr>
      </p:pic>
      <p:pic>
        <p:nvPicPr>
          <p:cNvPr id="12" name="Picture 11">
            <a:extLst>
              <a:ext uri="{FF2B5EF4-FFF2-40B4-BE49-F238E27FC236}">
                <a16:creationId xmlns:a16="http://schemas.microsoft.com/office/drawing/2014/main" xmlns="" id="{8F0B8FEC-A5F8-0140-DBA0-2487FE0BFAB1}"/>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1358392" y="1580091"/>
            <a:ext cx="1874659" cy="3697817"/>
          </a:xfrm>
          <a:prstGeom prst="roundRect">
            <a:avLst/>
          </a:prstGeom>
        </p:spPr>
      </p:pic>
      <p:sp>
        <p:nvSpPr>
          <p:cNvPr id="23" name="Right Brace 22">
            <a:extLst>
              <a:ext uri="{FF2B5EF4-FFF2-40B4-BE49-F238E27FC236}">
                <a16:creationId xmlns:a16="http://schemas.microsoft.com/office/drawing/2014/main" xmlns="" id="{1A2E6FAD-DAFD-DFA9-FB40-5C7E48872294}"/>
              </a:ext>
            </a:extLst>
          </p:cNvPr>
          <p:cNvSpPr/>
          <p:nvPr/>
        </p:nvSpPr>
        <p:spPr>
          <a:xfrm>
            <a:off x="3350520" y="1247432"/>
            <a:ext cx="359821" cy="4162767"/>
          </a:xfrm>
          <a:prstGeom prst="rightBrace">
            <a:avLst>
              <a:gd name="adj1" fmla="val 97928"/>
              <a:gd name="adj2" fmla="val 50000"/>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735959">
              <a:defRPr/>
            </a:pPr>
            <a:endParaRPr lang="en-IN" sz="1449">
              <a:solidFill>
                <a:prstClr val="black"/>
              </a:solidFill>
              <a:latin typeface="Calibri" panose="020F0502020204030204"/>
            </a:endParaRPr>
          </a:p>
        </p:txBody>
      </p:sp>
      <p:sp>
        <p:nvSpPr>
          <p:cNvPr id="24" name="TextBox 23">
            <a:extLst>
              <a:ext uri="{FF2B5EF4-FFF2-40B4-BE49-F238E27FC236}">
                <a16:creationId xmlns:a16="http://schemas.microsoft.com/office/drawing/2014/main" xmlns="" id="{B96B26EB-B9FC-564A-F4CA-B730A6F9C5D6}"/>
              </a:ext>
            </a:extLst>
          </p:cNvPr>
          <p:cNvSpPr txBox="1"/>
          <p:nvPr/>
        </p:nvSpPr>
        <p:spPr>
          <a:xfrm>
            <a:off x="3635765" y="2367849"/>
            <a:ext cx="2460235" cy="370871"/>
          </a:xfrm>
          <a:prstGeom prst="rect">
            <a:avLst/>
          </a:prstGeom>
          <a:noFill/>
        </p:spPr>
        <p:txBody>
          <a:bodyPr wrap="square" rtlCol="0">
            <a:spAutoFit/>
          </a:bodyPr>
          <a:lstStyle>
            <a:defPPr>
              <a:defRPr lang="en-US"/>
            </a:defPPr>
            <a:lvl1pPr algn="ctr" defTabSz="569187">
              <a:defRPr sz="1300">
                <a:solidFill>
                  <a:prstClr val="black"/>
                </a:solidFill>
                <a:latin typeface="Calibri" panose="020F0502020204030204"/>
              </a:defRPr>
            </a:lvl1pPr>
          </a:lstStyle>
          <a:p>
            <a:r>
              <a:rPr lang="en-US" sz="1810" dirty="0"/>
              <a:t>Choking / Suffocation</a:t>
            </a:r>
            <a:endParaRPr lang="en-IN" sz="1810" dirty="0"/>
          </a:p>
        </p:txBody>
      </p:sp>
      <p:pic>
        <p:nvPicPr>
          <p:cNvPr id="25" name="Picture 24">
            <a:extLst>
              <a:ext uri="{FF2B5EF4-FFF2-40B4-BE49-F238E27FC236}">
                <a16:creationId xmlns:a16="http://schemas.microsoft.com/office/drawing/2014/main" xmlns="" id="{FCB1AD01-86C2-B3A4-3BD6-10213545D629}"/>
              </a:ext>
            </a:extLst>
          </p:cNvPr>
          <p:cNvPicPr>
            <a:picLocks noChangeAspect="1"/>
          </p:cNvPicPr>
          <p:nvPr/>
        </p:nvPicPr>
        <p:blipFill rotWithShape="1">
          <a:blip r:embed="rId6">
            <a:extLst>
              <a:ext uri="{28A0092B-C50C-407E-A947-70E740481C1C}">
                <a14:useLocalDpi xmlns:a14="http://schemas.microsoft.com/office/drawing/2010/main" xmlns="" val="0"/>
              </a:ext>
            </a:extLst>
          </a:blip>
          <a:srcRect l="57276" t="6936" r="1762" b="10269"/>
          <a:stretch/>
        </p:blipFill>
        <p:spPr>
          <a:xfrm>
            <a:off x="98019" y="2839290"/>
            <a:ext cx="1260373" cy="1260373"/>
          </a:xfrm>
          <a:prstGeom prst="ellipse">
            <a:avLst/>
          </a:prstGeom>
        </p:spPr>
      </p:pic>
      <p:pic>
        <p:nvPicPr>
          <p:cNvPr id="26" name="Picture 6" descr="Falling Rain Png, Person Fainting Transparent Background, Transparent Png  (#7465492), PNG Images on PngArea">
            <a:extLst>
              <a:ext uri="{FF2B5EF4-FFF2-40B4-BE49-F238E27FC236}">
                <a16:creationId xmlns:a16="http://schemas.microsoft.com/office/drawing/2014/main" xmlns="" id="{C35E88AD-6F85-C9A0-D934-E47F3BFA70C2}"/>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9772" t="-8633" r="-5944" b="-16259"/>
          <a:stretch/>
        </p:blipFill>
        <p:spPr bwMode="auto">
          <a:xfrm flipH="1">
            <a:off x="3881895" y="4617397"/>
            <a:ext cx="1648572" cy="1241393"/>
          </a:xfrm>
          <a:prstGeom prst="ellipse">
            <a:avLst/>
          </a:prstGeom>
          <a:noFill/>
          <a:ln>
            <a:solidFill>
              <a:schemeClr val="bg1">
                <a:lumMod val="50000"/>
              </a:schemeClr>
            </a:solidFill>
          </a:ln>
          <a:extLst>
            <a:ext uri="{909E8E84-426E-40DD-AFC4-6F175D3DCCD1}">
              <a14:hiddenFill xmlns:a14="http://schemas.microsoft.com/office/drawing/2010/main" xmlns="">
                <a:solidFill>
                  <a:srgbClr val="FFFFFF"/>
                </a:solidFill>
              </a14:hiddenFill>
            </a:ext>
          </a:extLst>
        </p:spPr>
      </p:pic>
      <p:sp>
        <p:nvSpPr>
          <p:cNvPr id="27" name="TextBox 26">
            <a:extLst>
              <a:ext uri="{FF2B5EF4-FFF2-40B4-BE49-F238E27FC236}">
                <a16:creationId xmlns:a16="http://schemas.microsoft.com/office/drawing/2014/main" xmlns="" id="{3EEC1723-FF15-1B7D-11F0-3D54254034AE}"/>
              </a:ext>
            </a:extLst>
          </p:cNvPr>
          <p:cNvSpPr txBox="1"/>
          <p:nvPr/>
        </p:nvSpPr>
        <p:spPr>
          <a:xfrm>
            <a:off x="3635765" y="4182875"/>
            <a:ext cx="2766147" cy="370871"/>
          </a:xfrm>
          <a:prstGeom prst="rect">
            <a:avLst/>
          </a:prstGeom>
          <a:noFill/>
        </p:spPr>
        <p:txBody>
          <a:bodyPr wrap="square" rtlCol="0">
            <a:spAutoFit/>
          </a:bodyPr>
          <a:lstStyle>
            <a:defPPr>
              <a:defRPr lang="en-US"/>
            </a:defPPr>
            <a:lvl1pPr algn="ctr" defTabSz="569187">
              <a:defRPr sz="1300">
                <a:solidFill>
                  <a:prstClr val="black"/>
                </a:solidFill>
                <a:latin typeface="Calibri" panose="020F0502020204030204"/>
              </a:defRPr>
            </a:lvl1pPr>
          </a:lstStyle>
          <a:p>
            <a:r>
              <a:rPr lang="en-US" sz="1810" dirty="0"/>
              <a:t>Chest pain/ Breathlessness</a:t>
            </a:r>
            <a:endParaRPr lang="en-IN" sz="1810" dirty="0"/>
          </a:p>
        </p:txBody>
      </p:sp>
      <p:sp>
        <p:nvSpPr>
          <p:cNvPr id="28" name="TextBox 27">
            <a:extLst>
              <a:ext uri="{FF2B5EF4-FFF2-40B4-BE49-F238E27FC236}">
                <a16:creationId xmlns:a16="http://schemas.microsoft.com/office/drawing/2014/main" xmlns="" id="{3057CF8D-0DB4-1EF5-B44B-237001711813}"/>
              </a:ext>
            </a:extLst>
          </p:cNvPr>
          <p:cNvSpPr txBox="1"/>
          <p:nvPr/>
        </p:nvSpPr>
        <p:spPr>
          <a:xfrm>
            <a:off x="4063726" y="5922441"/>
            <a:ext cx="1126880" cy="370871"/>
          </a:xfrm>
          <a:prstGeom prst="rect">
            <a:avLst/>
          </a:prstGeom>
          <a:noFill/>
        </p:spPr>
        <p:txBody>
          <a:bodyPr wrap="square" rtlCol="0">
            <a:spAutoFit/>
          </a:bodyPr>
          <a:lstStyle>
            <a:defPPr>
              <a:defRPr lang="en-US"/>
            </a:defPPr>
            <a:lvl1pPr algn="ctr" defTabSz="569187">
              <a:defRPr sz="1300">
                <a:solidFill>
                  <a:prstClr val="black"/>
                </a:solidFill>
                <a:latin typeface="Calibri" panose="020F0502020204030204"/>
              </a:defRPr>
            </a:lvl1pPr>
          </a:lstStyle>
          <a:p>
            <a:r>
              <a:rPr lang="en-US" sz="1810" dirty="0"/>
              <a:t>Fainting </a:t>
            </a:r>
            <a:endParaRPr lang="en-IN" sz="1810" dirty="0"/>
          </a:p>
        </p:txBody>
      </p:sp>
      <p:sp>
        <p:nvSpPr>
          <p:cNvPr id="29" name="TextBox 28">
            <a:extLst>
              <a:ext uri="{FF2B5EF4-FFF2-40B4-BE49-F238E27FC236}">
                <a16:creationId xmlns:a16="http://schemas.microsoft.com/office/drawing/2014/main" xmlns="" id="{83A47995-F2EF-1AA3-6DAB-0A0D63664F53}"/>
              </a:ext>
            </a:extLst>
          </p:cNvPr>
          <p:cNvSpPr txBox="1"/>
          <p:nvPr/>
        </p:nvSpPr>
        <p:spPr>
          <a:xfrm>
            <a:off x="7924848" y="595580"/>
            <a:ext cx="2013693" cy="400110"/>
          </a:xfrm>
          <a:prstGeom prst="rect">
            <a:avLst/>
          </a:prstGeom>
          <a:noFill/>
        </p:spPr>
        <p:txBody>
          <a:bodyPr wrap="none" rtlCol="0">
            <a:spAutoFit/>
          </a:bodyPr>
          <a:lstStyle/>
          <a:p>
            <a:r>
              <a:rPr lang="en-IN" sz="2000" b="1" dirty="0"/>
              <a:t>4. Electric Hazard</a:t>
            </a:r>
          </a:p>
        </p:txBody>
      </p:sp>
      <p:grpSp>
        <p:nvGrpSpPr>
          <p:cNvPr id="30" name="Group 29">
            <a:extLst>
              <a:ext uri="{FF2B5EF4-FFF2-40B4-BE49-F238E27FC236}">
                <a16:creationId xmlns:a16="http://schemas.microsoft.com/office/drawing/2014/main" xmlns="" id="{40294E01-D322-C9CD-D9D6-A77680555D45}"/>
              </a:ext>
            </a:extLst>
          </p:cNvPr>
          <p:cNvGrpSpPr/>
          <p:nvPr/>
        </p:nvGrpSpPr>
        <p:grpSpPr>
          <a:xfrm>
            <a:off x="6985220" y="1163572"/>
            <a:ext cx="2465551" cy="4375285"/>
            <a:chOff x="1624114" y="1032775"/>
            <a:chExt cx="1906807" cy="3383756"/>
          </a:xfrm>
        </p:grpSpPr>
        <p:pic>
          <p:nvPicPr>
            <p:cNvPr id="31" name="Picture 30">
              <a:extLst>
                <a:ext uri="{FF2B5EF4-FFF2-40B4-BE49-F238E27FC236}">
                  <a16:creationId xmlns:a16="http://schemas.microsoft.com/office/drawing/2014/main" xmlns="" id="{90D46763-EF2A-C9FE-555F-4C5428C51FDE}"/>
                </a:ext>
              </a:extLst>
            </p:cNvPr>
            <p:cNvPicPr>
              <a:picLocks noChangeAspect="1"/>
            </p:cNvPicPr>
            <p:nvPr/>
          </p:nvPicPr>
          <p:blipFill rotWithShape="1">
            <a:blip r:embed="rId8">
              <a:extLst>
                <a:ext uri="{BEBA8EAE-BF5A-486C-A8C5-ECC9F3942E4B}">
                  <a14:imgProps xmlns:a14="http://schemas.microsoft.com/office/drawing/2010/main" xmlns="">
                    <a14:imgLayer r:embed="rId9">
                      <a14:imgEffect>
                        <a14:saturation sat="0"/>
                      </a14:imgEffect>
                    </a14:imgLayer>
                  </a14:imgProps>
                </a:ext>
                <a:ext uri="{28A0092B-C50C-407E-A947-70E740481C1C}">
                  <a14:useLocalDpi xmlns:a14="http://schemas.microsoft.com/office/drawing/2010/main" xmlns="" val="0"/>
                </a:ext>
              </a:extLst>
            </a:blip>
            <a:srcRect l="-13" r="13" b="17972"/>
            <a:stretch/>
          </p:blipFill>
          <p:spPr>
            <a:xfrm>
              <a:off x="1628912" y="1038091"/>
              <a:ext cx="1902009" cy="3378440"/>
            </a:xfrm>
            <a:prstGeom prst="roundRect">
              <a:avLst/>
            </a:prstGeom>
          </p:spPr>
        </p:pic>
        <p:pic>
          <p:nvPicPr>
            <p:cNvPr id="32" name="Picture 31">
              <a:extLst>
                <a:ext uri="{FF2B5EF4-FFF2-40B4-BE49-F238E27FC236}">
                  <a16:creationId xmlns:a16="http://schemas.microsoft.com/office/drawing/2014/main" xmlns="" id="{960C8708-8351-7B42-477D-70DF88467E21}"/>
                </a:ext>
              </a:extLst>
            </p:cNvPr>
            <p:cNvPicPr>
              <a:picLocks noChangeAspect="1"/>
            </p:cNvPicPr>
            <p:nvPr/>
          </p:nvPicPr>
          <p:blipFill rotWithShape="1">
            <a:blip r:embed="rId10">
              <a:extLst>
                <a:ext uri="{BEBA8EAE-BF5A-486C-A8C5-ECC9F3942E4B}">
                  <a14:imgProps xmlns:a14="http://schemas.microsoft.com/office/drawing/2010/main" xmlns="">
                    <a14:imgLayer r:embed="rId9">
                      <a14:imgEffect>
                        <a14:backgroundRemoval t="174" b="82726" l="4699" r="89850">
                          <a14:foregroundMark x1="4699" y1="53472" x2="32331" y2="174"/>
                          <a14:foregroundMark x1="59211" y1="347" x2="40038" y2="6424"/>
                          <a14:foregroundMark x1="40038" y1="6424" x2="40038" y2="6424"/>
                          <a14:foregroundMark x1="53947" y1="1389" x2="31391" y2="1649"/>
                          <a14:backgroundMark x1="60902" y1="36545" x2="34962" y2="74826"/>
                          <a14:backgroundMark x1="32331" y1="38368" x2="33271" y2="58507"/>
                          <a14:backgroundMark x1="77632" y1="37326" x2="70865" y2="59722"/>
                          <a14:backgroundMark x1="59962" y1="12760" x2="50564" y2="27778"/>
                          <a14:backgroundMark x1="64286" y1="13628" x2="73308" y2="31163"/>
                          <a14:backgroundMark x1="53008" y1="13368" x2="43233" y2="33160"/>
                          <a14:backgroundMark x1="35714" y1="14149" x2="32331" y2="33160"/>
                          <a14:backgroundMark x1="37030" y1="12326" x2="80827" y2="9375"/>
                          <a14:backgroundMark x1="57895" y1="3559" x2="61654" y2="781"/>
                        </a14:backgroundRemoval>
                      </a14:imgEffect>
                      <a14:imgEffect>
                        <a14:saturation sat="300000"/>
                      </a14:imgEffect>
                    </a14:imgLayer>
                  </a14:imgProps>
                </a:ext>
                <a:ext uri="{28A0092B-C50C-407E-A947-70E740481C1C}">
                  <a14:useLocalDpi xmlns:a14="http://schemas.microsoft.com/office/drawing/2010/main" xmlns="" val="0"/>
                </a:ext>
              </a:extLst>
            </a:blip>
            <a:srcRect l="-6" t="-129" r="6" b="18101"/>
            <a:stretch/>
          </p:blipFill>
          <p:spPr>
            <a:xfrm>
              <a:off x="1624114" y="1032775"/>
              <a:ext cx="1902009" cy="3378440"/>
            </a:xfrm>
            <a:prstGeom prst="roundRect">
              <a:avLst/>
            </a:prstGeom>
          </p:spPr>
        </p:pic>
      </p:grpSp>
      <p:sp>
        <p:nvSpPr>
          <p:cNvPr id="33" name="Right Brace 32">
            <a:extLst>
              <a:ext uri="{FF2B5EF4-FFF2-40B4-BE49-F238E27FC236}">
                <a16:creationId xmlns:a16="http://schemas.microsoft.com/office/drawing/2014/main" xmlns="" id="{9E94A620-6A14-997A-A407-746EF402FC7C}"/>
              </a:ext>
            </a:extLst>
          </p:cNvPr>
          <p:cNvSpPr/>
          <p:nvPr/>
        </p:nvSpPr>
        <p:spPr>
          <a:xfrm>
            <a:off x="9618411" y="1320099"/>
            <a:ext cx="320130" cy="4211884"/>
          </a:xfrm>
          <a:prstGeom prst="rightBrace">
            <a:avLst>
              <a:gd name="adj1" fmla="val 97928"/>
              <a:gd name="adj2" fmla="val 50263"/>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735959">
              <a:defRPr/>
            </a:pPr>
            <a:endParaRPr lang="en-IN" sz="1449">
              <a:solidFill>
                <a:prstClr val="black"/>
              </a:solidFill>
              <a:latin typeface="Calibri" panose="020F0502020204030204"/>
            </a:endParaRPr>
          </a:p>
        </p:txBody>
      </p:sp>
      <p:pic>
        <p:nvPicPr>
          <p:cNvPr id="34" name="Picture 2" descr="241 Electrocutado Vector Images - Free &amp;amp; Royalty-free Electrocutado Vectors  | Depositphotos®">
            <a:extLst>
              <a:ext uri="{FF2B5EF4-FFF2-40B4-BE49-F238E27FC236}">
                <a16:creationId xmlns:a16="http://schemas.microsoft.com/office/drawing/2014/main" xmlns="" id="{F029CC20-7792-BB87-053D-E650A4428090}"/>
              </a:ext>
            </a:extLst>
          </p:cNvPr>
          <p:cNvPicPr>
            <a:picLocks noChangeAspect="1" noChangeArrowheads="1"/>
          </p:cNvPicPr>
          <p:nvPr/>
        </p:nvPicPr>
        <p:blipFill rotWithShape="1">
          <a:blip r:embed="rId11">
            <a:extLst>
              <a:ext uri="{BEBA8EAE-BF5A-486C-A8C5-ECC9F3942E4B}">
                <a14:imgProps xmlns:a14="http://schemas.microsoft.com/office/drawing/2010/main" xmlns="">
                  <a14:imgLayer r:embed="rId12">
                    <a14:imgEffect>
                      <a14:backgroundRemoval t="41895" b="88770" l="30530" r="70613">
                        <a14:foregroundMark x1="30530" y1="68164" x2="33437" y2="66602"/>
                        <a14:foregroundMark x1="48910" y1="45508" x2="49844" y2="45410"/>
                        <a14:foregroundMark x1="49429" y1="43848" x2="49429" y2="43848"/>
                        <a14:foregroundMark x1="62409" y1="43750" x2="64486" y2="47852"/>
                        <a14:foregroundMark x1="62928" y1="41992" x2="62928" y2="41992"/>
                        <a14:foregroundMark x1="69055" y1="45703" x2="69055" y2="46973"/>
                        <a14:foregroundMark x1="70613" y1="72363" x2="69367" y2="70215"/>
                        <a14:foregroundMark x1="50675" y1="88770" x2="50675" y2="86426"/>
                      </a14:backgroundRemoval>
                    </a14:imgEffect>
                  </a14:imgLayer>
                </a14:imgProps>
              </a:ext>
              <a:ext uri="{28A0092B-C50C-407E-A947-70E740481C1C}">
                <a14:useLocalDpi xmlns:a14="http://schemas.microsoft.com/office/drawing/2010/main" xmlns="" val="0"/>
              </a:ext>
            </a:extLst>
          </a:blip>
          <a:srcRect l="28747" t="40592" r="26675" b="8792"/>
          <a:stretch/>
        </p:blipFill>
        <p:spPr bwMode="auto">
          <a:xfrm flipH="1">
            <a:off x="10077555" y="2064704"/>
            <a:ext cx="2114445" cy="2552693"/>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TextBox 34">
            <a:extLst>
              <a:ext uri="{FF2B5EF4-FFF2-40B4-BE49-F238E27FC236}">
                <a16:creationId xmlns:a16="http://schemas.microsoft.com/office/drawing/2014/main" xmlns="" id="{512EB8D5-C78B-A7A9-8892-5C65C25C5007}"/>
              </a:ext>
            </a:extLst>
          </p:cNvPr>
          <p:cNvSpPr txBox="1"/>
          <p:nvPr/>
        </p:nvSpPr>
        <p:spPr>
          <a:xfrm>
            <a:off x="6877739" y="5713613"/>
            <a:ext cx="5314261" cy="649409"/>
          </a:xfrm>
          <a:prstGeom prst="rect">
            <a:avLst/>
          </a:prstGeom>
          <a:noFill/>
        </p:spPr>
        <p:txBody>
          <a:bodyPr wrap="square" rtlCol="0">
            <a:spAutoFit/>
          </a:bodyPr>
          <a:lstStyle>
            <a:defPPr>
              <a:defRPr lang="en-US"/>
            </a:defPPr>
            <a:lvl1pPr algn="ctr" defTabSz="569187">
              <a:defRPr sz="1300">
                <a:solidFill>
                  <a:prstClr val="black"/>
                </a:solidFill>
                <a:latin typeface="Calibri" panose="020F0502020204030204"/>
              </a:defRPr>
            </a:lvl1pPr>
          </a:lstStyle>
          <a:p>
            <a:r>
              <a:rPr lang="en-US" sz="1810" dirty="0"/>
              <a:t>Electric shock in case of coming in contact to live wires can be prove fatal</a:t>
            </a:r>
          </a:p>
        </p:txBody>
      </p:sp>
      <p:cxnSp>
        <p:nvCxnSpPr>
          <p:cNvPr id="37" name="Straight Connector 36">
            <a:extLst>
              <a:ext uri="{FF2B5EF4-FFF2-40B4-BE49-F238E27FC236}">
                <a16:creationId xmlns:a16="http://schemas.microsoft.com/office/drawing/2014/main" xmlns="" id="{548B708C-D8B7-B546-24FA-4D3E9AB798B8}"/>
              </a:ext>
            </a:extLst>
          </p:cNvPr>
          <p:cNvCxnSpPr/>
          <p:nvPr/>
        </p:nvCxnSpPr>
        <p:spPr>
          <a:xfrm>
            <a:off x="6553201" y="968488"/>
            <a:ext cx="0" cy="51393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65234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DC758DFD-99F4-4A9C-BF04-B7344373B600}"/>
              </a:ext>
            </a:extLst>
          </p:cNvPr>
          <p:cNvSpPr>
            <a:spLocks noGrp="1"/>
          </p:cNvSpPr>
          <p:nvPr>
            <p:ph type="sldNum" sz="quarter" idx="12"/>
          </p:nvPr>
        </p:nvSpPr>
        <p:spPr>
          <a:xfrm>
            <a:off x="8822308" y="6506960"/>
            <a:ext cx="2208119" cy="365125"/>
          </a:xfrm>
        </p:spPr>
        <p:txBody>
          <a:bodyPr/>
          <a:lstStyle/>
          <a:p>
            <a:fld id="{BA5E2C0A-3A00-4456-92B8-8E80D9CCD888}" type="slidenum">
              <a:rPr lang="en-IN" smtClean="0"/>
              <a:pPr/>
              <a:t>14</a:t>
            </a:fld>
            <a:endParaRPr lang="en-IN" dirty="0"/>
          </a:p>
        </p:txBody>
      </p:sp>
      <p:sp>
        <p:nvSpPr>
          <p:cNvPr id="11" name="TextBox 10">
            <a:extLst>
              <a:ext uri="{FF2B5EF4-FFF2-40B4-BE49-F238E27FC236}">
                <a16:creationId xmlns:a16="http://schemas.microsoft.com/office/drawing/2014/main" xmlns="" id="{70DD253D-2E27-49DE-9BFF-0E7580B05C5C}"/>
              </a:ext>
            </a:extLst>
          </p:cNvPr>
          <p:cNvSpPr txBox="1"/>
          <p:nvPr/>
        </p:nvSpPr>
        <p:spPr>
          <a:xfrm>
            <a:off x="9396233" y="6506960"/>
            <a:ext cx="2795767" cy="369332"/>
          </a:xfrm>
          <a:prstGeom prst="rect">
            <a:avLst/>
          </a:prstGeom>
          <a:noFill/>
        </p:spPr>
        <p:txBody>
          <a:bodyPr wrap="square" rtlCol="0">
            <a:spAutoFit/>
          </a:bodyPr>
          <a:lstStyle/>
          <a:p>
            <a:pPr algn="r" defTabSz="735959">
              <a:defRPr/>
            </a:pPr>
            <a:r>
              <a:rPr lang="en-US" sz="900" dirty="0">
                <a:solidFill>
                  <a:prstClr val="black"/>
                </a:solidFill>
                <a:latin typeface="Calibri" panose="020F0502020204030204"/>
              </a:rPr>
              <a:t>Icon source: 123rf.com, clipartmax.com</a:t>
            </a:r>
          </a:p>
          <a:p>
            <a:pPr algn="r" defTabSz="735959">
              <a:defRPr/>
            </a:pPr>
            <a:r>
              <a:rPr lang="en-US" sz="900" dirty="0">
                <a:solidFill>
                  <a:prstClr val="black"/>
                </a:solidFill>
                <a:latin typeface="Calibri" panose="020F0502020204030204"/>
              </a:rPr>
              <a:t>Image source: Creative commons</a:t>
            </a:r>
          </a:p>
        </p:txBody>
      </p:sp>
      <p:sp>
        <p:nvSpPr>
          <p:cNvPr id="8" name="Freeform: Shape 12">
            <a:extLst>
              <a:ext uri="{FF2B5EF4-FFF2-40B4-BE49-F238E27FC236}">
                <a16:creationId xmlns:a16="http://schemas.microsoft.com/office/drawing/2014/main" xmlns="" id="{4199CE31-AF2B-F975-0F3D-950A105677EA}"/>
              </a:ext>
            </a:extLst>
          </p:cNvPr>
          <p:cNvSpPr/>
          <p:nvPr/>
        </p:nvSpPr>
        <p:spPr>
          <a:xfrm flipH="1" flipV="1">
            <a:off x="-5527" y="92482"/>
            <a:ext cx="7446602" cy="503098"/>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 name="Title 1">
            <a:extLst>
              <a:ext uri="{FF2B5EF4-FFF2-40B4-BE49-F238E27FC236}">
                <a16:creationId xmlns:a16="http://schemas.microsoft.com/office/drawing/2014/main" xmlns="" id="{EBBA450F-6685-4065-91EF-7B87E93D9D94}"/>
              </a:ext>
            </a:extLst>
          </p:cNvPr>
          <p:cNvSpPr>
            <a:spLocks noGrp="1"/>
          </p:cNvSpPr>
          <p:nvPr>
            <p:ph type="title"/>
          </p:nvPr>
        </p:nvSpPr>
        <p:spPr>
          <a:xfrm>
            <a:off x="-5527" y="106947"/>
            <a:ext cx="7081240" cy="474169"/>
          </a:xfrm>
          <a:solidFill>
            <a:schemeClr val="accent6">
              <a:lumMod val="75000"/>
            </a:schemeClr>
          </a:solidFill>
          <a:ln>
            <a:noFill/>
          </a:ln>
        </p:spPr>
        <p:style>
          <a:lnRef idx="1">
            <a:schemeClr val="accent2"/>
          </a:lnRef>
          <a:fillRef idx="2">
            <a:schemeClr val="accent2"/>
          </a:fillRef>
          <a:effectRef idx="1">
            <a:schemeClr val="accent2"/>
          </a:effectRef>
          <a:fontRef idx="minor">
            <a:schemeClr val="dk1"/>
          </a:fontRef>
        </p:style>
        <p:txBody>
          <a:bodyPr spcFirstLastPara="1" vert="horz" wrap="square" lIns="73591" tIns="36785" rIns="73591" bIns="36785" rtlCol="0" anchor="ctr" anchorCtr="0">
            <a:noAutofit/>
          </a:bodyPr>
          <a:lstStyle/>
          <a:p>
            <a:pPr algn="ctr" defTabSz="800156">
              <a:buClr>
                <a:schemeClr val="dk1"/>
              </a:buClr>
              <a:buSzPts val="1800"/>
              <a:buFont typeface="Calibri"/>
            </a:pPr>
            <a:r>
              <a:rPr lang="en-US" sz="2457" b="1" dirty="0">
                <a:solidFill>
                  <a:schemeClr val="bg1"/>
                </a:solidFill>
                <a:ea typeface="Calibri"/>
                <a:cs typeface="Calibri"/>
              </a:rPr>
              <a:t>Types of Hazards</a:t>
            </a:r>
          </a:p>
        </p:txBody>
      </p:sp>
      <p:sp>
        <p:nvSpPr>
          <p:cNvPr id="15" name="TextBox 14">
            <a:extLst>
              <a:ext uri="{FF2B5EF4-FFF2-40B4-BE49-F238E27FC236}">
                <a16:creationId xmlns:a16="http://schemas.microsoft.com/office/drawing/2014/main" xmlns="" id="{569130E0-43B5-7183-6610-0F1AE2D6C299}"/>
              </a:ext>
            </a:extLst>
          </p:cNvPr>
          <p:cNvSpPr txBox="1"/>
          <p:nvPr/>
        </p:nvSpPr>
        <p:spPr>
          <a:xfrm>
            <a:off x="98019" y="637382"/>
            <a:ext cx="1637308" cy="400110"/>
          </a:xfrm>
          <a:prstGeom prst="rect">
            <a:avLst/>
          </a:prstGeom>
          <a:noFill/>
        </p:spPr>
        <p:txBody>
          <a:bodyPr wrap="none" rtlCol="0">
            <a:spAutoFit/>
          </a:bodyPr>
          <a:lstStyle/>
          <a:p>
            <a:r>
              <a:rPr lang="en-IN" sz="2000" b="1" dirty="0"/>
              <a:t>5. Fire Hazard</a:t>
            </a:r>
          </a:p>
        </p:txBody>
      </p:sp>
      <p:sp>
        <p:nvSpPr>
          <p:cNvPr id="29" name="TextBox 28">
            <a:extLst>
              <a:ext uri="{FF2B5EF4-FFF2-40B4-BE49-F238E27FC236}">
                <a16:creationId xmlns:a16="http://schemas.microsoft.com/office/drawing/2014/main" xmlns="" id="{83A47995-F2EF-1AA3-6DAB-0A0D63664F53}"/>
              </a:ext>
            </a:extLst>
          </p:cNvPr>
          <p:cNvSpPr txBox="1"/>
          <p:nvPr/>
        </p:nvSpPr>
        <p:spPr>
          <a:xfrm>
            <a:off x="7522395" y="654278"/>
            <a:ext cx="2013693" cy="400110"/>
          </a:xfrm>
          <a:prstGeom prst="rect">
            <a:avLst/>
          </a:prstGeom>
          <a:noFill/>
        </p:spPr>
        <p:txBody>
          <a:bodyPr wrap="none" rtlCol="0">
            <a:spAutoFit/>
          </a:bodyPr>
          <a:lstStyle/>
          <a:p>
            <a:r>
              <a:rPr lang="en-IN" sz="2000" b="1" dirty="0"/>
              <a:t>4. Electric Hazard</a:t>
            </a:r>
          </a:p>
        </p:txBody>
      </p:sp>
      <p:cxnSp>
        <p:nvCxnSpPr>
          <p:cNvPr id="37" name="Straight Connector 36">
            <a:extLst>
              <a:ext uri="{FF2B5EF4-FFF2-40B4-BE49-F238E27FC236}">
                <a16:creationId xmlns:a16="http://schemas.microsoft.com/office/drawing/2014/main" xmlns="" id="{548B708C-D8B7-B546-24FA-4D3E9AB798B8}"/>
              </a:ext>
            </a:extLst>
          </p:cNvPr>
          <p:cNvCxnSpPr/>
          <p:nvPr/>
        </p:nvCxnSpPr>
        <p:spPr>
          <a:xfrm>
            <a:off x="6389915" y="968488"/>
            <a:ext cx="0" cy="5139388"/>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xmlns="" id="{F176F3AA-4C48-1C0D-DAE2-7E2F55CD4867}"/>
              </a:ext>
            </a:extLst>
          </p:cNvPr>
          <p:cNvPicPr>
            <a:picLocks noChangeAspect="1"/>
          </p:cNvPicPr>
          <p:nvPr/>
        </p:nvPicPr>
        <p:blipFill>
          <a:blip r:embed="rId2"/>
          <a:stretch>
            <a:fillRect/>
          </a:stretch>
        </p:blipFill>
        <p:spPr>
          <a:xfrm>
            <a:off x="3450768" y="1405789"/>
            <a:ext cx="2140641" cy="1548722"/>
          </a:xfrm>
          <a:prstGeom prst="ellipse">
            <a:avLst/>
          </a:prstGeom>
          <a:ln>
            <a:solidFill>
              <a:schemeClr val="bg1">
                <a:lumMod val="50000"/>
              </a:schemeClr>
            </a:solidFill>
          </a:ln>
        </p:spPr>
      </p:pic>
      <p:pic>
        <p:nvPicPr>
          <p:cNvPr id="5" name="Picture 4">
            <a:extLst>
              <a:ext uri="{FF2B5EF4-FFF2-40B4-BE49-F238E27FC236}">
                <a16:creationId xmlns:a16="http://schemas.microsoft.com/office/drawing/2014/main" xmlns="" id="{67C7B115-7253-B5E9-9B24-86207CC89BDA}"/>
              </a:ext>
            </a:extLst>
          </p:cNvPr>
          <p:cNvPicPr>
            <a:picLocks noChangeAspect="1"/>
          </p:cNvPicPr>
          <p:nvPr/>
        </p:nvPicPr>
        <p:blipFill>
          <a:blip r:embed="rId3" cstate="print"/>
          <a:stretch>
            <a:fillRect/>
          </a:stretch>
        </p:blipFill>
        <p:spPr>
          <a:xfrm>
            <a:off x="3464373" y="3297464"/>
            <a:ext cx="2140641" cy="1548722"/>
          </a:xfrm>
          <a:prstGeom prst="ellipse">
            <a:avLst/>
          </a:prstGeom>
          <a:ln>
            <a:solidFill>
              <a:schemeClr val="bg1">
                <a:lumMod val="50000"/>
              </a:schemeClr>
            </a:solidFill>
          </a:ln>
        </p:spPr>
      </p:pic>
      <p:pic>
        <p:nvPicPr>
          <p:cNvPr id="6" name="Picture 5">
            <a:extLst>
              <a:ext uri="{FF2B5EF4-FFF2-40B4-BE49-F238E27FC236}">
                <a16:creationId xmlns:a16="http://schemas.microsoft.com/office/drawing/2014/main" xmlns="" id="{1243F5F7-C85C-B3B5-8285-2CCFAAF945F3}"/>
              </a:ext>
            </a:extLst>
          </p:cNvPr>
          <p:cNvPicPr>
            <a:picLocks noChangeAspect="1"/>
          </p:cNvPicPr>
          <p:nvPr/>
        </p:nvPicPr>
        <p:blipFill rotWithShape="1">
          <a:blip r:embed="rId4">
            <a:extLst>
              <a:ext uri="{28A0092B-C50C-407E-A947-70E740481C1C}">
                <a14:useLocalDpi xmlns:a14="http://schemas.microsoft.com/office/drawing/2010/main" xmlns="" val="0"/>
              </a:ext>
            </a:extLst>
          </a:blip>
          <a:srcRect r="34773"/>
          <a:stretch/>
        </p:blipFill>
        <p:spPr>
          <a:xfrm>
            <a:off x="98019" y="2064704"/>
            <a:ext cx="2724355" cy="2258034"/>
          </a:xfrm>
          <a:prstGeom prst="rect">
            <a:avLst/>
          </a:prstGeom>
        </p:spPr>
      </p:pic>
      <p:sp>
        <p:nvSpPr>
          <p:cNvPr id="10" name="Right Brace 9">
            <a:extLst>
              <a:ext uri="{FF2B5EF4-FFF2-40B4-BE49-F238E27FC236}">
                <a16:creationId xmlns:a16="http://schemas.microsoft.com/office/drawing/2014/main" xmlns="" id="{547853B1-C064-D34C-483C-E2D3F4A97466}"/>
              </a:ext>
            </a:extLst>
          </p:cNvPr>
          <p:cNvSpPr/>
          <p:nvPr/>
        </p:nvSpPr>
        <p:spPr>
          <a:xfrm>
            <a:off x="2990013" y="1756783"/>
            <a:ext cx="329253" cy="2744368"/>
          </a:xfrm>
          <a:prstGeom prst="rightBrace">
            <a:avLst>
              <a:gd name="adj1" fmla="val 97928"/>
              <a:gd name="adj2" fmla="val 50000"/>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735959">
              <a:defRPr/>
            </a:pPr>
            <a:endParaRPr lang="en-IN" sz="1449"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xmlns="" id="{3F8DBD99-D91C-68C5-11E1-7CACDF7B9C26}"/>
              </a:ext>
            </a:extLst>
          </p:cNvPr>
          <p:cNvSpPr txBox="1"/>
          <p:nvPr/>
        </p:nvSpPr>
        <p:spPr>
          <a:xfrm>
            <a:off x="2825928" y="4998956"/>
            <a:ext cx="3492188" cy="350994"/>
          </a:xfrm>
          <a:prstGeom prst="rect">
            <a:avLst/>
          </a:prstGeom>
          <a:noFill/>
        </p:spPr>
        <p:txBody>
          <a:bodyPr wrap="square" rtlCol="0">
            <a:spAutoFit/>
          </a:bodyPr>
          <a:lstStyle>
            <a:defPPr>
              <a:defRPr lang="en-US"/>
            </a:defPPr>
            <a:lvl1pPr algn="ctr" defTabSz="569187">
              <a:defRPr sz="1300">
                <a:solidFill>
                  <a:prstClr val="black"/>
                </a:solidFill>
                <a:latin typeface="Calibri" panose="020F0502020204030204"/>
              </a:defRPr>
            </a:lvl1pPr>
          </a:lstStyle>
          <a:p>
            <a:r>
              <a:rPr lang="en-US" sz="1681" dirty="0"/>
              <a:t>Severe burns can be fatal as well</a:t>
            </a:r>
            <a:endParaRPr lang="en-IN" sz="1681" dirty="0"/>
          </a:p>
        </p:txBody>
      </p:sp>
      <p:sp>
        <p:nvSpPr>
          <p:cNvPr id="14" name="Right Brace 13">
            <a:extLst>
              <a:ext uri="{FF2B5EF4-FFF2-40B4-BE49-F238E27FC236}">
                <a16:creationId xmlns:a16="http://schemas.microsoft.com/office/drawing/2014/main" xmlns="" id="{98C50A00-7E11-04BD-7C7A-FF5E4E7484D4}"/>
              </a:ext>
            </a:extLst>
          </p:cNvPr>
          <p:cNvSpPr/>
          <p:nvPr/>
        </p:nvSpPr>
        <p:spPr>
          <a:xfrm>
            <a:off x="9682358" y="1953078"/>
            <a:ext cx="288748" cy="2688772"/>
          </a:xfrm>
          <a:prstGeom prst="rightBrace">
            <a:avLst>
              <a:gd name="adj1" fmla="val 97928"/>
              <a:gd name="adj2" fmla="val 50000"/>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735959">
              <a:defRPr/>
            </a:pPr>
            <a:endParaRPr lang="en-IN" sz="1449">
              <a:solidFill>
                <a:prstClr val="black"/>
              </a:solidFill>
              <a:latin typeface="Calibri" panose="020F0502020204030204"/>
            </a:endParaRPr>
          </a:p>
        </p:txBody>
      </p:sp>
      <p:pic>
        <p:nvPicPr>
          <p:cNvPr id="16" name="Picture 15">
            <a:extLst>
              <a:ext uri="{FF2B5EF4-FFF2-40B4-BE49-F238E27FC236}">
                <a16:creationId xmlns:a16="http://schemas.microsoft.com/office/drawing/2014/main" xmlns="" id="{0F1ABEE4-504D-5F2E-3276-43561EEC13AB}"/>
              </a:ext>
            </a:extLst>
          </p:cNvPr>
          <p:cNvPicPr>
            <a:picLocks noChangeAspect="1"/>
          </p:cNvPicPr>
          <p:nvPr/>
        </p:nvPicPr>
        <p:blipFill rotWithShape="1">
          <a:blip r:embed="rId5"/>
          <a:srcRect l="17241" r="17241"/>
          <a:stretch/>
        </p:blipFill>
        <p:spPr>
          <a:xfrm>
            <a:off x="10076733" y="2296678"/>
            <a:ext cx="1907388" cy="1907388"/>
          </a:xfrm>
          <a:prstGeom prst="ellipse">
            <a:avLst/>
          </a:prstGeom>
        </p:spPr>
      </p:pic>
      <p:sp>
        <p:nvSpPr>
          <p:cNvPr id="17" name="TextBox 16">
            <a:extLst>
              <a:ext uri="{FF2B5EF4-FFF2-40B4-BE49-F238E27FC236}">
                <a16:creationId xmlns:a16="http://schemas.microsoft.com/office/drawing/2014/main" xmlns="" id="{9D033C91-5F90-AF54-1560-D65EBFF41793}"/>
              </a:ext>
            </a:extLst>
          </p:cNvPr>
          <p:cNvSpPr txBox="1"/>
          <p:nvPr/>
        </p:nvSpPr>
        <p:spPr>
          <a:xfrm>
            <a:off x="8534381" y="4952009"/>
            <a:ext cx="3449740" cy="649409"/>
          </a:xfrm>
          <a:prstGeom prst="rect">
            <a:avLst/>
          </a:prstGeom>
          <a:noFill/>
        </p:spPr>
        <p:txBody>
          <a:bodyPr wrap="square" rtlCol="0">
            <a:spAutoFit/>
          </a:bodyPr>
          <a:lstStyle>
            <a:defPPr>
              <a:defRPr lang="en-US"/>
            </a:defPPr>
            <a:lvl1pPr algn="ctr" defTabSz="569187">
              <a:defRPr sz="1300">
                <a:solidFill>
                  <a:prstClr val="black"/>
                </a:solidFill>
                <a:latin typeface="Calibri" panose="020F0502020204030204"/>
              </a:defRPr>
            </a:lvl1pPr>
          </a:lstStyle>
          <a:p>
            <a:r>
              <a:rPr lang="en-US" sz="1810" dirty="0"/>
              <a:t>Severe injuries while ill-handling of tools and equipment</a:t>
            </a:r>
            <a:endParaRPr lang="en-IN" sz="1810" dirty="0"/>
          </a:p>
        </p:txBody>
      </p:sp>
      <p:pic>
        <p:nvPicPr>
          <p:cNvPr id="18" name="Google Shape;356;p24">
            <a:extLst>
              <a:ext uri="{FF2B5EF4-FFF2-40B4-BE49-F238E27FC236}">
                <a16:creationId xmlns:a16="http://schemas.microsoft.com/office/drawing/2014/main" xmlns="" id="{F69EEB74-8970-8B96-4ABF-9B3C94769FDB}"/>
              </a:ext>
            </a:extLst>
          </p:cNvPr>
          <p:cNvPicPr preferRelativeResize="0"/>
          <p:nvPr/>
        </p:nvPicPr>
        <p:blipFill rotWithShape="1">
          <a:blip r:embed="rId6">
            <a:alphaModFix/>
          </a:blip>
          <a:srcRect/>
          <a:stretch/>
        </p:blipFill>
        <p:spPr>
          <a:xfrm>
            <a:off x="6634614" y="2180150"/>
            <a:ext cx="2942118" cy="2321000"/>
          </a:xfrm>
          <a:prstGeom prst="rect">
            <a:avLst/>
          </a:prstGeom>
          <a:noFill/>
          <a:ln>
            <a:noFill/>
          </a:ln>
        </p:spPr>
      </p:pic>
    </p:spTree>
    <p:extLst>
      <p:ext uri="{BB962C8B-B14F-4D97-AF65-F5344CB8AC3E}">
        <p14:creationId xmlns:p14="http://schemas.microsoft.com/office/powerpoint/2010/main" xmlns="" val="314708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Shape 12">
            <a:extLst>
              <a:ext uri="{FF2B5EF4-FFF2-40B4-BE49-F238E27FC236}">
                <a16:creationId xmlns:a16="http://schemas.microsoft.com/office/drawing/2014/main" xmlns="" id="{C6577883-A694-450C-A2C7-C9C8A85D9915}"/>
              </a:ext>
            </a:extLst>
          </p:cNvPr>
          <p:cNvSpPr/>
          <p:nvPr/>
        </p:nvSpPr>
        <p:spPr>
          <a:xfrm flipH="1" flipV="1">
            <a:off x="20930" y="148341"/>
            <a:ext cx="7446602" cy="905414"/>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7" name="Rectangle 6"/>
          <p:cNvSpPr/>
          <p:nvPr/>
        </p:nvSpPr>
        <p:spPr>
          <a:xfrm>
            <a:off x="20930" y="1471565"/>
            <a:ext cx="2112503" cy="5976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Sewer and Septic Tank workers</a:t>
            </a:r>
          </a:p>
        </p:txBody>
      </p:sp>
      <p:sp>
        <p:nvSpPr>
          <p:cNvPr id="8" name="Rectangle 7"/>
          <p:cNvSpPr/>
          <p:nvPr/>
        </p:nvSpPr>
        <p:spPr>
          <a:xfrm>
            <a:off x="1205584" y="1240732"/>
            <a:ext cx="5740240" cy="461665"/>
          </a:xfrm>
          <a:prstGeom prst="rect">
            <a:avLst/>
          </a:prstGeom>
        </p:spPr>
        <p:txBody>
          <a:bodyPr wrap="square">
            <a:spAutoFit/>
          </a:bodyPr>
          <a:lstStyle/>
          <a:p>
            <a:pPr algn="just"/>
            <a:endParaRPr lang="en-US" sz="2400" dirty="0">
              <a:solidFill>
                <a:schemeClr val="bg1"/>
              </a:solidFill>
            </a:endParaRPr>
          </a:p>
        </p:txBody>
      </p:sp>
      <p:sp>
        <p:nvSpPr>
          <p:cNvPr id="34" name="Rectangle 33"/>
          <p:cNvSpPr/>
          <p:nvPr/>
        </p:nvSpPr>
        <p:spPr>
          <a:xfrm>
            <a:off x="6194664" y="2147811"/>
            <a:ext cx="5830559" cy="461665"/>
          </a:xfrm>
          <a:prstGeom prst="rect">
            <a:avLst/>
          </a:prstGeom>
        </p:spPr>
        <p:txBody>
          <a:bodyPr wrap="square">
            <a:spAutoFit/>
          </a:bodyPr>
          <a:lstStyle/>
          <a:p>
            <a:pPr algn="just"/>
            <a:r>
              <a:rPr lang="en-US" sz="2400" dirty="0">
                <a:solidFill>
                  <a:schemeClr val="bg1"/>
                </a:solidFill>
              </a:rPr>
              <a:t>.</a:t>
            </a:r>
          </a:p>
        </p:txBody>
      </p:sp>
      <p:sp>
        <p:nvSpPr>
          <p:cNvPr id="5" name="Rectangle 4"/>
          <p:cNvSpPr/>
          <p:nvPr/>
        </p:nvSpPr>
        <p:spPr>
          <a:xfrm>
            <a:off x="2308463" y="1136480"/>
            <a:ext cx="9625701" cy="1477328"/>
          </a:xfrm>
          <a:prstGeom prst="rect">
            <a:avLst/>
          </a:prstGeom>
          <a:solidFill>
            <a:schemeClr val="accent1">
              <a:lumMod val="20000"/>
              <a:lumOff val="80000"/>
            </a:schemeClr>
          </a:solidFill>
        </p:spPr>
        <p:txBody>
          <a:bodyPr wrap="square">
            <a:spAutoFit/>
          </a:bodyPr>
          <a:lstStyle/>
          <a:p>
            <a:pPr marL="285750" indent="-285750" algn="just">
              <a:buFont typeface="Wingdings" panose="05000000000000000000" pitchFamily="2" charset="2"/>
              <a:buChar char="Ø"/>
            </a:pPr>
            <a:r>
              <a:rPr lang="en-IN" dirty="0">
                <a:solidFill>
                  <a:schemeClr val="tx1">
                    <a:lumMod val="85000"/>
                    <a:lumOff val="15000"/>
                  </a:schemeClr>
                </a:solidFill>
              </a:rPr>
              <a:t>Workers who cleans, maintain, repair the chocking of sewer pipeline and its operations are called </a:t>
            </a:r>
            <a:r>
              <a:rPr lang="en-IN" b="1" dirty="0">
                <a:solidFill>
                  <a:schemeClr val="tx1">
                    <a:lumMod val="85000"/>
                    <a:lumOff val="15000"/>
                  </a:schemeClr>
                </a:solidFill>
              </a:rPr>
              <a:t>Sewer line </a:t>
            </a:r>
            <a:r>
              <a:rPr lang="en-IN" b="1" dirty="0" smtClean="0">
                <a:solidFill>
                  <a:schemeClr val="tx1">
                    <a:lumMod val="85000"/>
                    <a:lumOff val="15000"/>
                  </a:schemeClr>
                </a:solidFill>
              </a:rPr>
              <a:t>workers/</a:t>
            </a:r>
            <a:r>
              <a:rPr lang="en-IN" b="1" dirty="0" err="1" smtClean="0">
                <a:solidFill>
                  <a:schemeClr val="tx1">
                    <a:lumMod val="85000"/>
                    <a:lumOff val="15000"/>
                  </a:schemeClr>
                </a:solidFill>
              </a:rPr>
              <a:t>Sewerman</a:t>
            </a:r>
            <a:endParaRPr lang="en-IN" b="1" dirty="0">
              <a:solidFill>
                <a:schemeClr val="tx1">
                  <a:lumMod val="85000"/>
                  <a:lumOff val="15000"/>
                </a:schemeClr>
              </a:solidFill>
            </a:endParaRPr>
          </a:p>
          <a:p>
            <a:pPr algn="just"/>
            <a:endParaRPr lang="en-IN" b="1" dirty="0">
              <a:solidFill>
                <a:schemeClr val="tx1">
                  <a:lumMod val="85000"/>
                  <a:lumOff val="15000"/>
                </a:schemeClr>
              </a:solidFill>
            </a:endParaRPr>
          </a:p>
          <a:p>
            <a:pPr marL="285750" indent="-285750" algn="just">
              <a:buFont typeface="Wingdings" panose="05000000000000000000" pitchFamily="2" charset="2"/>
              <a:buChar char="Ø"/>
            </a:pPr>
            <a:r>
              <a:rPr lang="en-IN" dirty="0">
                <a:solidFill>
                  <a:schemeClr val="tx1">
                    <a:lumMod val="85000"/>
                    <a:lumOff val="15000"/>
                  </a:schemeClr>
                </a:solidFill>
              </a:rPr>
              <a:t>Workers who empty septic tank of resident, commercial, public and institutional premises are called </a:t>
            </a:r>
            <a:r>
              <a:rPr lang="en-IN" b="1" dirty="0">
                <a:solidFill>
                  <a:schemeClr val="tx1">
                    <a:lumMod val="85000"/>
                    <a:lumOff val="15000"/>
                  </a:schemeClr>
                </a:solidFill>
              </a:rPr>
              <a:t>Septic Tank workers</a:t>
            </a:r>
          </a:p>
        </p:txBody>
      </p:sp>
      <p:sp>
        <p:nvSpPr>
          <p:cNvPr id="17" name="Slide Number Placeholder 16"/>
          <p:cNvSpPr>
            <a:spLocks noGrp="1"/>
          </p:cNvSpPr>
          <p:nvPr>
            <p:ph type="sldNum" sz="quarter" idx="12"/>
          </p:nvPr>
        </p:nvSpPr>
        <p:spPr/>
        <p:txBody>
          <a:bodyPr/>
          <a:lstStyle/>
          <a:p>
            <a:fld id="{BAFB9A62-36B1-4202-97A7-76C1F2B844D4}" type="slidenum">
              <a:rPr lang="en-US" smtClean="0">
                <a:solidFill>
                  <a:prstClr val="black">
                    <a:tint val="75000"/>
                  </a:prstClr>
                </a:solidFill>
              </a:rPr>
              <a:pPr/>
              <a:t>15</a:t>
            </a:fld>
            <a:endParaRPr lang="en-US">
              <a:solidFill>
                <a:prstClr val="black">
                  <a:tint val="75000"/>
                </a:prstClr>
              </a:solidFill>
            </a:endParaRPr>
          </a:p>
        </p:txBody>
      </p:sp>
      <p:sp>
        <p:nvSpPr>
          <p:cNvPr id="2" name="Freeform: Shape 12">
            <a:extLst>
              <a:ext uri="{FF2B5EF4-FFF2-40B4-BE49-F238E27FC236}">
                <a16:creationId xmlns:a16="http://schemas.microsoft.com/office/drawing/2014/main" xmlns="" id="{E7A094C2-04E6-17D9-3E61-4289B54A9A67}"/>
              </a:ext>
            </a:extLst>
          </p:cNvPr>
          <p:cNvSpPr/>
          <p:nvPr/>
        </p:nvSpPr>
        <p:spPr>
          <a:xfrm flipH="1" flipV="1">
            <a:off x="20930" y="162837"/>
            <a:ext cx="726081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lumMod val="75000"/>
            </a:scheme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31" name="Rectangle 30"/>
          <p:cNvSpPr/>
          <p:nvPr/>
        </p:nvSpPr>
        <p:spPr>
          <a:xfrm>
            <a:off x="-566326" y="148341"/>
            <a:ext cx="7075714" cy="964271"/>
          </a:xfrm>
          <a:prstGeom prst="rect">
            <a:avLst/>
          </a:prstGeom>
          <a:noFill/>
          <a:ln w="12700" cap="flat" cmpd="sng" algn="ctr">
            <a:noFill/>
            <a:prstDash val="solid"/>
            <a:miter lim="800000"/>
          </a:ln>
          <a:effectLst/>
        </p:spPr>
        <p:txBody>
          <a:bodyPr wrap="square" rtlCol="0" anchor="ctr">
            <a:noAutofit/>
          </a:bodyPr>
          <a:lstStyle/>
          <a:p>
            <a:pPr algn="ctr"/>
            <a:r>
              <a:rPr lang="en-US" sz="2800" b="1" kern="0" dirty="0">
                <a:solidFill>
                  <a:prstClr val="white"/>
                </a:solidFill>
              </a:rPr>
              <a:t>Sewer and Septic Tank Workers (SSWs)</a:t>
            </a:r>
          </a:p>
        </p:txBody>
      </p:sp>
      <p:sp>
        <p:nvSpPr>
          <p:cNvPr id="3" name="Rectangle 2">
            <a:extLst>
              <a:ext uri="{FF2B5EF4-FFF2-40B4-BE49-F238E27FC236}">
                <a16:creationId xmlns:a16="http://schemas.microsoft.com/office/drawing/2014/main" xmlns="" id="{21814EAF-BD64-8E97-8EF5-EC63125BEB27}"/>
              </a:ext>
            </a:extLst>
          </p:cNvPr>
          <p:cNvSpPr/>
          <p:nvPr/>
        </p:nvSpPr>
        <p:spPr>
          <a:xfrm>
            <a:off x="4833321" y="3037382"/>
            <a:ext cx="2634211" cy="5976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Workers </a:t>
            </a:r>
            <a:r>
              <a:rPr lang="en-US" sz="2000" b="1" dirty="0" smtClean="0"/>
              <a:t>employed through</a:t>
            </a:r>
            <a:r>
              <a:rPr lang="en-US" sz="2000" b="1" dirty="0"/>
              <a:t>:</a:t>
            </a:r>
          </a:p>
        </p:txBody>
      </p:sp>
      <p:cxnSp>
        <p:nvCxnSpPr>
          <p:cNvPr id="6" name="Straight Connector 5">
            <a:extLst>
              <a:ext uri="{FF2B5EF4-FFF2-40B4-BE49-F238E27FC236}">
                <a16:creationId xmlns:a16="http://schemas.microsoft.com/office/drawing/2014/main" xmlns="" id="{9D4EDEEC-5C85-053F-2576-FA090473EC46}"/>
              </a:ext>
            </a:extLst>
          </p:cNvPr>
          <p:cNvCxnSpPr>
            <a:cxnSpLocks/>
            <a:stCxn id="3" idx="2"/>
          </p:cNvCxnSpPr>
          <p:nvPr/>
        </p:nvCxnSpPr>
        <p:spPr>
          <a:xfrm flipH="1">
            <a:off x="5889573" y="3635058"/>
            <a:ext cx="260854" cy="523282"/>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xmlns="" id="{ACF69E28-3250-A918-220C-1E7CE9A25C65}"/>
              </a:ext>
            </a:extLst>
          </p:cNvPr>
          <p:cNvCxnSpPr/>
          <p:nvPr/>
        </p:nvCxnSpPr>
        <p:spPr>
          <a:xfrm>
            <a:off x="1524001" y="4158341"/>
            <a:ext cx="869768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xmlns="" id="{DCED5029-4E9A-3D2D-BAB4-BEFC61573073}"/>
              </a:ext>
            </a:extLst>
          </p:cNvPr>
          <p:cNvSpPr txBox="1"/>
          <p:nvPr/>
        </p:nvSpPr>
        <p:spPr>
          <a:xfrm>
            <a:off x="617796" y="4463105"/>
            <a:ext cx="2112503" cy="646331"/>
          </a:xfrm>
          <a:prstGeom prst="rect">
            <a:avLst/>
          </a:prstGeom>
          <a:noFill/>
          <a:ln>
            <a:solidFill>
              <a:srgbClr val="C00000"/>
            </a:solidFill>
          </a:ln>
        </p:spPr>
        <p:txBody>
          <a:bodyPr wrap="square" rtlCol="0">
            <a:spAutoFit/>
          </a:bodyPr>
          <a:lstStyle/>
          <a:p>
            <a:r>
              <a:rPr lang="en-IN" b="1" dirty="0" smtClean="0"/>
              <a:t>Urban Local Body (ULB</a:t>
            </a:r>
            <a:r>
              <a:rPr lang="en-IN" b="1" dirty="0"/>
              <a:t>) Payroll</a:t>
            </a:r>
          </a:p>
        </p:txBody>
      </p:sp>
      <p:sp>
        <p:nvSpPr>
          <p:cNvPr id="13" name="TextBox 12">
            <a:extLst>
              <a:ext uri="{FF2B5EF4-FFF2-40B4-BE49-F238E27FC236}">
                <a16:creationId xmlns:a16="http://schemas.microsoft.com/office/drawing/2014/main" xmlns="" id="{57E316BE-40BE-BBFE-030B-F0D8B3692AEA}"/>
              </a:ext>
            </a:extLst>
          </p:cNvPr>
          <p:cNvSpPr txBox="1"/>
          <p:nvPr/>
        </p:nvSpPr>
        <p:spPr>
          <a:xfrm>
            <a:off x="4354760" y="4519725"/>
            <a:ext cx="3643433" cy="369332"/>
          </a:xfrm>
          <a:prstGeom prst="rect">
            <a:avLst/>
          </a:prstGeom>
          <a:noFill/>
          <a:ln>
            <a:solidFill>
              <a:srgbClr val="C00000"/>
            </a:solidFill>
          </a:ln>
        </p:spPr>
        <p:txBody>
          <a:bodyPr wrap="none" rtlCol="0">
            <a:spAutoFit/>
          </a:bodyPr>
          <a:lstStyle/>
          <a:p>
            <a:r>
              <a:rPr lang="en-IN" b="1" dirty="0"/>
              <a:t>Urban Local Body (ULB</a:t>
            </a:r>
            <a:r>
              <a:rPr lang="en-IN" b="1" dirty="0" smtClean="0"/>
              <a:t>) Contractual </a:t>
            </a:r>
            <a:endParaRPr lang="en-IN" b="1" dirty="0"/>
          </a:p>
        </p:txBody>
      </p:sp>
      <p:sp>
        <p:nvSpPr>
          <p:cNvPr id="14" name="TextBox 13">
            <a:extLst>
              <a:ext uri="{FF2B5EF4-FFF2-40B4-BE49-F238E27FC236}">
                <a16:creationId xmlns:a16="http://schemas.microsoft.com/office/drawing/2014/main" xmlns="" id="{95860B5C-7516-CC43-529A-991121AF1AB8}"/>
              </a:ext>
            </a:extLst>
          </p:cNvPr>
          <p:cNvSpPr txBox="1"/>
          <p:nvPr/>
        </p:nvSpPr>
        <p:spPr>
          <a:xfrm>
            <a:off x="8873913" y="4519725"/>
            <a:ext cx="2662557" cy="646331"/>
          </a:xfrm>
          <a:prstGeom prst="rect">
            <a:avLst/>
          </a:prstGeom>
          <a:noFill/>
          <a:ln>
            <a:solidFill>
              <a:srgbClr val="C00000"/>
            </a:solidFill>
          </a:ln>
        </p:spPr>
        <p:txBody>
          <a:bodyPr wrap="square" rtlCol="0">
            <a:spAutoFit/>
          </a:bodyPr>
          <a:lstStyle/>
          <a:p>
            <a:r>
              <a:rPr lang="en-IN" b="1" dirty="0" smtClean="0"/>
              <a:t>Private Sanitation Service Organization </a:t>
            </a:r>
            <a:endParaRPr lang="en-IN" b="1" dirty="0"/>
          </a:p>
        </p:txBody>
      </p:sp>
      <p:cxnSp>
        <p:nvCxnSpPr>
          <p:cNvPr id="16" name="Straight Connector 15">
            <a:extLst>
              <a:ext uri="{FF2B5EF4-FFF2-40B4-BE49-F238E27FC236}">
                <a16:creationId xmlns:a16="http://schemas.microsoft.com/office/drawing/2014/main" xmlns="" id="{2B7DDFFD-3197-083A-7B44-A8F9CFB2770A}"/>
              </a:ext>
            </a:extLst>
          </p:cNvPr>
          <p:cNvCxnSpPr>
            <a:cxnSpLocks/>
            <a:endCxn id="13" idx="0"/>
          </p:cNvCxnSpPr>
          <p:nvPr/>
        </p:nvCxnSpPr>
        <p:spPr>
          <a:xfrm>
            <a:off x="5889576" y="4158340"/>
            <a:ext cx="286901" cy="361385"/>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xmlns="" id="{77D99EFF-1E06-F7B2-E664-80AFCAC26F91}"/>
              </a:ext>
            </a:extLst>
          </p:cNvPr>
          <p:cNvCxnSpPr>
            <a:cxnSpLocks/>
          </p:cNvCxnSpPr>
          <p:nvPr/>
        </p:nvCxnSpPr>
        <p:spPr>
          <a:xfrm>
            <a:off x="1532916" y="4158343"/>
            <a:ext cx="0" cy="304762"/>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xmlns="" id="{E9F295E7-FE79-3B11-0599-16314D29CF10}"/>
              </a:ext>
            </a:extLst>
          </p:cNvPr>
          <p:cNvCxnSpPr>
            <a:cxnSpLocks/>
            <a:endCxn id="14" idx="0"/>
          </p:cNvCxnSpPr>
          <p:nvPr/>
        </p:nvCxnSpPr>
        <p:spPr>
          <a:xfrm flipH="1">
            <a:off x="10205192" y="4158340"/>
            <a:ext cx="16506" cy="361385"/>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580613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3"/>
          <p:cNvSpPr txBox="1">
            <a:spLocks/>
          </p:cNvSpPr>
          <p:nvPr/>
        </p:nvSpPr>
        <p:spPr>
          <a:xfrm>
            <a:off x="11277603" y="6324569"/>
            <a:ext cx="711200" cy="365121"/>
          </a:xfrm>
          <a:prstGeom prst="rect">
            <a:avLst/>
          </a:prstGeom>
        </p:spPr>
        <p:txBody>
          <a:bodyPr vert="horz" lIns="108820" tIns="54409" rIns="108820" bIns="54409" rtlCol="0" anchor="ctr"/>
          <a:lstStyle/>
          <a:p>
            <a:pPr algn="r">
              <a:defRPr/>
            </a:pPr>
            <a:fld id="{B6F15528-21DE-4FAA-801E-634DDDAF4B2B}" type="slidenum">
              <a:rPr lang="en-US" sz="1355">
                <a:solidFill>
                  <a:prstClr val="black"/>
                </a:solidFill>
              </a:rPr>
              <a:pPr algn="r">
                <a:defRPr/>
              </a:pPr>
              <a:t>16</a:t>
            </a:fld>
            <a:endParaRPr lang="en-US" sz="1355" dirty="0">
              <a:solidFill>
                <a:prstClr val="black"/>
              </a:solidFill>
            </a:endParaRPr>
          </a:p>
        </p:txBody>
      </p:sp>
      <p:pic>
        <p:nvPicPr>
          <p:cNvPr id="3" name="Picture 2">
            <a:extLst>
              <a:ext uri="{FF2B5EF4-FFF2-40B4-BE49-F238E27FC236}">
                <a16:creationId xmlns:a16="http://schemas.microsoft.com/office/drawing/2014/main" xmlns="" id="{9FE7168B-D17E-B4A5-1CE7-49CD75705CEA}"/>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23907" b="75882" l="3950" r="45356">
                        <a14:foregroundMark x1="34852" y1="63117" x2="34852" y2="63117"/>
                        <a14:foregroundMark x1="40495" y1="63399" x2="40495" y2="63399"/>
                        <a14:foregroundMark x1="40495" y1="63399" x2="40495" y2="63399"/>
                        <a14:foregroundMark x1="45356" y1="66432" x2="45356" y2="66432"/>
                        <a14:foregroundMark x1="45356" y1="66432" x2="45356" y2="66432"/>
                        <a14:foregroundMark x1="45356" y1="66432" x2="45356" y2="66432"/>
                        <a14:foregroundMark x1="3950" y1="63822" x2="3950" y2="63822"/>
                        <a14:foregroundMark x1="3950" y1="63822" x2="3950" y2="63822"/>
                      </a14:backgroundRemoval>
                    </a14:imgEffect>
                  </a14:imgLayer>
                </a14:imgProps>
              </a:ext>
            </a:extLst>
          </a:blip>
          <a:srcRect t="17555" r="50220" b="17523"/>
          <a:stretch/>
        </p:blipFill>
        <p:spPr>
          <a:xfrm flipH="1">
            <a:off x="7710991" y="1452327"/>
            <a:ext cx="3903322" cy="2795247"/>
          </a:xfrm>
          <a:prstGeom prst="rect">
            <a:avLst/>
          </a:prstGeom>
          <a:solidFill>
            <a:schemeClr val="bg2"/>
          </a:solidFill>
          <a:ln w="12700">
            <a:solidFill>
              <a:schemeClr val="tx1"/>
            </a:solidFill>
          </a:ln>
        </p:spPr>
      </p:pic>
      <p:pic>
        <p:nvPicPr>
          <p:cNvPr id="4" name="Picture 4" descr="Free Red X Transparent Png, Download Free Red X Transparent Png png images,  Free ClipArts on Clipart Library">
            <a:extLst>
              <a:ext uri="{FF2B5EF4-FFF2-40B4-BE49-F238E27FC236}">
                <a16:creationId xmlns:a16="http://schemas.microsoft.com/office/drawing/2014/main" xmlns="" id="{569ABB3B-8FFF-5D70-0EE1-81BA6ED891E2}"/>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9312589" y="2937493"/>
            <a:ext cx="1662533" cy="124688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xmlns="" id="{67BC9BB7-FBC7-1021-431B-AB3BB733EB42}"/>
              </a:ext>
            </a:extLst>
          </p:cNvPr>
          <p:cNvPicPr>
            <a:picLocks noChangeAspect="1"/>
          </p:cNvPicPr>
          <p:nvPr/>
        </p:nvPicPr>
        <p:blipFill>
          <a:blip r:embed="rId6"/>
          <a:stretch>
            <a:fillRect/>
          </a:stretch>
        </p:blipFill>
        <p:spPr>
          <a:xfrm rot="21085271">
            <a:off x="172979" y="2301092"/>
            <a:ext cx="3510548" cy="1334983"/>
          </a:xfrm>
          <a:prstGeom prst="rect">
            <a:avLst/>
          </a:prstGeom>
        </p:spPr>
      </p:pic>
      <p:pic>
        <p:nvPicPr>
          <p:cNvPr id="9" name="Picture 8">
            <a:extLst>
              <a:ext uri="{FF2B5EF4-FFF2-40B4-BE49-F238E27FC236}">
                <a16:creationId xmlns:a16="http://schemas.microsoft.com/office/drawing/2014/main" xmlns="" id="{57A8AE09-8D07-F9A4-8B8B-638BC3BA219A}"/>
              </a:ext>
            </a:extLst>
          </p:cNvPr>
          <p:cNvPicPr>
            <a:picLocks noChangeAspect="1"/>
          </p:cNvPicPr>
          <p:nvPr/>
        </p:nvPicPr>
        <p:blipFill>
          <a:blip r:embed="rId7"/>
          <a:stretch>
            <a:fillRect/>
          </a:stretch>
        </p:blipFill>
        <p:spPr>
          <a:xfrm rot="21169013">
            <a:off x="65733" y="3633373"/>
            <a:ext cx="4370921" cy="687221"/>
          </a:xfrm>
          <a:prstGeom prst="rect">
            <a:avLst/>
          </a:prstGeom>
        </p:spPr>
      </p:pic>
      <p:pic>
        <p:nvPicPr>
          <p:cNvPr id="10" name="Picture 9">
            <a:extLst>
              <a:ext uri="{FF2B5EF4-FFF2-40B4-BE49-F238E27FC236}">
                <a16:creationId xmlns:a16="http://schemas.microsoft.com/office/drawing/2014/main" xmlns="" id="{5E7F2DA1-703D-7CFB-A0D1-570251608775}"/>
              </a:ext>
            </a:extLst>
          </p:cNvPr>
          <p:cNvPicPr>
            <a:picLocks noChangeAspect="1"/>
          </p:cNvPicPr>
          <p:nvPr/>
        </p:nvPicPr>
        <p:blipFill>
          <a:blip r:embed="rId8"/>
          <a:stretch>
            <a:fillRect/>
          </a:stretch>
        </p:blipFill>
        <p:spPr>
          <a:xfrm rot="21259686">
            <a:off x="2970282" y="3222064"/>
            <a:ext cx="4016894" cy="575483"/>
          </a:xfrm>
          <a:prstGeom prst="rect">
            <a:avLst/>
          </a:prstGeom>
        </p:spPr>
      </p:pic>
      <p:pic>
        <p:nvPicPr>
          <p:cNvPr id="11" name="Picture 10">
            <a:extLst>
              <a:ext uri="{FF2B5EF4-FFF2-40B4-BE49-F238E27FC236}">
                <a16:creationId xmlns:a16="http://schemas.microsoft.com/office/drawing/2014/main" xmlns="" id="{DA40B31A-99A9-E673-33EE-8C86417644CE}"/>
              </a:ext>
            </a:extLst>
          </p:cNvPr>
          <p:cNvPicPr>
            <a:picLocks noChangeAspect="1"/>
          </p:cNvPicPr>
          <p:nvPr/>
        </p:nvPicPr>
        <p:blipFill rotWithShape="1">
          <a:blip r:embed="rId9"/>
          <a:srcRect t="-1" r="20496" b="-21113"/>
          <a:stretch/>
        </p:blipFill>
        <p:spPr>
          <a:xfrm rot="20505311">
            <a:off x="23020" y="1466772"/>
            <a:ext cx="3424174" cy="660089"/>
          </a:xfrm>
          <a:prstGeom prst="rect">
            <a:avLst/>
          </a:prstGeom>
        </p:spPr>
      </p:pic>
      <p:pic>
        <p:nvPicPr>
          <p:cNvPr id="13" name="Picture 12">
            <a:extLst>
              <a:ext uri="{FF2B5EF4-FFF2-40B4-BE49-F238E27FC236}">
                <a16:creationId xmlns:a16="http://schemas.microsoft.com/office/drawing/2014/main" xmlns="" id="{A0452488-F753-9D17-82D4-94F1607377A2}"/>
              </a:ext>
            </a:extLst>
          </p:cNvPr>
          <p:cNvPicPr>
            <a:picLocks noChangeAspect="1"/>
          </p:cNvPicPr>
          <p:nvPr/>
        </p:nvPicPr>
        <p:blipFill>
          <a:blip r:embed="rId10" cstate="print"/>
          <a:stretch>
            <a:fillRect/>
          </a:stretch>
        </p:blipFill>
        <p:spPr>
          <a:xfrm rot="19696487">
            <a:off x="5095794" y="1672887"/>
            <a:ext cx="3169325" cy="962749"/>
          </a:xfrm>
          <a:prstGeom prst="rect">
            <a:avLst/>
          </a:prstGeom>
        </p:spPr>
      </p:pic>
      <p:pic>
        <p:nvPicPr>
          <p:cNvPr id="16" name="Picture 15">
            <a:extLst>
              <a:ext uri="{FF2B5EF4-FFF2-40B4-BE49-F238E27FC236}">
                <a16:creationId xmlns:a16="http://schemas.microsoft.com/office/drawing/2014/main" xmlns="" id="{702DA2A9-6342-F6A7-9EE9-274CFA1DD613}"/>
              </a:ext>
            </a:extLst>
          </p:cNvPr>
          <p:cNvPicPr>
            <a:picLocks noChangeAspect="1"/>
          </p:cNvPicPr>
          <p:nvPr/>
        </p:nvPicPr>
        <p:blipFill>
          <a:blip r:embed="rId11" cstate="print"/>
          <a:stretch>
            <a:fillRect/>
          </a:stretch>
        </p:blipFill>
        <p:spPr>
          <a:xfrm rot="20662938">
            <a:off x="16032" y="1010872"/>
            <a:ext cx="3045401" cy="536755"/>
          </a:xfrm>
          <a:prstGeom prst="rect">
            <a:avLst/>
          </a:prstGeom>
        </p:spPr>
      </p:pic>
      <p:pic>
        <p:nvPicPr>
          <p:cNvPr id="14" name="Picture 13">
            <a:extLst>
              <a:ext uri="{FF2B5EF4-FFF2-40B4-BE49-F238E27FC236}">
                <a16:creationId xmlns:a16="http://schemas.microsoft.com/office/drawing/2014/main" xmlns="" id="{E7E987DF-CA68-B0AE-9C22-A938281111FF}"/>
              </a:ext>
            </a:extLst>
          </p:cNvPr>
          <p:cNvPicPr>
            <a:picLocks noChangeAspect="1"/>
          </p:cNvPicPr>
          <p:nvPr/>
        </p:nvPicPr>
        <p:blipFill>
          <a:blip r:embed="rId12"/>
          <a:stretch>
            <a:fillRect/>
          </a:stretch>
        </p:blipFill>
        <p:spPr>
          <a:xfrm rot="21157760">
            <a:off x="1975019" y="3804632"/>
            <a:ext cx="3832538" cy="517809"/>
          </a:xfrm>
          <a:prstGeom prst="rect">
            <a:avLst/>
          </a:prstGeom>
        </p:spPr>
      </p:pic>
      <p:pic>
        <p:nvPicPr>
          <p:cNvPr id="12" name="Picture 11">
            <a:extLst>
              <a:ext uri="{FF2B5EF4-FFF2-40B4-BE49-F238E27FC236}">
                <a16:creationId xmlns:a16="http://schemas.microsoft.com/office/drawing/2014/main" xmlns="" id="{240F6491-AC3A-40DD-32C4-4A41B715FB1E}"/>
              </a:ext>
            </a:extLst>
          </p:cNvPr>
          <p:cNvPicPr>
            <a:picLocks noChangeAspect="1"/>
          </p:cNvPicPr>
          <p:nvPr/>
        </p:nvPicPr>
        <p:blipFill>
          <a:blip r:embed="rId13" cstate="print"/>
          <a:stretch>
            <a:fillRect/>
          </a:stretch>
        </p:blipFill>
        <p:spPr>
          <a:xfrm>
            <a:off x="2901151" y="1366155"/>
            <a:ext cx="3194849" cy="627243"/>
          </a:xfrm>
          <a:prstGeom prst="rect">
            <a:avLst/>
          </a:prstGeom>
        </p:spPr>
      </p:pic>
      <p:pic>
        <p:nvPicPr>
          <p:cNvPr id="15" name="Picture 14">
            <a:extLst>
              <a:ext uri="{FF2B5EF4-FFF2-40B4-BE49-F238E27FC236}">
                <a16:creationId xmlns:a16="http://schemas.microsoft.com/office/drawing/2014/main" xmlns="" id="{B72D8F97-F2F3-158A-4DDD-22EB453271D2}"/>
              </a:ext>
            </a:extLst>
          </p:cNvPr>
          <p:cNvPicPr>
            <a:picLocks noChangeAspect="1"/>
          </p:cNvPicPr>
          <p:nvPr/>
        </p:nvPicPr>
        <p:blipFill>
          <a:blip r:embed="rId14" cstate="print"/>
          <a:stretch>
            <a:fillRect/>
          </a:stretch>
        </p:blipFill>
        <p:spPr>
          <a:xfrm rot="21251157">
            <a:off x="4834482" y="3764927"/>
            <a:ext cx="2866195" cy="573925"/>
          </a:xfrm>
          <a:prstGeom prst="rect">
            <a:avLst/>
          </a:prstGeom>
        </p:spPr>
      </p:pic>
      <p:pic>
        <p:nvPicPr>
          <p:cNvPr id="17" name="Picture 16">
            <a:extLst>
              <a:ext uri="{FF2B5EF4-FFF2-40B4-BE49-F238E27FC236}">
                <a16:creationId xmlns:a16="http://schemas.microsoft.com/office/drawing/2014/main" xmlns="" id="{C814485A-3365-4FA1-988F-4149A3971106}"/>
              </a:ext>
            </a:extLst>
          </p:cNvPr>
          <p:cNvPicPr>
            <a:picLocks noChangeAspect="1"/>
          </p:cNvPicPr>
          <p:nvPr/>
        </p:nvPicPr>
        <p:blipFill>
          <a:blip r:embed="rId15" cstate="print"/>
          <a:stretch>
            <a:fillRect/>
          </a:stretch>
        </p:blipFill>
        <p:spPr>
          <a:xfrm rot="20023385">
            <a:off x="3630937" y="2007641"/>
            <a:ext cx="3362967" cy="402247"/>
          </a:xfrm>
          <a:prstGeom prst="rect">
            <a:avLst/>
          </a:prstGeom>
        </p:spPr>
      </p:pic>
      <p:pic>
        <p:nvPicPr>
          <p:cNvPr id="18" name="Picture 4" descr="Free Red X Transparent Png, Download Free Red X Transparent Png png images,  Free ClipArts on Clipart Library">
            <a:extLst>
              <a:ext uri="{FF2B5EF4-FFF2-40B4-BE49-F238E27FC236}">
                <a16:creationId xmlns:a16="http://schemas.microsoft.com/office/drawing/2014/main" xmlns="" id="{9E95C888-32CF-899C-3767-FD21138E9F28}"/>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2343373" y="1773883"/>
            <a:ext cx="2506594" cy="1879925"/>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a:extLst>
              <a:ext uri="{FF2B5EF4-FFF2-40B4-BE49-F238E27FC236}">
                <a16:creationId xmlns:a16="http://schemas.microsoft.com/office/drawing/2014/main" xmlns="" id="{E6FCAA5C-E298-D1A9-4169-24909C33C627}"/>
              </a:ext>
            </a:extLst>
          </p:cNvPr>
          <p:cNvSpPr txBox="1"/>
          <p:nvPr/>
        </p:nvSpPr>
        <p:spPr>
          <a:xfrm>
            <a:off x="3077466" y="691392"/>
            <a:ext cx="9114534" cy="540802"/>
          </a:xfrm>
          <a:prstGeom prst="rect">
            <a:avLst/>
          </a:prstGeom>
          <a:noFill/>
        </p:spPr>
        <p:txBody>
          <a:bodyPr wrap="square" lIns="108853" tIns="54426" rIns="108853" bIns="54426" rtlCol="0">
            <a:spAutoFit/>
          </a:bodyPr>
          <a:lstStyle/>
          <a:p>
            <a:r>
              <a:rPr lang="en-IN" sz="2800" b="1" dirty="0">
                <a:solidFill>
                  <a:srgbClr val="FF0000"/>
                </a:solidFill>
                <a:cs typeface="Aharoni" panose="02010803020104030203" pitchFamily="2" charset="-79"/>
              </a:rPr>
              <a:t>Over 1000 Deaths of Sewer &amp; Septic Tank worker since 1993</a:t>
            </a:r>
          </a:p>
        </p:txBody>
      </p:sp>
      <p:sp>
        <p:nvSpPr>
          <p:cNvPr id="22" name="Freeform: Shape 12">
            <a:extLst>
              <a:ext uri="{FF2B5EF4-FFF2-40B4-BE49-F238E27FC236}">
                <a16:creationId xmlns:a16="http://schemas.microsoft.com/office/drawing/2014/main" xmlns="" id="{0B5B74D5-47BF-DFE5-2F71-D3E9D3464535}"/>
              </a:ext>
            </a:extLst>
          </p:cNvPr>
          <p:cNvSpPr/>
          <p:nvPr/>
        </p:nvSpPr>
        <p:spPr>
          <a:xfrm flipH="1" flipV="1">
            <a:off x="-3" y="52353"/>
            <a:ext cx="8893631" cy="642906"/>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5DA6690C-680C-F7AD-0FBF-1E571ACB567C}"/>
              </a:ext>
            </a:extLst>
          </p:cNvPr>
          <p:cNvSpPr/>
          <p:nvPr/>
        </p:nvSpPr>
        <p:spPr>
          <a:xfrm flipH="1" flipV="1">
            <a:off x="-1" y="51230"/>
            <a:ext cx="8665029" cy="635187"/>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lumMod val="75000"/>
            </a:scheme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TextBox 25">
            <a:extLst>
              <a:ext uri="{FF2B5EF4-FFF2-40B4-BE49-F238E27FC236}">
                <a16:creationId xmlns:a16="http://schemas.microsoft.com/office/drawing/2014/main" xmlns="" id="{B7851B9E-CB8F-99A0-2FBA-35C6C45F3A8D}"/>
              </a:ext>
            </a:extLst>
          </p:cNvPr>
          <p:cNvSpPr txBox="1"/>
          <p:nvPr/>
        </p:nvSpPr>
        <p:spPr>
          <a:xfrm>
            <a:off x="-3" y="154457"/>
            <a:ext cx="8665032" cy="461665"/>
          </a:xfrm>
          <a:prstGeom prst="rect">
            <a:avLst/>
          </a:prstGeom>
          <a:noFill/>
        </p:spPr>
        <p:txBody>
          <a:bodyPr wrap="square" rtlCol="0">
            <a:spAutoFit/>
          </a:bodyPr>
          <a:lstStyle/>
          <a:p>
            <a:r>
              <a:rPr lang="en-IN" sz="2400" b="1" dirty="0">
                <a:solidFill>
                  <a:schemeClr val="bg1"/>
                </a:solidFill>
              </a:rPr>
              <a:t>Sewer and Septic Tank Worker deaths due to hazardous Cleaning</a:t>
            </a:r>
          </a:p>
        </p:txBody>
      </p:sp>
      <p:sp>
        <p:nvSpPr>
          <p:cNvPr id="28" name="TextBox 27">
            <a:extLst>
              <a:ext uri="{FF2B5EF4-FFF2-40B4-BE49-F238E27FC236}">
                <a16:creationId xmlns:a16="http://schemas.microsoft.com/office/drawing/2014/main" xmlns="" id="{C4D2E881-6DF4-715F-1AB2-97D559DD331A}"/>
              </a:ext>
            </a:extLst>
          </p:cNvPr>
          <p:cNvSpPr txBox="1"/>
          <p:nvPr/>
        </p:nvSpPr>
        <p:spPr>
          <a:xfrm>
            <a:off x="0" y="4594147"/>
            <a:ext cx="5824938" cy="417704"/>
          </a:xfrm>
          <a:prstGeom prst="rect">
            <a:avLst/>
          </a:prstGeom>
          <a:solidFill>
            <a:schemeClr val="accent1">
              <a:lumMod val="75000"/>
            </a:schemeClr>
          </a:solidFill>
          <a:ln w="12700" cap="flat" cmpd="sng" algn="ctr">
            <a:noFill/>
            <a:prstDash val="solid"/>
            <a:miter lim="800000"/>
          </a:ln>
          <a:effectLst/>
        </p:spPr>
        <p:txBody>
          <a:bodyPr wrap="square" rtlCol="0" anchor="ctr">
            <a:noAutofit/>
          </a:bodyPr>
          <a:lstStyle>
            <a:defPPr>
              <a:defRPr lang="en-US"/>
            </a:defPPr>
            <a:lvl1pPr algn="ctr">
              <a:defRPr kern="0">
                <a:solidFill>
                  <a:prstClr val="white"/>
                </a:solidFill>
                <a:latin typeface="Calibri Light"/>
              </a:defRPr>
            </a:lvl1pPr>
          </a:lstStyle>
          <a:p>
            <a:pPr algn="l"/>
            <a:r>
              <a:rPr lang="en-IN" b="1" dirty="0">
                <a:latin typeface="+mn-lt"/>
              </a:rPr>
              <a:t>Major Cause of Death of Sewer and Septic Tank Workers</a:t>
            </a:r>
          </a:p>
        </p:txBody>
      </p:sp>
      <p:sp>
        <p:nvSpPr>
          <p:cNvPr id="29" name="TextBox 28">
            <a:extLst>
              <a:ext uri="{FF2B5EF4-FFF2-40B4-BE49-F238E27FC236}">
                <a16:creationId xmlns:a16="http://schemas.microsoft.com/office/drawing/2014/main" xmlns="" id="{0171E4A7-1336-7B54-D8D5-9D4A735B5C61}"/>
              </a:ext>
            </a:extLst>
          </p:cNvPr>
          <p:cNvSpPr txBox="1"/>
          <p:nvPr/>
        </p:nvSpPr>
        <p:spPr>
          <a:xfrm>
            <a:off x="-5963" y="5024588"/>
            <a:ext cx="9681590" cy="1938992"/>
          </a:xfrm>
          <a:prstGeom prst="rect">
            <a:avLst/>
          </a:prstGeom>
          <a:noFill/>
        </p:spPr>
        <p:txBody>
          <a:bodyPr wrap="square" rtlCol="0">
            <a:spAutoFit/>
          </a:bodyPr>
          <a:lstStyle/>
          <a:p>
            <a:pPr marL="285750" indent="-285750">
              <a:buFont typeface="Wingdings" panose="05000000000000000000" pitchFamily="2" charset="2"/>
              <a:buChar char="Ø"/>
            </a:pPr>
            <a:r>
              <a:rPr lang="en-IN" sz="2000" b="0" i="0" dirty="0">
                <a:solidFill>
                  <a:srgbClr val="202124"/>
                </a:solidFill>
                <a:effectLst/>
              </a:rPr>
              <a:t>Asphyxiation, or suffocation</a:t>
            </a:r>
          </a:p>
          <a:p>
            <a:pPr marL="285750" indent="-285750">
              <a:buFont typeface="Wingdings" panose="05000000000000000000" pitchFamily="2" charset="2"/>
              <a:buChar char="Ø"/>
            </a:pPr>
            <a:r>
              <a:rPr lang="en-IN" sz="2000" dirty="0">
                <a:solidFill>
                  <a:srgbClr val="202124"/>
                </a:solidFill>
              </a:rPr>
              <a:t>Inhalation of poisonous gases (Methane, Hydrogen Sulphide) in the sewer or septic tank</a:t>
            </a:r>
          </a:p>
          <a:p>
            <a:pPr marL="285750" indent="-285750">
              <a:buFont typeface="Wingdings" panose="05000000000000000000" pitchFamily="2" charset="2"/>
              <a:buChar char="Ø"/>
            </a:pPr>
            <a:r>
              <a:rPr lang="en-IN" sz="2000" dirty="0">
                <a:solidFill>
                  <a:srgbClr val="202124"/>
                </a:solidFill>
              </a:rPr>
              <a:t>Drowning</a:t>
            </a:r>
          </a:p>
          <a:p>
            <a:pPr marL="285750" indent="-285750">
              <a:buFont typeface="Wingdings" panose="05000000000000000000" pitchFamily="2" charset="2"/>
              <a:buChar char="Ø"/>
            </a:pPr>
            <a:r>
              <a:rPr lang="en-IN" sz="2000" dirty="0">
                <a:solidFill>
                  <a:srgbClr val="202124"/>
                </a:solidFill>
              </a:rPr>
              <a:t>Injury from falling of metal, concrete/heavy material/instruments</a:t>
            </a:r>
          </a:p>
          <a:p>
            <a:pPr marL="285750" indent="-285750">
              <a:buFont typeface="Wingdings" panose="05000000000000000000" pitchFamily="2" charset="2"/>
              <a:buChar char="Ø"/>
            </a:pPr>
            <a:r>
              <a:rPr lang="en-IN" sz="2000" dirty="0">
                <a:solidFill>
                  <a:srgbClr val="202124"/>
                </a:solidFill>
              </a:rPr>
              <a:t>Falling , Slipping of sanitation worker</a:t>
            </a:r>
          </a:p>
          <a:p>
            <a:pPr marL="285750" indent="-285750">
              <a:buFont typeface="Wingdings" panose="05000000000000000000" pitchFamily="2" charset="2"/>
              <a:buChar char="Ø"/>
            </a:pPr>
            <a:r>
              <a:rPr lang="en-IN" sz="2000" dirty="0">
                <a:solidFill>
                  <a:srgbClr val="202124"/>
                </a:solidFill>
              </a:rPr>
              <a:t>Electrocution</a:t>
            </a:r>
          </a:p>
        </p:txBody>
      </p:sp>
    </p:spTree>
    <p:extLst>
      <p:ext uri="{BB962C8B-B14F-4D97-AF65-F5344CB8AC3E}">
        <p14:creationId xmlns:p14="http://schemas.microsoft.com/office/powerpoint/2010/main" xmlns="" val="1305412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B38B9DEF-0C91-7AE2-34E4-B8CE1734DE12}"/>
              </a:ext>
            </a:extLst>
          </p:cNvPr>
          <p:cNvSpPr>
            <a:spLocks noGrp="1"/>
          </p:cNvSpPr>
          <p:nvPr>
            <p:ph type="sldNum" sz="quarter" idx="12"/>
          </p:nvPr>
        </p:nvSpPr>
        <p:spPr/>
        <p:txBody>
          <a:bodyPr/>
          <a:lstStyle/>
          <a:p>
            <a:fld id="{BAFB9A62-36B1-4202-97A7-76C1F2B844D4}" type="slidenum">
              <a:rPr lang="en-US" smtClean="0">
                <a:solidFill>
                  <a:prstClr val="black">
                    <a:tint val="75000"/>
                  </a:prstClr>
                </a:solidFill>
              </a:rPr>
              <a:pPr/>
              <a:t>17</a:t>
            </a:fld>
            <a:endParaRPr lang="en-US">
              <a:solidFill>
                <a:prstClr val="black">
                  <a:tint val="75000"/>
                </a:prstClr>
              </a:solidFill>
            </a:endParaRPr>
          </a:p>
        </p:txBody>
      </p:sp>
      <p:sp>
        <p:nvSpPr>
          <p:cNvPr id="3" name="Freeform: Shape 12">
            <a:extLst>
              <a:ext uri="{FF2B5EF4-FFF2-40B4-BE49-F238E27FC236}">
                <a16:creationId xmlns:a16="http://schemas.microsoft.com/office/drawing/2014/main" xmlns="" id="{A2398E1A-ACD9-E175-7575-119C9233C8DB}"/>
              </a:ext>
            </a:extLst>
          </p:cNvPr>
          <p:cNvSpPr/>
          <p:nvPr/>
        </p:nvSpPr>
        <p:spPr>
          <a:xfrm flipH="1" flipV="1">
            <a:off x="-3" y="119047"/>
            <a:ext cx="9641713" cy="642906"/>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4" name="Freeform: Shape 12">
            <a:extLst>
              <a:ext uri="{FF2B5EF4-FFF2-40B4-BE49-F238E27FC236}">
                <a16:creationId xmlns:a16="http://schemas.microsoft.com/office/drawing/2014/main" xmlns="" id="{97E2FF7D-AE31-F2C0-443E-413EEE19DE2E}"/>
              </a:ext>
            </a:extLst>
          </p:cNvPr>
          <p:cNvSpPr/>
          <p:nvPr/>
        </p:nvSpPr>
        <p:spPr>
          <a:xfrm flipH="1" flipV="1">
            <a:off x="24947" y="117207"/>
            <a:ext cx="9466294" cy="635187"/>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lumMod val="75000"/>
            </a:schemeClr>
          </a:solidFill>
          <a:ln w="12700" cap="flat" cmpd="sng" algn="ctr">
            <a:noFill/>
            <a:prstDash val="solid"/>
            <a:miter lim="800000"/>
          </a:ln>
          <a:effectLst/>
        </p:spPr>
        <p:txBody>
          <a:bodyPr wrap="square" rtlCol="0" anchor="ctr">
            <a:noAutofit/>
          </a:bodyPr>
          <a:lstStyle/>
          <a:p>
            <a:pPr>
              <a:defRPr/>
            </a:pPr>
            <a:endParaRPr lang="en-GB" sz="1600" kern="0" dirty="0">
              <a:solidFill>
                <a:prstClr val="white"/>
              </a:solidFill>
              <a:latin typeface="Calibri Light"/>
            </a:endParaRPr>
          </a:p>
        </p:txBody>
      </p:sp>
      <p:sp>
        <p:nvSpPr>
          <p:cNvPr id="5" name="TextBox 4">
            <a:extLst>
              <a:ext uri="{FF2B5EF4-FFF2-40B4-BE49-F238E27FC236}">
                <a16:creationId xmlns:a16="http://schemas.microsoft.com/office/drawing/2014/main" xmlns="" id="{21BED19D-2565-4D6B-DAFC-EDFE14B7C675}"/>
              </a:ext>
            </a:extLst>
          </p:cNvPr>
          <p:cNvSpPr txBox="1"/>
          <p:nvPr/>
        </p:nvSpPr>
        <p:spPr>
          <a:xfrm>
            <a:off x="24947" y="138571"/>
            <a:ext cx="7913915" cy="461665"/>
          </a:xfrm>
          <a:prstGeom prst="rect">
            <a:avLst/>
          </a:prstGeom>
          <a:noFill/>
        </p:spPr>
        <p:txBody>
          <a:bodyPr wrap="square" rtlCol="0">
            <a:spAutoFit/>
          </a:bodyPr>
          <a:lstStyle/>
          <a:p>
            <a:r>
              <a:rPr lang="en-IN" sz="2400" b="1" dirty="0">
                <a:solidFill>
                  <a:schemeClr val="bg1"/>
                </a:solidFill>
              </a:rPr>
              <a:t>Places where Death occurred while cleaning Septic Tanks</a:t>
            </a:r>
          </a:p>
        </p:txBody>
      </p:sp>
      <p:sp>
        <p:nvSpPr>
          <p:cNvPr id="6" name="Flowchart: Connector 5">
            <a:extLst>
              <a:ext uri="{FF2B5EF4-FFF2-40B4-BE49-F238E27FC236}">
                <a16:creationId xmlns:a16="http://schemas.microsoft.com/office/drawing/2014/main" xmlns="" id="{A66C6B32-398E-7366-56A2-D98C97F779FB}"/>
              </a:ext>
            </a:extLst>
          </p:cNvPr>
          <p:cNvSpPr/>
          <p:nvPr/>
        </p:nvSpPr>
        <p:spPr>
          <a:xfrm>
            <a:off x="7794171" y="2754084"/>
            <a:ext cx="1338943" cy="1186543"/>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xmlns="" id="{1BDADCEA-D3B5-F724-46FA-1FEC5F7E0E0E}"/>
              </a:ext>
            </a:extLst>
          </p:cNvPr>
          <p:cNvSpPr txBox="1"/>
          <p:nvPr/>
        </p:nvSpPr>
        <p:spPr>
          <a:xfrm>
            <a:off x="7794172" y="3048322"/>
            <a:ext cx="1393371" cy="646331"/>
          </a:xfrm>
          <a:prstGeom prst="rect">
            <a:avLst/>
          </a:prstGeom>
          <a:noFill/>
        </p:spPr>
        <p:txBody>
          <a:bodyPr wrap="square" rtlCol="0">
            <a:spAutoFit/>
          </a:bodyPr>
          <a:lstStyle/>
          <a:p>
            <a:pPr algn="ctr"/>
            <a:r>
              <a:rPr lang="en-IN" b="1" dirty="0"/>
              <a:t>Site of Incident</a:t>
            </a:r>
          </a:p>
        </p:txBody>
      </p:sp>
      <p:cxnSp>
        <p:nvCxnSpPr>
          <p:cNvPr id="9" name="Straight Arrow Connector 8">
            <a:extLst>
              <a:ext uri="{FF2B5EF4-FFF2-40B4-BE49-F238E27FC236}">
                <a16:creationId xmlns:a16="http://schemas.microsoft.com/office/drawing/2014/main" xmlns="" id="{BF9D6C27-B2A7-1846-2469-FF554931D0F5}"/>
              </a:ext>
            </a:extLst>
          </p:cNvPr>
          <p:cNvCxnSpPr>
            <a:stCxn id="6" idx="0"/>
          </p:cNvCxnSpPr>
          <p:nvPr/>
        </p:nvCxnSpPr>
        <p:spPr>
          <a:xfrm flipH="1" flipV="1">
            <a:off x="8458199" y="2275114"/>
            <a:ext cx="5444" cy="478970"/>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11" name="Straight Arrow Connector 10">
            <a:extLst>
              <a:ext uri="{FF2B5EF4-FFF2-40B4-BE49-F238E27FC236}">
                <a16:creationId xmlns:a16="http://schemas.microsoft.com/office/drawing/2014/main" xmlns="" id="{29B0DE3A-674A-116C-D8D1-35B1EA44A9E3}"/>
              </a:ext>
            </a:extLst>
          </p:cNvPr>
          <p:cNvCxnSpPr>
            <a:cxnSpLocks/>
          </p:cNvCxnSpPr>
          <p:nvPr/>
        </p:nvCxnSpPr>
        <p:spPr>
          <a:xfrm>
            <a:off x="8490857" y="3940627"/>
            <a:ext cx="0" cy="533401"/>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12" name="Straight Arrow Connector 11">
            <a:extLst>
              <a:ext uri="{FF2B5EF4-FFF2-40B4-BE49-F238E27FC236}">
                <a16:creationId xmlns:a16="http://schemas.microsoft.com/office/drawing/2014/main" xmlns="" id="{5CE21EE1-CA56-AAA6-1BBB-DD27C0D85B7D}"/>
              </a:ext>
            </a:extLst>
          </p:cNvPr>
          <p:cNvCxnSpPr>
            <a:cxnSpLocks/>
          </p:cNvCxnSpPr>
          <p:nvPr/>
        </p:nvCxnSpPr>
        <p:spPr>
          <a:xfrm>
            <a:off x="9133114" y="3346189"/>
            <a:ext cx="653142" cy="0"/>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13" name="Straight Arrow Connector 12">
            <a:extLst>
              <a:ext uri="{FF2B5EF4-FFF2-40B4-BE49-F238E27FC236}">
                <a16:creationId xmlns:a16="http://schemas.microsoft.com/office/drawing/2014/main" xmlns="" id="{B88BA065-D38B-8220-4171-9DAB29751CB8}"/>
              </a:ext>
            </a:extLst>
          </p:cNvPr>
          <p:cNvCxnSpPr>
            <a:cxnSpLocks/>
          </p:cNvCxnSpPr>
          <p:nvPr/>
        </p:nvCxnSpPr>
        <p:spPr>
          <a:xfrm flipH="1">
            <a:off x="7195457" y="3347355"/>
            <a:ext cx="587829" cy="0"/>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sp>
        <p:nvSpPr>
          <p:cNvPr id="21" name="TextBox 20">
            <a:extLst>
              <a:ext uri="{FF2B5EF4-FFF2-40B4-BE49-F238E27FC236}">
                <a16:creationId xmlns:a16="http://schemas.microsoft.com/office/drawing/2014/main" xmlns="" id="{3558DF65-2139-E2DC-4C72-6316AB17B62B}"/>
              </a:ext>
            </a:extLst>
          </p:cNvPr>
          <p:cNvSpPr txBox="1"/>
          <p:nvPr/>
        </p:nvSpPr>
        <p:spPr>
          <a:xfrm>
            <a:off x="7643767" y="939258"/>
            <a:ext cx="2359107" cy="1323439"/>
          </a:xfrm>
          <a:prstGeom prst="rect">
            <a:avLst/>
          </a:prstGeom>
          <a:noFill/>
          <a:ln>
            <a:solidFill>
              <a:srgbClr val="C00000"/>
            </a:solidFill>
          </a:ln>
        </p:spPr>
        <p:txBody>
          <a:bodyPr wrap="none" rtlCol="0">
            <a:spAutoFit/>
          </a:bodyPr>
          <a:lstStyle/>
          <a:p>
            <a:r>
              <a:rPr lang="en-IN" sz="2000" b="1" dirty="0"/>
              <a:t>Institutional</a:t>
            </a:r>
          </a:p>
          <a:p>
            <a:pPr marL="285750" indent="-285750">
              <a:buFontTx/>
              <a:buChar char="-"/>
            </a:pPr>
            <a:r>
              <a:rPr lang="en-IN" sz="2000" dirty="0"/>
              <a:t>College</a:t>
            </a:r>
          </a:p>
          <a:p>
            <a:pPr marL="285750" indent="-285750">
              <a:buFontTx/>
              <a:buChar char="-"/>
            </a:pPr>
            <a:r>
              <a:rPr lang="en-IN" sz="2000" dirty="0"/>
              <a:t>Schools</a:t>
            </a:r>
          </a:p>
          <a:p>
            <a:pPr marL="285750" indent="-285750">
              <a:buFontTx/>
              <a:buChar char="-"/>
            </a:pPr>
            <a:r>
              <a:rPr lang="en-IN" sz="2000" dirty="0"/>
              <a:t>Coaching Institute</a:t>
            </a:r>
          </a:p>
        </p:txBody>
      </p:sp>
      <p:sp>
        <p:nvSpPr>
          <p:cNvPr id="22" name="TextBox 21">
            <a:extLst>
              <a:ext uri="{FF2B5EF4-FFF2-40B4-BE49-F238E27FC236}">
                <a16:creationId xmlns:a16="http://schemas.microsoft.com/office/drawing/2014/main" xmlns="" id="{8B333B69-B263-FB78-318A-555653388193}"/>
              </a:ext>
            </a:extLst>
          </p:cNvPr>
          <p:cNvSpPr txBox="1"/>
          <p:nvPr/>
        </p:nvSpPr>
        <p:spPr>
          <a:xfrm>
            <a:off x="9839584" y="2607525"/>
            <a:ext cx="1870384" cy="1631216"/>
          </a:xfrm>
          <a:prstGeom prst="rect">
            <a:avLst/>
          </a:prstGeom>
          <a:noFill/>
          <a:ln>
            <a:solidFill>
              <a:srgbClr val="C00000"/>
            </a:solidFill>
          </a:ln>
        </p:spPr>
        <p:txBody>
          <a:bodyPr wrap="none" rtlCol="0">
            <a:spAutoFit/>
          </a:bodyPr>
          <a:lstStyle/>
          <a:p>
            <a:r>
              <a:rPr lang="en-IN" sz="2000" b="1" dirty="0"/>
              <a:t>Public Places</a:t>
            </a:r>
          </a:p>
          <a:p>
            <a:pPr marL="342900" indent="-342900">
              <a:buFontTx/>
              <a:buChar char="-"/>
            </a:pPr>
            <a:r>
              <a:rPr lang="en-IN" sz="2000" dirty="0"/>
              <a:t>Public toilets</a:t>
            </a:r>
          </a:p>
          <a:p>
            <a:pPr marL="285750" indent="-285750">
              <a:buFontTx/>
              <a:buChar char="-"/>
            </a:pPr>
            <a:r>
              <a:rPr lang="en-IN" sz="2000" dirty="0"/>
              <a:t>Park Toilets</a:t>
            </a:r>
          </a:p>
          <a:p>
            <a:pPr marL="285750" indent="-285750">
              <a:buFontTx/>
              <a:buChar char="-"/>
            </a:pPr>
            <a:r>
              <a:rPr lang="en-IN" sz="2000" dirty="0"/>
              <a:t>Temples</a:t>
            </a:r>
          </a:p>
          <a:p>
            <a:pPr marL="285750" indent="-285750">
              <a:buFontTx/>
              <a:buChar char="-"/>
            </a:pPr>
            <a:r>
              <a:rPr lang="en-IN" sz="2000" dirty="0"/>
              <a:t>Tourist sites</a:t>
            </a:r>
          </a:p>
        </p:txBody>
      </p:sp>
      <p:sp>
        <p:nvSpPr>
          <p:cNvPr id="23" name="TextBox 22">
            <a:extLst>
              <a:ext uri="{FF2B5EF4-FFF2-40B4-BE49-F238E27FC236}">
                <a16:creationId xmlns:a16="http://schemas.microsoft.com/office/drawing/2014/main" xmlns="" id="{3E4ACEB9-15FB-D103-5AFF-460AC54D2C6F}"/>
              </a:ext>
            </a:extLst>
          </p:cNvPr>
          <p:cNvSpPr txBox="1"/>
          <p:nvPr/>
        </p:nvSpPr>
        <p:spPr>
          <a:xfrm>
            <a:off x="7681043" y="4495340"/>
            <a:ext cx="2072555" cy="2246769"/>
          </a:xfrm>
          <a:prstGeom prst="rect">
            <a:avLst/>
          </a:prstGeom>
          <a:noFill/>
          <a:ln>
            <a:solidFill>
              <a:srgbClr val="C00000"/>
            </a:solidFill>
          </a:ln>
        </p:spPr>
        <p:txBody>
          <a:bodyPr wrap="none" rtlCol="0">
            <a:spAutoFit/>
          </a:bodyPr>
          <a:lstStyle/>
          <a:p>
            <a:r>
              <a:rPr lang="en-IN" sz="2000" b="1" dirty="0"/>
              <a:t>Commercial Place</a:t>
            </a:r>
          </a:p>
          <a:p>
            <a:pPr marL="285750" indent="-285750">
              <a:buFontTx/>
              <a:buChar char="-"/>
            </a:pPr>
            <a:r>
              <a:rPr lang="en-IN" sz="2000" dirty="0"/>
              <a:t>Malls</a:t>
            </a:r>
          </a:p>
          <a:p>
            <a:pPr marL="285750" indent="-285750">
              <a:buFontTx/>
              <a:buChar char="-"/>
            </a:pPr>
            <a:r>
              <a:rPr lang="en-IN" sz="2000" dirty="0"/>
              <a:t>Cinema Halls</a:t>
            </a:r>
          </a:p>
          <a:p>
            <a:pPr marL="285750" indent="-285750">
              <a:buFontTx/>
              <a:buChar char="-"/>
            </a:pPr>
            <a:r>
              <a:rPr lang="en-IN" sz="2000" dirty="0"/>
              <a:t>Market Place</a:t>
            </a:r>
          </a:p>
          <a:p>
            <a:pPr marL="285750" indent="-285750">
              <a:buFontTx/>
              <a:buChar char="-"/>
            </a:pPr>
            <a:r>
              <a:rPr lang="en-IN" sz="2000" dirty="0"/>
              <a:t>Hotels</a:t>
            </a:r>
          </a:p>
          <a:p>
            <a:pPr marL="285750" indent="-285750">
              <a:buFontTx/>
              <a:buChar char="-"/>
            </a:pPr>
            <a:r>
              <a:rPr lang="en-IN" sz="2000" dirty="0"/>
              <a:t>Hospitals</a:t>
            </a:r>
          </a:p>
          <a:p>
            <a:pPr marL="285750" indent="-285750">
              <a:buFontTx/>
              <a:buChar char="-"/>
            </a:pPr>
            <a:r>
              <a:rPr lang="en-IN" sz="2000" dirty="0"/>
              <a:t>Office buildings</a:t>
            </a:r>
          </a:p>
        </p:txBody>
      </p:sp>
      <p:sp>
        <p:nvSpPr>
          <p:cNvPr id="24" name="TextBox 23">
            <a:extLst>
              <a:ext uri="{FF2B5EF4-FFF2-40B4-BE49-F238E27FC236}">
                <a16:creationId xmlns:a16="http://schemas.microsoft.com/office/drawing/2014/main" xmlns="" id="{12F139BD-9F00-1CB1-0ABC-2A50AB2C974F}"/>
              </a:ext>
            </a:extLst>
          </p:cNvPr>
          <p:cNvSpPr txBox="1"/>
          <p:nvPr/>
        </p:nvSpPr>
        <p:spPr>
          <a:xfrm>
            <a:off x="5181604" y="2884524"/>
            <a:ext cx="2002966" cy="1015663"/>
          </a:xfrm>
          <a:prstGeom prst="rect">
            <a:avLst/>
          </a:prstGeom>
          <a:noFill/>
          <a:ln>
            <a:solidFill>
              <a:srgbClr val="C00000"/>
            </a:solidFill>
          </a:ln>
        </p:spPr>
        <p:txBody>
          <a:bodyPr wrap="square" rtlCol="0">
            <a:spAutoFit/>
          </a:bodyPr>
          <a:lstStyle/>
          <a:p>
            <a:r>
              <a:rPr lang="en-IN" sz="2000" b="1" dirty="0"/>
              <a:t>Residential/RWA</a:t>
            </a:r>
          </a:p>
          <a:p>
            <a:pPr marL="285750" indent="-285750">
              <a:buFontTx/>
              <a:buChar char="-"/>
            </a:pPr>
            <a:r>
              <a:rPr lang="en-IN" sz="2000" dirty="0"/>
              <a:t>In-house </a:t>
            </a:r>
          </a:p>
          <a:p>
            <a:r>
              <a:rPr lang="en-IN" sz="2000" dirty="0"/>
              <a:t>septic tank</a:t>
            </a:r>
          </a:p>
        </p:txBody>
      </p:sp>
      <p:pic>
        <p:nvPicPr>
          <p:cNvPr id="26" name="Graphic 25" descr="Teacher with solid fill">
            <a:extLst>
              <a:ext uri="{FF2B5EF4-FFF2-40B4-BE49-F238E27FC236}">
                <a16:creationId xmlns:a16="http://schemas.microsoft.com/office/drawing/2014/main" xmlns="" id="{1F651301-A73C-EAFD-99DB-D58156285ABE}"/>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tretch>
            <a:fillRect/>
          </a:stretch>
        </p:blipFill>
        <p:spPr>
          <a:xfrm>
            <a:off x="304799" y="1197429"/>
            <a:ext cx="1075603" cy="1075603"/>
          </a:xfrm>
          <a:prstGeom prst="rect">
            <a:avLst/>
          </a:prstGeom>
        </p:spPr>
      </p:pic>
      <p:sp>
        <p:nvSpPr>
          <p:cNvPr id="27" name="TextBox 26">
            <a:extLst>
              <a:ext uri="{FF2B5EF4-FFF2-40B4-BE49-F238E27FC236}">
                <a16:creationId xmlns:a16="http://schemas.microsoft.com/office/drawing/2014/main" xmlns="" id="{D3D84135-12CE-08A7-F5BE-84B56E01D1B2}"/>
              </a:ext>
            </a:extLst>
          </p:cNvPr>
          <p:cNvSpPr txBox="1"/>
          <p:nvPr/>
        </p:nvSpPr>
        <p:spPr>
          <a:xfrm flipH="1">
            <a:off x="736963" y="2145859"/>
            <a:ext cx="2539626" cy="1631216"/>
          </a:xfrm>
          <a:prstGeom prst="rect">
            <a:avLst/>
          </a:prstGeom>
          <a:noFill/>
        </p:spPr>
        <p:txBody>
          <a:bodyPr wrap="square" rtlCol="0">
            <a:spAutoFit/>
          </a:bodyPr>
          <a:lstStyle/>
          <a:p>
            <a:r>
              <a:rPr lang="en-IN" sz="2000" b="1" dirty="0"/>
              <a:t>Sensitization of these authorities and users on hazardous cleaning of septic tanks are mandatory</a:t>
            </a:r>
          </a:p>
        </p:txBody>
      </p:sp>
      <p:sp>
        <p:nvSpPr>
          <p:cNvPr id="28" name="Arrow: Right 27">
            <a:extLst>
              <a:ext uri="{FF2B5EF4-FFF2-40B4-BE49-F238E27FC236}">
                <a16:creationId xmlns:a16="http://schemas.microsoft.com/office/drawing/2014/main" xmlns="" id="{66A4A638-695F-3D51-1273-36511BD0F828}"/>
              </a:ext>
            </a:extLst>
          </p:cNvPr>
          <p:cNvSpPr/>
          <p:nvPr/>
        </p:nvSpPr>
        <p:spPr>
          <a:xfrm>
            <a:off x="3733802" y="2834111"/>
            <a:ext cx="979712" cy="388060"/>
          </a:xfrm>
          <a:prstGeom prst="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xmlns="" val="2461092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4" descr="workers cleaning sewer Icon 81597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09959" y="1965066"/>
            <a:ext cx="1238990" cy="1237007"/>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xmlns="" id="{2268B4A4-FAA4-1D5C-481F-2870AD8D3EED}"/>
              </a:ext>
            </a:extLst>
          </p:cNvPr>
          <p:cNvSpPr txBox="1"/>
          <p:nvPr/>
        </p:nvSpPr>
        <p:spPr>
          <a:xfrm>
            <a:off x="704896" y="3203904"/>
            <a:ext cx="1806838" cy="658488"/>
          </a:xfrm>
          <a:prstGeom prst="rect">
            <a:avLst/>
          </a:prstGeom>
          <a:solidFill>
            <a:schemeClr val="accent1">
              <a:lumMod val="20000"/>
              <a:lumOff val="80000"/>
            </a:schemeClr>
          </a:solidFill>
          <a:ln>
            <a:solidFill>
              <a:schemeClr val="tx1"/>
            </a:solidFill>
          </a:ln>
        </p:spPr>
        <p:txBody>
          <a:bodyPr wrap="square" lIns="57766" tIns="28880" rIns="57766" bIns="28880">
            <a:spAutoFit/>
          </a:bodyPr>
          <a:lstStyle/>
          <a:p>
            <a:pPr algn="ctr">
              <a:defRPr/>
            </a:pPr>
            <a:r>
              <a:rPr lang="en-US" altLang="en-US" sz="1300" b="1" dirty="0">
                <a:cs typeface="Century Gothic"/>
              </a:rPr>
              <a:t>Manual Cleaning of </a:t>
            </a:r>
            <a:r>
              <a:rPr lang="en-US" altLang="en-US" sz="1300" b="1" dirty="0" smtClean="0">
                <a:cs typeface="Century Gothic"/>
              </a:rPr>
              <a:t>Sewers/septic tanks </a:t>
            </a:r>
            <a:r>
              <a:rPr lang="en-US" altLang="en-US" sz="1300" b="1" dirty="0">
                <a:cs typeface="Century Gothic"/>
              </a:rPr>
              <a:t>for routine cleaning</a:t>
            </a:r>
          </a:p>
        </p:txBody>
      </p:sp>
      <p:pic>
        <p:nvPicPr>
          <p:cNvPr id="12" name="Picture 2" descr="PPE Icon 346266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89750" y="1957470"/>
            <a:ext cx="1490580" cy="1524064"/>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a:extLst>
              <a:ext uri="{FF2B5EF4-FFF2-40B4-BE49-F238E27FC236}">
                <a16:creationId xmlns:a16="http://schemas.microsoft.com/office/drawing/2014/main" xmlns="" id="{884F5B80-2A3B-A5C2-3640-4557B45D9908}"/>
              </a:ext>
            </a:extLst>
          </p:cNvPr>
          <p:cNvSpPr txBox="1"/>
          <p:nvPr/>
        </p:nvSpPr>
        <p:spPr>
          <a:xfrm>
            <a:off x="4882616" y="3232636"/>
            <a:ext cx="1700193" cy="658488"/>
          </a:xfrm>
          <a:prstGeom prst="rect">
            <a:avLst/>
          </a:prstGeom>
          <a:solidFill>
            <a:schemeClr val="accent2">
              <a:lumMod val="20000"/>
              <a:lumOff val="80000"/>
            </a:schemeClr>
          </a:solidFill>
          <a:ln>
            <a:solidFill>
              <a:schemeClr val="tx1"/>
            </a:solidFill>
          </a:ln>
        </p:spPr>
        <p:txBody>
          <a:bodyPr lIns="57766" tIns="28880" rIns="57766" bIns="28880">
            <a:spAutoFit/>
          </a:bodyPr>
          <a:lstStyle/>
          <a:p>
            <a:pPr algn="ctr">
              <a:defRPr/>
            </a:pPr>
            <a:r>
              <a:rPr lang="en-US" altLang="en-US" sz="1300" b="1" dirty="0">
                <a:cs typeface="Century Gothic"/>
              </a:rPr>
              <a:t>Inadequate Provision of Personal Protective Gear</a:t>
            </a:r>
          </a:p>
        </p:txBody>
      </p:sp>
      <p:pic>
        <p:nvPicPr>
          <p:cNvPr id="14" name="Picture 22" descr="safety belt Icon 468600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227282" y="1938785"/>
            <a:ext cx="968081" cy="1290789"/>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a16="http://schemas.microsoft.com/office/drawing/2014/main" xmlns="" id="{884F5B80-2A3B-A5C2-3640-4557B45D9908}"/>
              </a:ext>
            </a:extLst>
          </p:cNvPr>
          <p:cNvSpPr txBox="1"/>
          <p:nvPr/>
        </p:nvSpPr>
        <p:spPr>
          <a:xfrm>
            <a:off x="8928492" y="3332663"/>
            <a:ext cx="1802206" cy="458434"/>
          </a:xfrm>
          <a:prstGeom prst="rect">
            <a:avLst/>
          </a:prstGeom>
          <a:solidFill>
            <a:schemeClr val="accent3">
              <a:lumMod val="20000"/>
              <a:lumOff val="80000"/>
            </a:schemeClr>
          </a:solidFill>
          <a:ln>
            <a:solidFill>
              <a:schemeClr val="tx1"/>
            </a:solidFill>
          </a:ln>
        </p:spPr>
        <p:txBody>
          <a:bodyPr wrap="square" lIns="57766" tIns="28880" rIns="57766" bIns="28880">
            <a:spAutoFit/>
          </a:bodyPr>
          <a:lstStyle/>
          <a:p>
            <a:pPr algn="ctr">
              <a:defRPr/>
            </a:pPr>
            <a:r>
              <a:rPr lang="en-US" altLang="en-US" sz="1300" b="1" dirty="0" smtClean="0">
                <a:cs typeface="Century Gothic"/>
              </a:rPr>
              <a:t>No provision </a:t>
            </a:r>
            <a:r>
              <a:rPr lang="en-US" altLang="en-US" sz="1300" b="1" dirty="0">
                <a:cs typeface="Century Gothic"/>
              </a:rPr>
              <a:t>of Safety devices </a:t>
            </a:r>
          </a:p>
        </p:txBody>
      </p:sp>
      <p:pic>
        <p:nvPicPr>
          <p:cNvPr id="16" name="Picture 16" descr="septic tank Icon 97410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221286" y="4142291"/>
            <a:ext cx="927663" cy="1108949"/>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a:extLst>
              <a:ext uri="{FF2B5EF4-FFF2-40B4-BE49-F238E27FC236}">
                <a16:creationId xmlns:a16="http://schemas.microsoft.com/office/drawing/2014/main" xmlns="" id="{6F2C37BF-4715-0A2B-9674-1519F4DDCC46}"/>
              </a:ext>
            </a:extLst>
          </p:cNvPr>
          <p:cNvSpPr txBox="1"/>
          <p:nvPr/>
        </p:nvSpPr>
        <p:spPr>
          <a:xfrm>
            <a:off x="704896" y="5262384"/>
            <a:ext cx="2038977" cy="658488"/>
          </a:xfrm>
          <a:prstGeom prst="rect">
            <a:avLst/>
          </a:prstGeom>
          <a:solidFill>
            <a:schemeClr val="accent4">
              <a:lumMod val="20000"/>
              <a:lumOff val="80000"/>
            </a:schemeClr>
          </a:solidFill>
          <a:ln>
            <a:solidFill>
              <a:schemeClr val="tx1"/>
            </a:solidFill>
          </a:ln>
        </p:spPr>
        <p:txBody>
          <a:bodyPr wrap="square" lIns="57766" tIns="28880" rIns="57766" bIns="28880">
            <a:spAutoFit/>
          </a:bodyPr>
          <a:lstStyle/>
          <a:p>
            <a:pPr algn="ctr">
              <a:defRPr/>
            </a:pPr>
            <a:r>
              <a:rPr lang="en-US" altLang="en-US" sz="1300" b="1" dirty="0">
                <a:cs typeface="Century Gothic"/>
              </a:rPr>
              <a:t>No use of machines for cleaning Sewers and Septic tank</a:t>
            </a:r>
          </a:p>
        </p:txBody>
      </p:sp>
      <p:pic>
        <p:nvPicPr>
          <p:cNvPr id="18" name="Picture 12" descr="precaution Icon 407768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104423" y="4029336"/>
            <a:ext cx="1408925" cy="1454727"/>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33">
            <a:extLst>
              <a:ext uri="{FF2B5EF4-FFF2-40B4-BE49-F238E27FC236}">
                <a16:creationId xmlns:a16="http://schemas.microsoft.com/office/drawing/2014/main" xmlns="" id="{08919B77-84D5-5079-3955-8A2483BAC6D9}"/>
              </a:ext>
            </a:extLst>
          </p:cNvPr>
          <p:cNvSpPr txBox="1">
            <a:spLocks noChangeArrowheads="1"/>
          </p:cNvSpPr>
          <p:nvPr/>
        </p:nvSpPr>
        <p:spPr bwMode="auto">
          <a:xfrm>
            <a:off x="4529746" y="5249654"/>
            <a:ext cx="2583526" cy="658488"/>
          </a:xfrm>
          <a:prstGeom prst="rect">
            <a:avLst/>
          </a:prstGeom>
          <a:solidFill>
            <a:schemeClr val="accent5">
              <a:lumMod val="20000"/>
              <a:lumOff val="80000"/>
            </a:schemeClr>
          </a:solidFill>
          <a:ln>
            <a:solidFill>
              <a:schemeClr val="tx1"/>
            </a:solidFill>
          </a:ln>
        </p:spPr>
        <p:txBody>
          <a:bodyPr wrap="square" lIns="57766" tIns="28880" rIns="57766" bIns="2888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defRPr/>
            </a:pPr>
            <a:r>
              <a:rPr lang="en-US" altLang="en-US" sz="1300" b="1" dirty="0">
                <a:latin typeface="+mn-lt"/>
              </a:rPr>
              <a:t>Not following Safety Precautions(testing poisonous gases, ventilation, etc.)</a:t>
            </a:r>
          </a:p>
        </p:txBody>
      </p:sp>
      <p:pic>
        <p:nvPicPr>
          <p:cNvPr id="20" name="Picture 10" descr="life insurance Icon 1334459"/>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170794" y="4068414"/>
            <a:ext cx="1377713" cy="1171491"/>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a:extLst>
              <a:ext uri="{FF2B5EF4-FFF2-40B4-BE49-F238E27FC236}">
                <a16:creationId xmlns:a16="http://schemas.microsoft.com/office/drawing/2014/main" xmlns="" id="{835AFB26-B4B6-20AA-154D-7DB684D6EC41}"/>
              </a:ext>
            </a:extLst>
          </p:cNvPr>
          <p:cNvSpPr txBox="1"/>
          <p:nvPr/>
        </p:nvSpPr>
        <p:spPr>
          <a:xfrm>
            <a:off x="8691947" y="5262384"/>
            <a:ext cx="2038749" cy="458434"/>
          </a:xfrm>
          <a:prstGeom prst="rect">
            <a:avLst/>
          </a:prstGeom>
          <a:solidFill>
            <a:schemeClr val="accent6">
              <a:lumMod val="20000"/>
              <a:lumOff val="80000"/>
            </a:schemeClr>
          </a:solidFill>
          <a:ln>
            <a:solidFill>
              <a:schemeClr val="tx1"/>
            </a:solidFill>
          </a:ln>
        </p:spPr>
        <p:txBody>
          <a:bodyPr wrap="square" lIns="57766" tIns="28880" rIns="57766" bIns="28880">
            <a:spAutoFit/>
          </a:bodyPr>
          <a:lstStyle/>
          <a:p>
            <a:pPr algn="ctr">
              <a:defRPr/>
            </a:pPr>
            <a:r>
              <a:rPr lang="en-US" altLang="en-US" sz="1300" b="1" dirty="0">
                <a:cs typeface="Century Gothic"/>
              </a:rPr>
              <a:t>No insurance of SSW by employer </a:t>
            </a:r>
          </a:p>
        </p:txBody>
      </p:sp>
      <p:sp>
        <p:nvSpPr>
          <p:cNvPr id="22" name="Slide Number Placeholder 4"/>
          <p:cNvSpPr>
            <a:spLocks noGrp="1"/>
          </p:cNvSpPr>
          <p:nvPr>
            <p:ph type="sldNum" sz="quarter" idx="4294967295"/>
          </p:nvPr>
        </p:nvSpPr>
        <p:spPr bwMode="auto">
          <a:xfrm>
            <a:off x="9958639" y="6464932"/>
            <a:ext cx="495586" cy="18469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ts val="840"/>
              </a:spcBef>
              <a:buFont typeface="Arial" panose="020B0604020202020204" pitchFamily="34" charset="0"/>
              <a:buChar char="•"/>
              <a:defRPr sz="2300">
                <a:solidFill>
                  <a:schemeClr val="tx1"/>
                </a:solidFill>
                <a:latin typeface="Calibri" panose="020F0502020204030204" pitchFamily="34" charset="0"/>
              </a:defRPr>
            </a:lvl1pPr>
            <a:lvl2pPr marL="623388" indent="-239764">
              <a:lnSpc>
                <a:spcPct val="90000"/>
              </a:lnSpc>
              <a:spcBef>
                <a:spcPts val="420"/>
              </a:spcBef>
              <a:buFont typeface="Arial" panose="020B0604020202020204" pitchFamily="34" charset="0"/>
              <a:buChar char="•"/>
              <a:defRPr sz="2000">
                <a:solidFill>
                  <a:schemeClr val="tx1"/>
                </a:solidFill>
                <a:latin typeface="Calibri" panose="020F0502020204030204" pitchFamily="34" charset="0"/>
              </a:defRPr>
            </a:lvl2pPr>
            <a:lvl3pPr marL="959064" indent="-191814">
              <a:lnSpc>
                <a:spcPct val="90000"/>
              </a:lnSpc>
              <a:spcBef>
                <a:spcPts val="420"/>
              </a:spcBef>
              <a:buFont typeface="Arial" panose="020B0604020202020204" pitchFamily="34" charset="0"/>
              <a:buChar char="•"/>
              <a:defRPr sz="1700">
                <a:solidFill>
                  <a:schemeClr val="tx1"/>
                </a:solidFill>
                <a:latin typeface="Calibri" panose="020F0502020204030204" pitchFamily="34" charset="0"/>
              </a:defRPr>
            </a:lvl3pPr>
            <a:lvl4pPr marL="1342687" indent="-191814">
              <a:lnSpc>
                <a:spcPct val="90000"/>
              </a:lnSpc>
              <a:spcBef>
                <a:spcPts val="420"/>
              </a:spcBef>
              <a:buFont typeface="Arial" panose="020B0604020202020204" pitchFamily="34" charset="0"/>
              <a:buChar char="•"/>
              <a:defRPr>
                <a:solidFill>
                  <a:schemeClr val="tx1"/>
                </a:solidFill>
                <a:latin typeface="Calibri" panose="020F0502020204030204" pitchFamily="34" charset="0"/>
              </a:defRPr>
            </a:lvl4pPr>
            <a:lvl5pPr marL="1726309" indent="-191814">
              <a:lnSpc>
                <a:spcPct val="90000"/>
              </a:lnSpc>
              <a:spcBef>
                <a:spcPts val="420"/>
              </a:spcBef>
              <a:buFont typeface="Arial" panose="020B0604020202020204" pitchFamily="34" charset="0"/>
              <a:buChar char="•"/>
              <a:defRPr>
                <a:solidFill>
                  <a:schemeClr val="tx1"/>
                </a:solidFill>
                <a:latin typeface="Calibri" panose="020F0502020204030204" pitchFamily="34" charset="0"/>
              </a:defRPr>
            </a:lvl5pPr>
            <a:lvl6pPr marL="2109937" indent="-191814" eaLnBrk="0" fontAlgn="base" hangingPunct="0">
              <a:lnSpc>
                <a:spcPct val="90000"/>
              </a:lnSpc>
              <a:spcBef>
                <a:spcPts val="420"/>
              </a:spcBef>
              <a:spcAft>
                <a:spcPct val="0"/>
              </a:spcAft>
              <a:buFont typeface="Arial" panose="020B0604020202020204" pitchFamily="34" charset="0"/>
              <a:buChar char="•"/>
              <a:defRPr>
                <a:solidFill>
                  <a:schemeClr val="tx1"/>
                </a:solidFill>
                <a:latin typeface="Calibri" panose="020F0502020204030204" pitchFamily="34" charset="0"/>
              </a:defRPr>
            </a:lvl6pPr>
            <a:lvl7pPr marL="2493560" indent="-191814" eaLnBrk="0" fontAlgn="base" hangingPunct="0">
              <a:lnSpc>
                <a:spcPct val="90000"/>
              </a:lnSpc>
              <a:spcBef>
                <a:spcPts val="420"/>
              </a:spcBef>
              <a:spcAft>
                <a:spcPct val="0"/>
              </a:spcAft>
              <a:buFont typeface="Arial" panose="020B0604020202020204" pitchFamily="34" charset="0"/>
              <a:buChar char="•"/>
              <a:defRPr>
                <a:solidFill>
                  <a:schemeClr val="tx1"/>
                </a:solidFill>
                <a:latin typeface="Calibri" panose="020F0502020204030204" pitchFamily="34" charset="0"/>
              </a:defRPr>
            </a:lvl7pPr>
            <a:lvl8pPr marL="2877185" indent="-191814" eaLnBrk="0" fontAlgn="base" hangingPunct="0">
              <a:lnSpc>
                <a:spcPct val="90000"/>
              </a:lnSpc>
              <a:spcBef>
                <a:spcPts val="420"/>
              </a:spcBef>
              <a:spcAft>
                <a:spcPct val="0"/>
              </a:spcAft>
              <a:buFont typeface="Arial" panose="020B0604020202020204" pitchFamily="34" charset="0"/>
              <a:buChar char="•"/>
              <a:defRPr>
                <a:solidFill>
                  <a:schemeClr val="tx1"/>
                </a:solidFill>
                <a:latin typeface="Calibri" panose="020F0502020204030204" pitchFamily="34" charset="0"/>
              </a:defRPr>
            </a:lvl8pPr>
            <a:lvl9pPr marL="3260810" indent="-191814" eaLnBrk="0" fontAlgn="base" hangingPunct="0">
              <a:lnSpc>
                <a:spcPct val="90000"/>
              </a:lnSpc>
              <a:spcBef>
                <a:spcPts val="42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789348BA-DD0E-41F6-AF9C-288BC1CDC2D2}" type="slidenum">
              <a:rPr lang="en-US" altLang="en-US" sz="1000"/>
              <a:pPr>
                <a:lnSpc>
                  <a:spcPct val="100000"/>
                </a:lnSpc>
                <a:spcBef>
                  <a:spcPct val="0"/>
                </a:spcBef>
                <a:buFontTx/>
                <a:buNone/>
              </a:pPr>
              <a:t>18</a:t>
            </a:fld>
            <a:endParaRPr lang="en-US" altLang="en-US" sz="1000" dirty="0"/>
          </a:p>
        </p:txBody>
      </p:sp>
      <p:sp>
        <p:nvSpPr>
          <p:cNvPr id="2" name="Rectangle 1"/>
          <p:cNvSpPr/>
          <p:nvPr/>
        </p:nvSpPr>
        <p:spPr>
          <a:xfrm>
            <a:off x="42912" y="6214668"/>
            <a:ext cx="11898774" cy="550823"/>
          </a:xfrm>
          <a:prstGeom prst="rect">
            <a:avLst/>
          </a:prstGeom>
          <a:solidFill>
            <a:schemeClr val="accent2">
              <a:lumMod val="40000"/>
              <a:lumOff val="60000"/>
            </a:schemeClr>
          </a:solidFill>
          <a:ln>
            <a:solidFill>
              <a:schemeClr val="tx1"/>
            </a:solidFill>
          </a:ln>
        </p:spPr>
        <p:txBody>
          <a:bodyPr wrap="square" lIns="57818" tIns="28908" rIns="57818" bIns="28908">
            <a:spAutoFit/>
          </a:bodyPr>
          <a:lstStyle/>
          <a:p>
            <a:pPr marL="8031" algn="just">
              <a:buClr>
                <a:srgbClr val="0000FF"/>
              </a:buClr>
              <a:defRPr/>
            </a:pPr>
            <a:r>
              <a:rPr lang="en-US" sz="1600" b="1" dirty="0"/>
              <a:t>Rule 3(1)(e): </a:t>
            </a:r>
            <a:r>
              <a:rPr lang="en-US" sz="1600" dirty="0"/>
              <a:t>Any circumstance, when it is absolutely necessary to have manual sewage cleaning, after the CEO of the local authority has permitted to do so after recording in writing the specific valid reasons for allowing such cleaning.</a:t>
            </a:r>
          </a:p>
        </p:txBody>
      </p:sp>
      <p:sp>
        <p:nvSpPr>
          <p:cNvPr id="4" name="Rectangle 3"/>
          <p:cNvSpPr/>
          <p:nvPr/>
        </p:nvSpPr>
        <p:spPr>
          <a:xfrm>
            <a:off x="96334" y="852735"/>
            <a:ext cx="11362603" cy="991970"/>
          </a:xfrm>
          <a:prstGeom prst="rect">
            <a:avLst/>
          </a:prstGeom>
          <a:solidFill>
            <a:schemeClr val="accent6">
              <a:lumMod val="20000"/>
              <a:lumOff val="80000"/>
            </a:schemeClr>
          </a:solidFill>
          <a:ln>
            <a:solidFill>
              <a:schemeClr val="tx1"/>
            </a:solidFill>
          </a:ln>
        </p:spPr>
        <p:txBody>
          <a:bodyPr wrap="square" lIns="57818" tIns="28908" rIns="57818" bIns="28908">
            <a:spAutoFit/>
          </a:bodyPr>
          <a:lstStyle/>
          <a:p>
            <a:pPr marL="216817" indent="-216817">
              <a:spcAft>
                <a:spcPts val="379"/>
              </a:spcAft>
              <a:buFont typeface="Wingdings" panose="05000000000000000000" pitchFamily="2" charset="2"/>
              <a:buChar char="Ø"/>
            </a:pPr>
            <a:r>
              <a:rPr lang="en-US" altLang="en-US" dirty="0">
                <a:cs typeface="Arial" panose="020B0604020202020204" pitchFamily="34" charset="0"/>
              </a:rPr>
              <a:t>Non Fulfillment of Obligations  by Employer Under MS Rules, 2013</a:t>
            </a:r>
          </a:p>
          <a:p>
            <a:pPr marL="216817" indent="-216817">
              <a:spcAft>
                <a:spcPts val="379"/>
              </a:spcAft>
              <a:buFont typeface="Wingdings" panose="05000000000000000000" pitchFamily="2" charset="2"/>
              <a:buChar char="Ø"/>
            </a:pPr>
            <a:r>
              <a:rPr lang="en-GB" dirty="0">
                <a:cs typeface="Arial" panose="020B0604020202020204" pitchFamily="34" charset="0"/>
              </a:rPr>
              <a:t>Non observations of safety precautions under MS Act/Rules</a:t>
            </a:r>
          </a:p>
          <a:p>
            <a:pPr marL="216817" indent="-216817">
              <a:spcAft>
                <a:spcPts val="379"/>
              </a:spcAft>
              <a:buFont typeface="Wingdings" panose="05000000000000000000" pitchFamily="2" charset="2"/>
              <a:buChar char="Ø"/>
            </a:pPr>
            <a:r>
              <a:rPr lang="en-GB" dirty="0">
                <a:cs typeface="Arial" panose="020B0604020202020204" pitchFamily="34" charset="0"/>
              </a:rPr>
              <a:t>Death occurred due to violation of provision of the MS Act/MS Rules  </a:t>
            </a:r>
          </a:p>
        </p:txBody>
      </p:sp>
      <p:sp>
        <p:nvSpPr>
          <p:cNvPr id="3" name="Freeform: Shape 12">
            <a:extLst>
              <a:ext uri="{FF2B5EF4-FFF2-40B4-BE49-F238E27FC236}">
                <a16:creationId xmlns:a16="http://schemas.microsoft.com/office/drawing/2014/main" xmlns="" id="{8FD37C8D-60C8-1EA2-F166-7869465E9085}"/>
              </a:ext>
            </a:extLst>
          </p:cNvPr>
          <p:cNvSpPr/>
          <p:nvPr/>
        </p:nvSpPr>
        <p:spPr>
          <a:xfrm flipH="1" flipV="1">
            <a:off x="0" y="58943"/>
            <a:ext cx="9641713" cy="642906"/>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5" name="Freeform: Shape 12">
            <a:extLst>
              <a:ext uri="{FF2B5EF4-FFF2-40B4-BE49-F238E27FC236}">
                <a16:creationId xmlns:a16="http://schemas.microsoft.com/office/drawing/2014/main" xmlns="" id="{F46D71A7-FECA-3B19-3F62-08749334AB56}"/>
              </a:ext>
            </a:extLst>
          </p:cNvPr>
          <p:cNvSpPr/>
          <p:nvPr/>
        </p:nvSpPr>
        <p:spPr>
          <a:xfrm flipH="1" flipV="1">
            <a:off x="28916" y="58943"/>
            <a:ext cx="9466294" cy="635187"/>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lumMod val="75000"/>
            </a:schemeClr>
          </a:solidFill>
          <a:ln w="12700" cap="flat" cmpd="sng" algn="ctr">
            <a:noFill/>
            <a:prstDash val="solid"/>
            <a:miter lim="800000"/>
          </a:ln>
          <a:effectLst/>
        </p:spPr>
        <p:txBody>
          <a:bodyPr wrap="square" rtlCol="0" anchor="ctr">
            <a:noAutofit/>
          </a:bodyPr>
          <a:lstStyle/>
          <a:p>
            <a:pPr>
              <a:defRPr/>
            </a:pPr>
            <a:endParaRPr lang="en-GB" sz="1600" kern="0" dirty="0">
              <a:solidFill>
                <a:prstClr val="white"/>
              </a:solidFill>
              <a:latin typeface="Calibri Light"/>
            </a:endParaRPr>
          </a:p>
        </p:txBody>
      </p:sp>
      <p:sp>
        <p:nvSpPr>
          <p:cNvPr id="6" name="TextBox 5">
            <a:extLst>
              <a:ext uri="{FF2B5EF4-FFF2-40B4-BE49-F238E27FC236}">
                <a16:creationId xmlns:a16="http://schemas.microsoft.com/office/drawing/2014/main" xmlns="" id="{35A6958F-B8D7-AA80-117E-0463CC5A0D55}"/>
              </a:ext>
            </a:extLst>
          </p:cNvPr>
          <p:cNvSpPr txBox="1"/>
          <p:nvPr/>
        </p:nvSpPr>
        <p:spPr>
          <a:xfrm>
            <a:off x="42912" y="183340"/>
            <a:ext cx="2042547" cy="400110"/>
          </a:xfrm>
          <a:prstGeom prst="rect">
            <a:avLst/>
          </a:prstGeom>
          <a:noFill/>
        </p:spPr>
        <p:txBody>
          <a:bodyPr wrap="none" rtlCol="0">
            <a:spAutoFit/>
          </a:bodyPr>
          <a:lstStyle/>
          <a:p>
            <a:r>
              <a:rPr lang="en-IN" sz="2000" b="1" dirty="0" smtClean="0">
                <a:solidFill>
                  <a:schemeClr val="bg1"/>
                </a:solidFill>
              </a:rPr>
              <a:t>Issues of Concern</a:t>
            </a:r>
            <a:endParaRPr lang="en-IN" sz="2000" b="1" dirty="0">
              <a:solidFill>
                <a:schemeClr val="bg1"/>
              </a:solidFill>
            </a:endParaRPr>
          </a:p>
        </p:txBody>
      </p:sp>
    </p:spTree>
    <p:extLst>
      <p:ext uri="{BB962C8B-B14F-4D97-AF65-F5344CB8AC3E}">
        <p14:creationId xmlns:p14="http://schemas.microsoft.com/office/powerpoint/2010/main" xmlns="" val="774528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224" y="1072670"/>
            <a:ext cx="11939552" cy="5568094"/>
          </a:xfrm>
          <a:noFill/>
        </p:spPr>
        <p:style>
          <a:lnRef idx="2">
            <a:schemeClr val="accent2"/>
          </a:lnRef>
          <a:fillRef idx="1">
            <a:schemeClr val="lt1"/>
          </a:fillRef>
          <a:effectRef idx="0">
            <a:schemeClr val="accent2"/>
          </a:effectRef>
          <a:fontRef idx="minor">
            <a:schemeClr val="dk1"/>
          </a:fontRef>
        </p:style>
        <p:txBody>
          <a:bodyPr>
            <a:noAutofit/>
          </a:bodyPr>
          <a:lstStyle/>
          <a:p>
            <a:pPr marL="354013" indent="-354013" algn="just">
              <a:spcBef>
                <a:spcPts val="600"/>
              </a:spcBef>
              <a:spcAft>
                <a:spcPts val="600"/>
              </a:spcAft>
              <a:buClr>
                <a:srgbClr val="C00000"/>
              </a:buClr>
              <a:buFont typeface="Wingdings" pitchFamily="2" charset="2"/>
              <a:buChar char="q"/>
            </a:pPr>
            <a:r>
              <a:rPr lang="en-US" sz="2000" dirty="0" smtClean="0">
                <a:cs typeface="Arial" charset="0"/>
              </a:rPr>
              <a:t>The existing </a:t>
            </a:r>
            <a:r>
              <a:rPr lang="en-US" sz="2000" dirty="0">
                <a:cs typeface="Arial" charset="0"/>
              </a:rPr>
              <a:t>underground sewerage system is not adequate and not standardized for mechanized </a:t>
            </a:r>
            <a:r>
              <a:rPr lang="en-US" sz="2000" dirty="0" smtClean="0">
                <a:cs typeface="Arial" charset="0"/>
              </a:rPr>
              <a:t>cleaning</a:t>
            </a:r>
          </a:p>
          <a:p>
            <a:pPr marL="0" indent="0" algn="just">
              <a:spcBef>
                <a:spcPts val="600"/>
              </a:spcBef>
              <a:spcAft>
                <a:spcPts val="600"/>
              </a:spcAft>
              <a:buClr>
                <a:srgbClr val="C00000"/>
              </a:buClr>
              <a:buNone/>
            </a:pPr>
            <a:endParaRPr lang="en-US" sz="2000" dirty="0" smtClean="0">
              <a:cs typeface="Arial" charset="0"/>
            </a:endParaRPr>
          </a:p>
          <a:p>
            <a:pPr marL="354013" indent="-354013" algn="just">
              <a:spcBef>
                <a:spcPts val="600"/>
              </a:spcBef>
              <a:spcAft>
                <a:spcPts val="600"/>
              </a:spcAft>
              <a:buClr>
                <a:srgbClr val="C00000"/>
              </a:buClr>
              <a:buFont typeface="Wingdings" pitchFamily="2" charset="2"/>
              <a:buChar char="q"/>
            </a:pPr>
            <a:r>
              <a:rPr lang="en-US" sz="2000" dirty="0" smtClean="0">
                <a:cs typeface="Arial" charset="0"/>
              </a:rPr>
              <a:t>Un-sewered </a:t>
            </a:r>
            <a:r>
              <a:rPr lang="en-US" sz="2000" dirty="0">
                <a:cs typeface="Arial" charset="0"/>
              </a:rPr>
              <a:t>areas are serviced by septic tanks with no regulated mechanism for  sludge cleaning and disposal</a:t>
            </a:r>
          </a:p>
          <a:p>
            <a:pPr marL="0" indent="0" algn="just">
              <a:spcBef>
                <a:spcPts val="600"/>
              </a:spcBef>
              <a:spcAft>
                <a:spcPts val="600"/>
              </a:spcAft>
              <a:buClr>
                <a:srgbClr val="C00000"/>
              </a:buClr>
              <a:buNone/>
            </a:pPr>
            <a:endParaRPr lang="en-US" sz="2000" dirty="0">
              <a:cs typeface="Arial" charset="0"/>
            </a:endParaRPr>
          </a:p>
          <a:p>
            <a:pPr marL="354013" indent="-354013" algn="just">
              <a:spcBef>
                <a:spcPts val="600"/>
              </a:spcBef>
              <a:spcAft>
                <a:spcPts val="600"/>
              </a:spcAft>
              <a:buClr>
                <a:srgbClr val="C00000"/>
              </a:buClr>
              <a:buFont typeface="Wingdings" pitchFamily="2" charset="2"/>
              <a:buChar char="q"/>
            </a:pPr>
            <a:r>
              <a:rPr lang="en-US" sz="2000" dirty="0">
                <a:cs typeface="Arial" charset="0"/>
              </a:rPr>
              <a:t>Engagement of untrained persons for manual cleaning of sewers and septic tanks without observing safety norms mandated under the “Prohibition of Employment as Manual Scavengers and Their Rehabilitation Rules, </a:t>
            </a:r>
            <a:r>
              <a:rPr lang="en-US" sz="2000" dirty="0" smtClean="0">
                <a:cs typeface="Arial" charset="0"/>
              </a:rPr>
              <a:t>2013</a:t>
            </a:r>
            <a:endParaRPr lang="en-US" sz="2000" dirty="0">
              <a:cs typeface="Arial" charset="0"/>
            </a:endParaRPr>
          </a:p>
          <a:p>
            <a:pPr marL="354013" indent="-354013" algn="just">
              <a:spcBef>
                <a:spcPts val="600"/>
              </a:spcBef>
              <a:spcAft>
                <a:spcPts val="600"/>
              </a:spcAft>
              <a:buClr>
                <a:srgbClr val="C00000"/>
              </a:buClr>
              <a:buFont typeface="Wingdings" pitchFamily="2" charset="2"/>
              <a:buChar char="q"/>
            </a:pPr>
            <a:r>
              <a:rPr lang="en-US" sz="2000" dirty="0">
                <a:cs typeface="Arial" charset="0"/>
              </a:rPr>
              <a:t>Non-observance of safety precautions by local authorities and contractors resulting in fatal </a:t>
            </a:r>
            <a:r>
              <a:rPr lang="en-US" sz="2000" dirty="0" smtClean="0">
                <a:cs typeface="Arial" charset="0"/>
              </a:rPr>
              <a:t>accidents</a:t>
            </a:r>
          </a:p>
          <a:p>
            <a:pPr marL="0" indent="0" algn="just">
              <a:spcBef>
                <a:spcPts val="600"/>
              </a:spcBef>
              <a:spcAft>
                <a:spcPts val="600"/>
              </a:spcAft>
              <a:buClr>
                <a:srgbClr val="C00000"/>
              </a:buClr>
              <a:buNone/>
            </a:pPr>
            <a:endParaRPr lang="en-US" sz="2000" dirty="0">
              <a:cs typeface="Arial" charset="0"/>
            </a:endParaRPr>
          </a:p>
          <a:p>
            <a:pPr marL="354013" indent="-354013" algn="just">
              <a:spcBef>
                <a:spcPts val="600"/>
              </a:spcBef>
              <a:spcAft>
                <a:spcPts val="600"/>
              </a:spcAft>
              <a:buClr>
                <a:srgbClr val="C00000"/>
              </a:buClr>
              <a:buFont typeface="Wingdings" pitchFamily="2" charset="2"/>
              <a:buChar char="q"/>
            </a:pPr>
            <a:r>
              <a:rPr lang="en-US" sz="2000" dirty="0">
                <a:cs typeface="Arial" charset="0"/>
              </a:rPr>
              <a:t>No </a:t>
            </a:r>
            <a:r>
              <a:rPr lang="en-US" sz="2000" dirty="0" smtClean="0">
                <a:cs typeface="Arial" charset="0"/>
              </a:rPr>
              <a:t>database </a:t>
            </a:r>
            <a:r>
              <a:rPr lang="en-US" sz="2000" dirty="0">
                <a:cs typeface="Arial" charset="0"/>
              </a:rPr>
              <a:t>of sewer/septic tank </a:t>
            </a:r>
            <a:r>
              <a:rPr lang="en-US" sz="2000" dirty="0" smtClean="0">
                <a:cs typeface="Arial" charset="0"/>
              </a:rPr>
              <a:t>workers</a:t>
            </a:r>
          </a:p>
          <a:p>
            <a:pPr marL="0" indent="0" algn="just">
              <a:spcBef>
                <a:spcPts val="600"/>
              </a:spcBef>
              <a:spcAft>
                <a:spcPts val="600"/>
              </a:spcAft>
              <a:buClr>
                <a:srgbClr val="C00000"/>
              </a:buClr>
              <a:buNone/>
            </a:pPr>
            <a:endParaRPr lang="en-US" sz="2000" dirty="0">
              <a:cs typeface="Arial" charset="0"/>
            </a:endParaRPr>
          </a:p>
          <a:p>
            <a:pPr marL="354013" indent="-354013" algn="just">
              <a:spcBef>
                <a:spcPts val="600"/>
              </a:spcBef>
              <a:spcAft>
                <a:spcPts val="600"/>
              </a:spcAft>
              <a:buClr>
                <a:srgbClr val="C00000"/>
              </a:buClr>
              <a:buFont typeface="Wingdings" pitchFamily="2" charset="2"/>
              <a:buChar char="q"/>
            </a:pPr>
            <a:r>
              <a:rPr lang="en-US" sz="2000" dirty="0">
                <a:cs typeface="Arial" charset="0"/>
              </a:rPr>
              <a:t>There is no </a:t>
            </a:r>
            <a:r>
              <a:rPr lang="en-US" sz="2000" dirty="0" smtClean="0">
                <a:cs typeface="Arial" charset="0"/>
              </a:rPr>
              <a:t>program </a:t>
            </a:r>
            <a:r>
              <a:rPr lang="en-US" sz="2000" dirty="0">
                <a:cs typeface="Arial" charset="0"/>
              </a:rPr>
              <a:t>to identify such </a:t>
            </a:r>
            <a:r>
              <a:rPr lang="en-US" sz="2000" dirty="0" smtClean="0">
                <a:cs typeface="Arial" charset="0"/>
              </a:rPr>
              <a:t>workers, link them with </a:t>
            </a:r>
            <a:r>
              <a:rPr lang="en-US" sz="2000" dirty="0">
                <a:cs typeface="Arial" charset="0"/>
              </a:rPr>
              <a:t>livelihood interventions and provide benefits of other Social Security Schemes.</a:t>
            </a:r>
          </a:p>
        </p:txBody>
      </p:sp>
      <p:sp>
        <p:nvSpPr>
          <p:cNvPr id="8" name="Slide Number Placeholder 1"/>
          <p:cNvSpPr txBox="1">
            <a:spLocks noChangeArrowheads="1"/>
          </p:cNvSpPr>
          <p:nvPr/>
        </p:nvSpPr>
        <p:spPr bwMode="auto">
          <a:xfrm>
            <a:off x="9815538" y="6413522"/>
            <a:ext cx="471462" cy="292079"/>
          </a:xfrm>
          <a:prstGeom prst="rect">
            <a:avLst/>
          </a:prstGeom>
          <a:noFill/>
          <a:ln w="9525">
            <a:noFill/>
            <a:miter lim="800000"/>
            <a:headEnd/>
            <a:tailEnd/>
          </a:ln>
        </p:spPr>
        <p:txBody>
          <a:bodyPr lIns="0" tIns="0" rIns="0" bIns="0" anchor="b"/>
          <a:lstStyle/>
          <a:p>
            <a:pPr algn="r" eaLnBrk="1" hangingPunct="1"/>
            <a:fld id="{460E67DF-C5C5-40CC-9CBD-EC2150BD5A7E}" type="slidenum">
              <a:rPr lang="en-US" sz="1600"/>
              <a:pPr algn="r" eaLnBrk="1" hangingPunct="1"/>
              <a:t>19</a:t>
            </a:fld>
            <a:endParaRPr lang="en-US" sz="1600" dirty="0"/>
          </a:p>
        </p:txBody>
      </p:sp>
      <p:grpSp>
        <p:nvGrpSpPr>
          <p:cNvPr id="6" name="Group 5">
            <a:extLst>
              <a:ext uri="{FF2B5EF4-FFF2-40B4-BE49-F238E27FC236}">
                <a16:creationId xmlns:a16="http://schemas.microsoft.com/office/drawing/2014/main" xmlns="" id="{6A7C9CB1-0FC6-A79E-00CC-022D6481D9CC}"/>
              </a:ext>
            </a:extLst>
          </p:cNvPr>
          <p:cNvGrpSpPr/>
          <p:nvPr/>
        </p:nvGrpSpPr>
        <p:grpSpPr>
          <a:xfrm>
            <a:off x="-1" y="-32040"/>
            <a:ext cx="7446602" cy="1023002"/>
            <a:chOff x="-1" y="182918"/>
            <a:chExt cx="7446602" cy="1023002"/>
          </a:xfrm>
        </p:grpSpPr>
        <p:sp>
          <p:nvSpPr>
            <p:cNvPr id="7" name="Freeform: Shape 12">
              <a:extLst>
                <a:ext uri="{FF2B5EF4-FFF2-40B4-BE49-F238E27FC236}">
                  <a16:creationId xmlns:a16="http://schemas.microsoft.com/office/drawing/2014/main" xmlns="" id="{19B0EB19-20A3-4B61-2860-C4BC7DDC2AF4}"/>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9" name="Freeform: Shape 12">
              <a:extLst>
                <a:ext uri="{FF2B5EF4-FFF2-40B4-BE49-F238E27FC236}">
                  <a16:creationId xmlns:a16="http://schemas.microsoft.com/office/drawing/2014/main" xmlns="" id="{0FB57D05-1C09-068B-9989-B39EA63598EB}"/>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9B736B"/>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10" name="Rectangle 9">
              <a:extLst>
                <a:ext uri="{FF2B5EF4-FFF2-40B4-BE49-F238E27FC236}">
                  <a16:creationId xmlns:a16="http://schemas.microsoft.com/office/drawing/2014/main" xmlns="" id="{92F4D725-D4BE-E061-3BB6-8028A14459F7}"/>
                </a:ext>
              </a:extLst>
            </p:cNvPr>
            <p:cNvSpPr/>
            <p:nvPr/>
          </p:nvSpPr>
          <p:spPr>
            <a:xfrm>
              <a:off x="51820" y="182918"/>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bg1"/>
                  </a:solidFill>
                </a:rPr>
                <a:t>Issues of Concern</a:t>
              </a:r>
              <a:endParaRPr lang="en-US" sz="2800" b="1" dirty="0">
                <a:solidFill>
                  <a:schemeClr val="bg1"/>
                </a:solidFill>
              </a:endParaRPr>
            </a:p>
          </p:txBody>
        </p:sp>
      </p:grpSp>
    </p:spTree>
    <p:extLst>
      <p:ext uri="{BB962C8B-B14F-4D97-AF65-F5344CB8AC3E}">
        <p14:creationId xmlns:p14="http://schemas.microsoft.com/office/powerpoint/2010/main" xmlns="" val="3562771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3">
            <a:extLst>
              <a:ext uri="{28A0092B-C50C-407E-A947-70E740481C1C}">
                <a14:useLocalDpi xmlns:a14="http://schemas.microsoft.com/office/drawing/2010/main" xmlns="" val="0"/>
              </a:ext>
            </a:extLst>
          </a:blip>
          <a:srcRect r="30972"/>
          <a:stretch/>
        </p:blipFill>
        <p:spPr>
          <a:xfrm>
            <a:off x="6786890" y="0"/>
            <a:ext cx="5405110" cy="6903223"/>
          </a:xfrm>
          <a:prstGeom prst="rect">
            <a:avLst/>
          </a:prstGeom>
        </p:spPr>
      </p:pic>
      <p:grpSp>
        <p:nvGrpSpPr>
          <p:cNvPr id="42" name="Group 41" descr="decorative element">
            <a:extLst>
              <a:ext uri="{FF2B5EF4-FFF2-40B4-BE49-F238E27FC236}">
                <a16:creationId xmlns:a16="http://schemas.microsoft.com/office/drawing/2014/main" xmlns="" id="{AB025618-C830-4992-9CD3-D9E49BC79E67}"/>
              </a:ext>
            </a:extLst>
          </p:cNvPr>
          <p:cNvGrpSpPr/>
          <p:nvPr/>
        </p:nvGrpSpPr>
        <p:grpSpPr>
          <a:xfrm>
            <a:off x="2531679" y="0"/>
            <a:ext cx="7388298" cy="6858000"/>
            <a:chOff x="1826589" y="0"/>
            <a:chExt cx="7388298" cy="6858000"/>
          </a:xfrm>
        </p:grpSpPr>
        <p:sp>
          <p:nvSpPr>
            <p:cNvPr id="43" name="Parallelogram 42">
              <a:extLst>
                <a:ext uri="{FF2B5EF4-FFF2-40B4-BE49-F238E27FC236}">
                  <a16:creationId xmlns:a16="http://schemas.microsoft.com/office/drawing/2014/main" xmlns="" id="{11E692D4-6AEA-4652-A7AE-A02328258A55}"/>
                </a:ext>
              </a:extLst>
            </p:cNvPr>
            <p:cNvSpPr/>
            <p:nvPr/>
          </p:nvSpPr>
          <p:spPr>
            <a:xfrm>
              <a:off x="2618099" y="0"/>
              <a:ext cx="6596788" cy="6858000"/>
            </a:xfrm>
            <a:prstGeom prst="parallelogram">
              <a:avLst/>
            </a:prstGeom>
            <a:solidFill>
              <a:sysClr val="window" lastClr="FFFFFF">
                <a:alpha val="82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sp>
          <p:nvSpPr>
            <p:cNvPr id="44" name="Parallelogram 43">
              <a:extLst>
                <a:ext uri="{FF2B5EF4-FFF2-40B4-BE49-F238E27FC236}">
                  <a16:creationId xmlns:a16="http://schemas.microsoft.com/office/drawing/2014/main" xmlns="" id="{A134AA32-2418-4A09-9BA8-ED7207AC0D74}"/>
                </a:ext>
              </a:extLst>
            </p:cNvPr>
            <p:cNvSpPr/>
            <p:nvPr/>
          </p:nvSpPr>
          <p:spPr>
            <a:xfrm>
              <a:off x="2340861" y="0"/>
              <a:ext cx="6596788" cy="6858000"/>
            </a:xfrm>
            <a:prstGeom prst="parallelogram">
              <a:avLst/>
            </a:prstGeom>
            <a:solidFill>
              <a:sysClr val="window" lastClr="FFFFFF">
                <a:alpha val="61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sp>
          <p:nvSpPr>
            <p:cNvPr id="45" name="Parallelogram 44">
              <a:extLst>
                <a:ext uri="{FF2B5EF4-FFF2-40B4-BE49-F238E27FC236}">
                  <a16:creationId xmlns:a16="http://schemas.microsoft.com/office/drawing/2014/main" xmlns="" id="{0051AD99-BC4A-487F-BE1C-486FC5B8E9F2}"/>
                </a:ext>
              </a:extLst>
            </p:cNvPr>
            <p:cNvSpPr/>
            <p:nvPr/>
          </p:nvSpPr>
          <p:spPr>
            <a:xfrm>
              <a:off x="1826589" y="0"/>
              <a:ext cx="6596788" cy="6858000"/>
            </a:xfrm>
            <a:prstGeom prst="parallelogram">
              <a:avLst/>
            </a:prstGeom>
            <a:solidFill>
              <a:sysClr val="window" lastClr="FFFFFF">
                <a:alpha val="84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grpSp>
      <p:grpSp>
        <p:nvGrpSpPr>
          <p:cNvPr id="14" name="Group 13"/>
          <p:cNvGrpSpPr/>
          <p:nvPr/>
        </p:nvGrpSpPr>
        <p:grpSpPr>
          <a:xfrm>
            <a:off x="-1" y="159880"/>
            <a:ext cx="7446603" cy="1002497"/>
            <a:chOff x="-1" y="203423"/>
            <a:chExt cx="7446603"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lumMod val="75000"/>
              </a:schemeClr>
            </a:solidFill>
            <a:ln w="12700" cap="flat" cmpd="sng" algn="ctr">
              <a:noFill/>
              <a:prstDash val="solid"/>
              <a:miter lim="800000"/>
            </a:ln>
            <a:effectLst/>
          </p:spPr>
          <p:txBody>
            <a:bodyPr wrap="square" rtlCol="0" anchor="ctr">
              <a:noAutofit/>
            </a:bodyPr>
            <a:lstStyle/>
            <a:p>
              <a:pPr algn="ctr">
                <a:defRPr/>
              </a:pPr>
              <a:endParaRPr lang="en-GB" sz="2000" kern="0" dirty="0">
                <a:solidFill>
                  <a:prstClr val="white"/>
                </a:solidFill>
                <a:latin typeface="Calibri Light"/>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white"/>
                  </a:solidFill>
                </a:rPr>
                <a:t>Topics to be covered </a:t>
              </a:r>
            </a:p>
          </p:txBody>
        </p:sp>
      </p:grpSp>
      <p:sp>
        <p:nvSpPr>
          <p:cNvPr id="2" name="Rectangle 1"/>
          <p:cNvSpPr/>
          <p:nvPr/>
        </p:nvSpPr>
        <p:spPr>
          <a:xfrm>
            <a:off x="51821" y="1328672"/>
            <a:ext cx="9261557" cy="5370701"/>
          </a:xfrm>
          <a:prstGeom prst="rect">
            <a:avLst/>
          </a:prstGeom>
        </p:spPr>
        <p:txBody>
          <a:bodyPr wrap="square">
            <a:spAutoFit/>
          </a:bodyPr>
          <a:lstStyle/>
          <a:p>
            <a:pPr marL="342900" indent="-342900">
              <a:spcAft>
                <a:spcPts val="600"/>
              </a:spcAft>
              <a:buClr>
                <a:srgbClr val="0070C0"/>
              </a:buClr>
              <a:buFont typeface="Wingdings" panose="05000000000000000000" pitchFamily="2" charset="2"/>
              <a:buChar char="Ø"/>
            </a:pPr>
            <a:r>
              <a:rPr lang="en-US" sz="2400" dirty="0"/>
              <a:t>Manual Scavenging  and Hazardous Cleaning  in India </a:t>
            </a:r>
            <a:endParaRPr lang="en-US" sz="1200" dirty="0"/>
          </a:p>
          <a:p>
            <a:pPr marL="342900" indent="-342900">
              <a:spcAft>
                <a:spcPts val="600"/>
              </a:spcAft>
              <a:buClr>
                <a:srgbClr val="0070C0"/>
              </a:buClr>
              <a:buFont typeface="Wingdings" panose="05000000000000000000" pitchFamily="2" charset="2"/>
              <a:buChar char="Ø"/>
            </a:pPr>
            <a:r>
              <a:rPr lang="en-US" sz="2400" dirty="0"/>
              <a:t>Legal provisions for the welfare of Manual Scavengers </a:t>
            </a:r>
            <a:endParaRPr lang="en-US" sz="1200" dirty="0"/>
          </a:p>
          <a:p>
            <a:pPr marL="358775" lvl="1" indent="-342900">
              <a:spcAft>
                <a:spcPts val="600"/>
              </a:spcAft>
              <a:buClr>
                <a:srgbClr val="0070C0"/>
              </a:buClr>
              <a:buFont typeface="Wingdings" panose="05000000000000000000" pitchFamily="2" charset="2"/>
              <a:buChar char="Ø"/>
            </a:pPr>
            <a:r>
              <a:rPr lang="en-US" sz="2400" dirty="0"/>
              <a:t>Punishment as per MS Act 2013</a:t>
            </a:r>
            <a:endParaRPr lang="en-US" sz="1200" dirty="0"/>
          </a:p>
          <a:p>
            <a:pPr marL="358775" indent="-342900">
              <a:spcAft>
                <a:spcPts val="600"/>
              </a:spcAft>
              <a:buClr>
                <a:srgbClr val="0070C0"/>
              </a:buClr>
              <a:buFont typeface="Wingdings" panose="05000000000000000000" pitchFamily="2" charset="2"/>
              <a:buChar char="Ø"/>
            </a:pPr>
            <a:r>
              <a:rPr lang="en-US" sz="2400" dirty="0"/>
              <a:t>Provisions regarding Hazardous Cleaning</a:t>
            </a:r>
          </a:p>
          <a:p>
            <a:pPr marL="358775" indent="-342900">
              <a:spcAft>
                <a:spcPts val="600"/>
              </a:spcAft>
              <a:buClr>
                <a:srgbClr val="0070C0"/>
              </a:buClr>
              <a:buFont typeface="Wingdings" panose="05000000000000000000" pitchFamily="2" charset="2"/>
              <a:buChar char="Ø"/>
            </a:pPr>
            <a:r>
              <a:rPr lang="en-US" sz="2400" dirty="0"/>
              <a:t>Precautions to be observed for cleaning of Sewer and Septic  Tank </a:t>
            </a:r>
          </a:p>
          <a:p>
            <a:pPr marL="358775" indent="-342900">
              <a:spcAft>
                <a:spcPts val="600"/>
              </a:spcAft>
              <a:buClr>
                <a:srgbClr val="0070C0"/>
              </a:buClr>
              <a:buFont typeface="Wingdings" panose="05000000000000000000" pitchFamily="2" charset="2"/>
              <a:buChar char="Ø"/>
            </a:pPr>
            <a:r>
              <a:rPr lang="en-US" sz="2400" dirty="0"/>
              <a:t>Protective gear, safety devices and machines for cleaning of Sewer and Septic Tank </a:t>
            </a:r>
          </a:p>
          <a:p>
            <a:pPr marL="342900" indent="-342900">
              <a:spcAft>
                <a:spcPts val="600"/>
              </a:spcAft>
              <a:buClr>
                <a:srgbClr val="0070C0"/>
              </a:buClr>
              <a:buFont typeface="Wingdings" panose="05000000000000000000" pitchFamily="2" charset="2"/>
              <a:buChar char="Ø"/>
            </a:pPr>
            <a:r>
              <a:rPr lang="en-US" sz="2400" dirty="0"/>
              <a:t>Schemes for rehabilitation of manual scavengers</a:t>
            </a:r>
          </a:p>
          <a:p>
            <a:pPr marL="915987" lvl="1" indent="-285750">
              <a:spcAft>
                <a:spcPts val="600"/>
              </a:spcAft>
              <a:buClr>
                <a:srgbClr val="0070C0"/>
              </a:buClr>
              <a:buFont typeface="Wingdings" panose="05000000000000000000" pitchFamily="2" charset="2"/>
              <a:buChar char="Ø"/>
            </a:pPr>
            <a:r>
              <a:rPr lang="en-US" sz="1600" dirty="0"/>
              <a:t>Self-Employment Scheme for Rehabilitation of Manual Scavengers</a:t>
            </a:r>
          </a:p>
          <a:p>
            <a:pPr marL="915987" lvl="1" indent="-285750">
              <a:spcAft>
                <a:spcPts val="600"/>
              </a:spcAft>
              <a:buClr>
                <a:srgbClr val="0070C0"/>
              </a:buClr>
              <a:buFont typeface="Wingdings" panose="05000000000000000000" pitchFamily="2" charset="2"/>
              <a:buChar char="Ø"/>
            </a:pPr>
            <a:r>
              <a:rPr lang="en-US" sz="1600" dirty="0"/>
              <a:t>Loan schemes of NSKFDC </a:t>
            </a:r>
          </a:p>
          <a:p>
            <a:pPr marL="342900" indent="-342900">
              <a:spcAft>
                <a:spcPts val="600"/>
              </a:spcAft>
              <a:buClr>
                <a:srgbClr val="0070C0"/>
              </a:buClr>
              <a:buFont typeface="Wingdings" panose="05000000000000000000" pitchFamily="2" charset="2"/>
              <a:buChar char="Ø"/>
            </a:pPr>
            <a:r>
              <a:rPr lang="en-US" sz="2400" dirty="0"/>
              <a:t>Loan and assistance for sanitation related vehicles/instruments </a:t>
            </a:r>
          </a:p>
          <a:p>
            <a:pPr marL="342900" indent="-342900">
              <a:spcAft>
                <a:spcPts val="600"/>
              </a:spcAft>
              <a:buClr>
                <a:srgbClr val="0070C0"/>
              </a:buClr>
              <a:buFont typeface="Wingdings" panose="05000000000000000000" pitchFamily="2" charset="2"/>
              <a:buChar char="Ø"/>
            </a:pPr>
            <a:r>
              <a:rPr lang="en-US" sz="2400" dirty="0"/>
              <a:t>NAMASTE Scheme</a:t>
            </a:r>
          </a:p>
          <a:p>
            <a:pPr marL="342900" indent="-342900">
              <a:buClr>
                <a:srgbClr val="04A54E"/>
              </a:buClr>
              <a:buFont typeface="Wingdings" panose="05000000000000000000" pitchFamily="2" charset="2"/>
              <a:buChar char="§"/>
            </a:pPr>
            <a:endParaRPr lang="en-US" sz="1600" dirty="0"/>
          </a:p>
        </p:txBody>
      </p:sp>
      <p:sp>
        <p:nvSpPr>
          <p:cNvPr id="17" name="Slide Number Placeholder 16"/>
          <p:cNvSpPr>
            <a:spLocks noGrp="1"/>
          </p:cNvSpPr>
          <p:nvPr>
            <p:ph type="sldNum" sz="quarter" idx="12"/>
          </p:nvPr>
        </p:nvSpPr>
        <p:spPr/>
        <p:txBody>
          <a:bodyPr/>
          <a:lstStyle/>
          <a:p>
            <a:fld id="{BAFB9A62-36B1-4202-97A7-76C1F2B844D4}"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xmlns="" val="1929432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9" name="Rectangle 18"/>
          <p:cNvSpPr/>
          <p:nvPr/>
        </p:nvSpPr>
        <p:spPr>
          <a:xfrm>
            <a:off x="0" y="0"/>
            <a:ext cx="12192000" cy="6858000"/>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descr="decorative element">
            <a:extLst>
              <a:ext uri="{FF2B5EF4-FFF2-40B4-BE49-F238E27FC236}">
                <a16:creationId xmlns:a16="http://schemas.microsoft.com/office/drawing/2014/main" xmlns="" id="{F5325EDA-7343-463C-83EC-5D799E8B8195}"/>
              </a:ext>
            </a:extLst>
          </p:cNvPr>
          <p:cNvGrpSpPr/>
          <p:nvPr/>
        </p:nvGrpSpPr>
        <p:grpSpPr>
          <a:xfrm>
            <a:off x="9621170" y="0"/>
            <a:ext cx="2570831" cy="6858001"/>
            <a:chOff x="9621170" y="0"/>
            <a:chExt cx="2570831" cy="6858001"/>
          </a:xfrm>
        </p:grpSpPr>
        <p:sp>
          <p:nvSpPr>
            <p:cNvPr id="7" name="Freeform: Shape 31">
              <a:extLst>
                <a:ext uri="{FF2B5EF4-FFF2-40B4-BE49-F238E27FC236}">
                  <a16:creationId xmlns:a16="http://schemas.microsoft.com/office/drawing/2014/main" xmlns=""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ysClr val="window" lastClr="FFFFFF">
                <a:alpha val="22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8" name="Freeform: Shape 29">
              <a:extLst>
                <a:ext uri="{FF2B5EF4-FFF2-40B4-BE49-F238E27FC236}">
                  <a16:creationId xmlns:a16="http://schemas.microsoft.com/office/drawing/2014/main" xmlns=""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ysClr val="window" lastClr="FFFFFF">
                <a:alpha val="33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9" name="Freeform: Shape 27">
              <a:extLst>
                <a:ext uri="{FF2B5EF4-FFF2-40B4-BE49-F238E27FC236}">
                  <a16:creationId xmlns:a16="http://schemas.microsoft.com/office/drawing/2014/main" xmlns=""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ysClr val="window" lastClr="FFFFFF">
                <a:alpha val="61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10" name="Freeform: Shape 25">
              <a:extLst>
                <a:ext uri="{FF2B5EF4-FFF2-40B4-BE49-F238E27FC236}">
                  <a16:creationId xmlns:a16="http://schemas.microsoft.com/office/drawing/2014/main" xmlns=""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ysClr val="window" lastClr="FFFFFF">
                <a:alpha val="82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11" name="Freeform: Shape 23">
              <a:extLst>
                <a:ext uri="{FF2B5EF4-FFF2-40B4-BE49-F238E27FC236}">
                  <a16:creationId xmlns:a16="http://schemas.microsoft.com/office/drawing/2014/main" xmlns=""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ysClr val="window" lastClr="FFFFFF"/>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grpSp>
      <p:sp>
        <p:nvSpPr>
          <p:cNvPr id="15" name="Slide Number Placeholder 5">
            <a:extLst>
              <a:ext uri="{FF2B5EF4-FFF2-40B4-BE49-F238E27FC236}">
                <a16:creationId xmlns:a16="http://schemas.microsoft.com/office/drawing/2014/main" xmlns=""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dirty="0">
                <a:solidFill>
                  <a:prstClr val="white"/>
                </a:solidFill>
                <a:latin typeface="Calibri Light"/>
              </a:rPr>
              <a:t>16</a:t>
            </a:r>
          </a:p>
        </p:txBody>
      </p:sp>
      <p:sp>
        <p:nvSpPr>
          <p:cNvPr id="30" name="Rectangle 29"/>
          <p:cNvSpPr/>
          <p:nvPr/>
        </p:nvSpPr>
        <p:spPr>
          <a:xfrm>
            <a:off x="221676" y="3429000"/>
            <a:ext cx="9399494"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accent4"/>
                </a:solidFill>
                <a:latin typeface="Arial Black" panose="020B0A04020102020204" pitchFamily="34" charset="0"/>
              </a:rPr>
              <a:t>Legal provisions</a:t>
            </a:r>
            <a:r>
              <a:rPr lang="en-US" sz="3600" dirty="0">
                <a:solidFill>
                  <a:prstClr val="white"/>
                </a:solidFill>
                <a:latin typeface="Arial Black" panose="020B0A04020102020204" pitchFamily="34" charset="0"/>
              </a:rPr>
              <a:t> </a:t>
            </a:r>
          </a:p>
          <a:p>
            <a:r>
              <a:rPr lang="en-US" sz="2400" dirty="0">
                <a:solidFill>
                  <a:schemeClr val="bg1"/>
                </a:solidFill>
                <a:latin typeface="Arial Black" panose="020B0A04020102020204" pitchFamily="34" charset="0"/>
              </a:rPr>
              <a:t>Hazardous Cleaning of Sewers and Septic Tanks</a:t>
            </a:r>
          </a:p>
        </p:txBody>
      </p:sp>
      <p:sp>
        <p:nvSpPr>
          <p:cNvPr id="16" name="Slide Number Placeholder 15"/>
          <p:cNvSpPr>
            <a:spLocks noGrp="1"/>
          </p:cNvSpPr>
          <p:nvPr>
            <p:ph type="sldNum" sz="quarter" idx="12"/>
          </p:nvPr>
        </p:nvSpPr>
        <p:spPr/>
        <p:txBody>
          <a:bodyPr/>
          <a:lstStyle/>
          <a:p>
            <a:fld id="{BAFB9A62-36B1-4202-97A7-76C1F2B844D4}"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xmlns="" val="3800497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31438"/>
          <a:stretch/>
        </p:blipFill>
        <p:spPr>
          <a:xfrm>
            <a:off x="8560043" y="-2"/>
            <a:ext cx="3631955" cy="6847780"/>
          </a:xfrm>
          <a:prstGeom prst="rect">
            <a:avLst/>
          </a:prstGeom>
        </p:spPr>
      </p:pic>
      <p:grpSp>
        <p:nvGrpSpPr>
          <p:cNvPr id="2" name="Group 10" descr="decorative element">
            <a:extLst>
              <a:ext uri="{FF2B5EF4-FFF2-40B4-BE49-F238E27FC236}">
                <a16:creationId xmlns:a16="http://schemas.microsoft.com/office/drawing/2014/main" xmlns="" id="{AB025618-C830-4992-9CD3-D9E49BC79E67}"/>
              </a:ext>
            </a:extLst>
          </p:cNvPr>
          <p:cNvGrpSpPr/>
          <p:nvPr/>
        </p:nvGrpSpPr>
        <p:grpSpPr>
          <a:xfrm>
            <a:off x="2401851" y="-10222"/>
            <a:ext cx="7388298" cy="6858000"/>
            <a:chOff x="1826589" y="0"/>
            <a:chExt cx="7388298" cy="6858000"/>
          </a:xfrm>
        </p:grpSpPr>
        <p:sp>
          <p:nvSpPr>
            <p:cNvPr id="12" name="Parallelogram 11">
              <a:extLst>
                <a:ext uri="{FF2B5EF4-FFF2-40B4-BE49-F238E27FC236}">
                  <a16:creationId xmlns:a16="http://schemas.microsoft.com/office/drawing/2014/main" xmlns="" id="{11E692D4-6AEA-4652-A7AE-A02328258A55}"/>
                </a:ext>
              </a:extLst>
            </p:cNvPr>
            <p:cNvSpPr/>
            <p:nvPr/>
          </p:nvSpPr>
          <p:spPr>
            <a:xfrm>
              <a:off x="2618099" y="0"/>
              <a:ext cx="6596788" cy="6858000"/>
            </a:xfrm>
            <a:prstGeom prst="parallelogram">
              <a:avLst/>
            </a:prstGeom>
            <a:solidFill>
              <a:sysClr val="window" lastClr="FFFFFF">
                <a:alpha val="82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sp>
          <p:nvSpPr>
            <p:cNvPr id="13" name="Parallelogram 12">
              <a:extLst>
                <a:ext uri="{FF2B5EF4-FFF2-40B4-BE49-F238E27FC236}">
                  <a16:creationId xmlns:a16="http://schemas.microsoft.com/office/drawing/2014/main" xmlns="" id="{A134AA32-2418-4A09-9BA8-ED7207AC0D74}"/>
                </a:ext>
              </a:extLst>
            </p:cNvPr>
            <p:cNvSpPr/>
            <p:nvPr/>
          </p:nvSpPr>
          <p:spPr>
            <a:xfrm>
              <a:off x="2340861" y="0"/>
              <a:ext cx="6596788" cy="6858000"/>
            </a:xfrm>
            <a:prstGeom prst="parallelogram">
              <a:avLst/>
            </a:prstGeom>
            <a:solidFill>
              <a:sysClr val="window" lastClr="FFFFFF">
                <a:alpha val="61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sp>
          <p:nvSpPr>
            <p:cNvPr id="16" name="Parallelogram 15">
              <a:extLst>
                <a:ext uri="{FF2B5EF4-FFF2-40B4-BE49-F238E27FC236}">
                  <a16:creationId xmlns:a16="http://schemas.microsoft.com/office/drawing/2014/main" xmlns="" id="{0051AD99-BC4A-487F-BE1C-486FC5B8E9F2}"/>
                </a:ext>
              </a:extLst>
            </p:cNvPr>
            <p:cNvSpPr/>
            <p:nvPr/>
          </p:nvSpPr>
          <p:spPr>
            <a:xfrm>
              <a:off x="1826589" y="0"/>
              <a:ext cx="6596788" cy="6858000"/>
            </a:xfrm>
            <a:prstGeom prst="parallelogram">
              <a:avLst/>
            </a:prstGeom>
            <a:solidFill>
              <a:sysClr val="window" lastClr="FFFFFF">
                <a:alpha val="84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grpSp>
      <p:grpSp>
        <p:nvGrpSpPr>
          <p:cNvPr id="6" name="Group 13"/>
          <p:cNvGrpSpPr/>
          <p:nvPr/>
        </p:nvGrpSpPr>
        <p:grpSpPr>
          <a:xfrm>
            <a:off x="-1" y="203423"/>
            <a:ext cx="7446603" cy="1002497"/>
            <a:chOff x="-1" y="203423"/>
            <a:chExt cx="7446603"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9B736B"/>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white"/>
                  </a:solidFill>
                </a:rPr>
                <a:t>Punishment  for Hazardous cleaning as per MS ACT 2013</a:t>
              </a:r>
            </a:p>
          </p:txBody>
        </p:sp>
      </p:grpSp>
      <p:sp>
        <p:nvSpPr>
          <p:cNvPr id="4" name="Rectangle 3"/>
          <p:cNvSpPr/>
          <p:nvPr/>
        </p:nvSpPr>
        <p:spPr>
          <a:xfrm>
            <a:off x="4204796" y="1299549"/>
            <a:ext cx="4101003" cy="3046988"/>
          </a:xfrm>
          <a:prstGeom prst="rect">
            <a:avLst/>
          </a:prstGeom>
          <a:ln>
            <a:solidFill>
              <a:schemeClr val="accent6"/>
            </a:solidFill>
          </a:ln>
        </p:spPr>
        <p:txBody>
          <a:bodyPr wrap="square">
            <a:spAutoFit/>
          </a:bodyPr>
          <a:lstStyle/>
          <a:p>
            <a:pPr algn="just"/>
            <a:r>
              <a:rPr lang="en-US" sz="2400" dirty="0"/>
              <a:t>In a case filed by Safai Karamchari </a:t>
            </a:r>
            <a:r>
              <a:rPr lang="en-US" sz="2400" dirty="0" err="1"/>
              <a:t>Andolan</a:t>
            </a:r>
            <a:r>
              <a:rPr lang="en-US" sz="2400" dirty="0"/>
              <a:t>,  </a:t>
            </a:r>
            <a:r>
              <a:rPr lang="en-US" sz="2400" dirty="0" err="1"/>
              <a:t>Hon’ble</a:t>
            </a:r>
            <a:r>
              <a:rPr lang="en-US" sz="2400" dirty="0"/>
              <a:t> Supreme Court of India has ordered to pay a compensation of Rs. 10 lakh to dependants of sanitation workers died while cleaning sewers/septic tanks since 1993</a:t>
            </a:r>
          </a:p>
        </p:txBody>
      </p:sp>
      <p:grpSp>
        <p:nvGrpSpPr>
          <p:cNvPr id="7" name="Group 27"/>
          <p:cNvGrpSpPr/>
          <p:nvPr/>
        </p:nvGrpSpPr>
        <p:grpSpPr>
          <a:xfrm>
            <a:off x="328711" y="4621263"/>
            <a:ext cx="7717060" cy="1992131"/>
            <a:chOff x="383226" y="4388674"/>
            <a:chExt cx="6213901" cy="1864171"/>
          </a:xfrm>
        </p:grpSpPr>
        <p:pic>
          <p:nvPicPr>
            <p:cNvPr id="29" name="Picture 2" descr="https://thelogicalindian.com/wp-content/uploads/2017/06/Screenshot_7.jpg.pagespeed.ce.1Rh9VYc6VO.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3226" y="4388674"/>
              <a:ext cx="6213901" cy="1864171"/>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Box 29"/>
            <p:cNvSpPr txBox="1"/>
            <p:nvPr/>
          </p:nvSpPr>
          <p:spPr>
            <a:xfrm>
              <a:off x="5553634" y="5903259"/>
              <a:ext cx="1031541" cy="276999"/>
            </a:xfrm>
            <a:prstGeom prst="rect">
              <a:avLst/>
            </a:prstGeom>
            <a:noFill/>
          </p:spPr>
          <p:txBody>
            <a:bodyPr wrap="square" rtlCol="0">
              <a:spAutoFit/>
            </a:bodyPr>
            <a:lstStyle/>
            <a:p>
              <a:pPr algn="r"/>
              <a:r>
                <a:rPr lang="en-US" sz="1200" b="1" dirty="0"/>
                <a:t>MS ACT 2013</a:t>
              </a:r>
            </a:p>
          </p:txBody>
        </p:sp>
      </p:grpSp>
      <p:sp>
        <p:nvSpPr>
          <p:cNvPr id="20" name="Rectangle 19"/>
          <p:cNvSpPr/>
          <p:nvPr/>
        </p:nvSpPr>
        <p:spPr>
          <a:xfrm>
            <a:off x="245372" y="1281744"/>
            <a:ext cx="3792267" cy="3231654"/>
          </a:xfrm>
          <a:prstGeom prst="rect">
            <a:avLst/>
          </a:prstGeom>
          <a:ln>
            <a:solidFill>
              <a:schemeClr val="accent1"/>
            </a:solidFill>
          </a:ln>
        </p:spPr>
        <p:txBody>
          <a:bodyPr wrap="square">
            <a:spAutoFit/>
          </a:bodyPr>
          <a:lstStyle/>
          <a:p>
            <a:r>
              <a:rPr lang="en-US" sz="2000" b="1" dirty="0"/>
              <a:t>Punishment for 1</a:t>
            </a:r>
            <a:r>
              <a:rPr lang="en-US" sz="2000" b="1" baseline="30000" dirty="0"/>
              <a:t>st</a:t>
            </a:r>
            <a:r>
              <a:rPr lang="en-US" sz="2000" b="1" dirty="0"/>
              <a:t> Time: </a:t>
            </a:r>
          </a:p>
          <a:p>
            <a:pPr marL="285750" indent="-285750">
              <a:buClr>
                <a:srgbClr val="F39513"/>
              </a:buClr>
              <a:buFont typeface="Arial" panose="020B0604020202020204" pitchFamily="34" charset="0"/>
              <a:buChar char="•"/>
            </a:pPr>
            <a:r>
              <a:rPr lang="en-US" sz="2400" dirty="0"/>
              <a:t>Fine Upto 2 years of Jail</a:t>
            </a:r>
          </a:p>
          <a:p>
            <a:pPr marL="285750" indent="-285750">
              <a:buClr>
                <a:srgbClr val="F39513"/>
              </a:buClr>
              <a:buFont typeface="Arial" panose="020B0604020202020204" pitchFamily="34" charset="0"/>
              <a:buChar char="•"/>
            </a:pPr>
            <a:r>
              <a:rPr lang="en-US" sz="2400" dirty="0"/>
              <a:t>Or Fine Upto Rs. 2 lakh</a:t>
            </a:r>
          </a:p>
          <a:p>
            <a:pPr marL="285750" indent="-285750">
              <a:buClr>
                <a:srgbClr val="F39513"/>
              </a:buClr>
              <a:buFont typeface="Arial" panose="020B0604020202020204" pitchFamily="34" charset="0"/>
              <a:buChar char="•"/>
            </a:pPr>
            <a:r>
              <a:rPr lang="en-US" sz="2400" dirty="0"/>
              <a:t>Or Both</a:t>
            </a:r>
          </a:p>
          <a:p>
            <a:pPr>
              <a:buClr>
                <a:srgbClr val="F39513"/>
              </a:buClr>
            </a:pPr>
            <a:endParaRPr lang="en-US" sz="2000" dirty="0"/>
          </a:p>
          <a:p>
            <a:pPr>
              <a:buClr>
                <a:srgbClr val="F39513"/>
              </a:buClr>
            </a:pPr>
            <a:r>
              <a:rPr lang="en-US" sz="2000" b="1" dirty="0"/>
              <a:t>Punishment for 2</a:t>
            </a:r>
            <a:r>
              <a:rPr lang="en-US" sz="2000" b="1" baseline="30000" dirty="0"/>
              <a:t>nd</a:t>
            </a:r>
            <a:r>
              <a:rPr lang="en-US" sz="2000" b="1" dirty="0"/>
              <a:t>  Time:</a:t>
            </a:r>
          </a:p>
          <a:p>
            <a:pPr marL="285750" indent="-285750">
              <a:buClr>
                <a:srgbClr val="F39513"/>
              </a:buClr>
              <a:buFont typeface="Arial" panose="020B0604020202020204" pitchFamily="34" charset="0"/>
              <a:buChar char="•"/>
            </a:pPr>
            <a:r>
              <a:rPr lang="en-US" sz="2400" dirty="0"/>
              <a:t>Fine upto Five Years of Jail</a:t>
            </a:r>
          </a:p>
          <a:p>
            <a:pPr marL="285750" indent="-285750">
              <a:buClr>
                <a:srgbClr val="F39513"/>
              </a:buClr>
              <a:buFont typeface="Arial" panose="020B0604020202020204" pitchFamily="34" charset="0"/>
              <a:buChar char="•"/>
            </a:pPr>
            <a:r>
              <a:rPr lang="en-US" sz="2400" dirty="0"/>
              <a:t>Or Fine upto Rs.5 lakh</a:t>
            </a:r>
          </a:p>
          <a:p>
            <a:pPr marL="285750" indent="-285750">
              <a:buClr>
                <a:srgbClr val="F39513"/>
              </a:buClr>
              <a:buFont typeface="Arial" panose="020B0604020202020204" pitchFamily="34" charset="0"/>
              <a:buChar char="•"/>
            </a:pPr>
            <a:r>
              <a:rPr lang="en-US" sz="2400" dirty="0"/>
              <a:t>Or Both</a:t>
            </a:r>
          </a:p>
        </p:txBody>
      </p:sp>
      <p:sp>
        <p:nvSpPr>
          <p:cNvPr id="21" name="Slide Number Placeholder 20"/>
          <p:cNvSpPr>
            <a:spLocks noGrp="1"/>
          </p:cNvSpPr>
          <p:nvPr>
            <p:ph type="sldNum" sz="quarter" idx="12"/>
          </p:nvPr>
        </p:nvSpPr>
        <p:spPr/>
        <p:txBody>
          <a:bodyPr/>
          <a:lstStyle/>
          <a:p>
            <a:fld id="{BAFB9A62-36B1-4202-97A7-76C1F2B844D4}"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xmlns="" val="874093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a:extLst>
              <a:ext uri="{28A0092B-C50C-407E-A947-70E740481C1C}">
                <a14:useLocalDpi xmlns:a14="http://schemas.microsoft.com/office/drawing/2010/main" xmlns="" val="0"/>
              </a:ext>
            </a:extLst>
          </a:blip>
          <a:srcRect l="39467" r="20736" b="3415"/>
          <a:stretch/>
        </p:blipFill>
        <p:spPr>
          <a:xfrm>
            <a:off x="7073660" y="0"/>
            <a:ext cx="5118340" cy="6832121"/>
          </a:xfrm>
          <a:prstGeom prst="rect">
            <a:avLst/>
          </a:prstGeom>
        </p:spPr>
      </p:pic>
      <p:grpSp>
        <p:nvGrpSpPr>
          <p:cNvPr id="17" name="Group 16" descr="decorative element">
            <a:extLst>
              <a:ext uri="{FF2B5EF4-FFF2-40B4-BE49-F238E27FC236}">
                <a16:creationId xmlns:a16="http://schemas.microsoft.com/office/drawing/2014/main" xmlns="" id="{AB025618-C830-4992-9CD3-D9E49BC79E67}"/>
              </a:ext>
            </a:extLst>
          </p:cNvPr>
          <p:cNvGrpSpPr/>
          <p:nvPr/>
        </p:nvGrpSpPr>
        <p:grpSpPr>
          <a:xfrm>
            <a:off x="2531679" y="0"/>
            <a:ext cx="7388298" cy="6858000"/>
            <a:chOff x="1826589" y="0"/>
            <a:chExt cx="7388298" cy="6858000"/>
          </a:xfrm>
        </p:grpSpPr>
        <p:sp>
          <p:nvSpPr>
            <p:cNvPr id="18" name="Parallelogram 17">
              <a:extLst>
                <a:ext uri="{FF2B5EF4-FFF2-40B4-BE49-F238E27FC236}">
                  <a16:creationId xmlns:a16="http://schemas.microsoft.com/office/drawing/2014/main" xmlns="" id="{11E692D4-6AEA-4652-A7AE-A02328258A55}"/>
                </a:ext>
              </a:extLst>
            </p:cNvPr>
            <p:cNvSpPr/>
            <p:nvPr/>
          </p:nvSpPr>
          <p:spPr>
            <a:xfrm>
              <a:off x="2618099" y="0"/>
              <a:ext cx="6596788" cy="6858000"/>
            </a:xfrm>
            <a:prstGeom prst="parallelogram">
              <a:avLst/>
            </a:prstGeom>
            <a:solidFill>
              <a:sysClr val="window" lastClr="FFFFFF">
                <a:alpha val="82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sp>
          <p:nvSpPr>
            <p:cNvPr id="19" name="Parallelogram 18">
              <a:extLst>
                <a:ext uri="{FF2B5EF4-FFF2-40B4-BE49-F238E27FC236}">
                  <a16:creationId xmlns:a16="http://schemas.microsoft.com/office/drawing/2014/main" xmlns="" id="{A134AA32-2418-4A09-9BA8-ED7207AC0D74}"/>
                </a:ext>
              </a:extLst>
            </p:cNvPr>
            <p:cNvSpPr/>
            <p:nvPr/>
          </p:nvSpPr>
          <p:spPr>
            <a:xfrm>
              <a:off x="2340861" y="0"/>
              <a:ext cx="6596788" cy="6858000"/>
            </a:xfrm>
            <a:prstGeom prst="parallelogram">
              <a:avLst/>
            </a:prstGeom>
            <a:solidFill>
              <a:sysClr val="window" lastClr="FFFFFF">
                <a:alpha val="61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sp>
          <p:nvSpPr>
            <p:cNvPr id="20" name="Parallelogram 19">
              <a:extLst>
                <a:ext uri="{FF2B5EF4-FFF2-40B4-BE49-F238E27FC236}">
                  <a16:creationId xmlns:a16="http://schemas.microsoft.com/office/drawing/2014/main" xmlns="" id="{0051AD99-BC4A-487F-BE1C-486FC5B8E9F2}"/>
                </a:ext>
              </a:extLst>
            </p:cNvPr>
            <p:cNvSpPr/>
            <p:nvPr/>
          </p:nvSpPr>
          <p:spPr>
            <a:xfrm>
              <a:off x="1826589" y="0"/>
              <a:ext cx="6596788" cy="6858000"/>
            </a:xfrm>
            <a:prstGeom prst="parallelogram">
              <a:avLst/>
            </a:prstGeom>
            <a:solidFill>
              <a:sysClr val="window" lastClr="FFFFFF">
                <a:alpha val="84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grpSp>
      <p:grpSp>
        <p:nvGrpSpPr>
          <p:cNvPr id="14" name="Group 13"/>
          <p:cNvGrpSpPr/>
          <p:nvPr/>
        </p:nvGrpSpPr>
        <p:grpSpPr>
          <a:xfrm>
            <a:off x="-1" y="52289"/>
            <a:ext cx="7446602" cy="1023002"/>
            <a:chOff x="-1" y="182918"/>
            <a:chExt cx="7446602" cy="1023002"/>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9B736B"/>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6" name="Rectangle 25"/>
            <p:cNvSpPr/>
            <p:nvPr/>
          </p:nvSpPr>
          <p:spPr>
            <a:xfrm>
              <a:off x="51820" y="182918"/>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Manual Scavenging (MS) Rules 2013</a:t>
              </a:r>
            </a:p>
          </p:txBody>
        </p:sp>
      </p:grpSp>
      <p:sp>
        <p:nvSpPr>
          <p:cNvPr id="30" name="Rectangle 29"/>
          <p:cNvSpPr/>
          <p:nvPr/>
        </p:nvSpPr>
        <p:spPr>
          <a:xfrm>
            <a:off x="265627" y="2855510"/>
            <a:ext cx="8562489" cy="3639971"/>
          </a:xfrm>
          <a:prstGeom prst="rect">
            <a:avLst/>
          </a:prstGeom>
        </p:spPr>
        <p:txBody>
          <a:bodyPr wrap="square">
            <a:spAutoFit/>
          </a:bodyPr>
          <a:lstStyle/>
          <a:p>
            <a:pPr marL="12700">
              <a:spcBef>
                <a:spcPts val="565"/>
              </a:spcBef>
              <a:buClr>
                <a:srgbClr val="FFC000"/>
              </a:buClr>
              <a:buSzPct val="113888"/>
              <a:tabLst>
                <a:tab pos="299085" algn="l"/>
                <a:tab pos="299720" algn="l"/>
              </a:tabLst>
            </a:pPr>
            <a:r>
              <a:rPr lang="en-US" sz="2400" b="1" dirty="0">
                <a:solidFill>
                  <a:schemeClr val="tx1">
                    <a:lumMod val="85000"/>
                    <a:lumOff val="15000"/>
                  </a:schemeClr>
                </a:solidFill>
                <a:cs typeface="Arial Narrow"/>
              </a:rPr>
              <a:t>The Rules framed under the Act </a:t>
            </a:r>
            <a:r>
              <a:rPr lang="en-US" sz="2400" b="1" spc="-5" dirty="0">
                <a:solidFill>
                  <a:schemeClr val="tx1">
                    <a:lumMod val="85000"/>
                    <a:lumOff val="15000"/>
                  </a:schemeClr>
                </a:solidFill>
                <a:cs typeface="Arial Narrow"/>
              </a:rPr>
              <a:t>include </a:t>
            </a:r>
            <a:r>
              <a:rPr lang="en-US" sz="2400" b="1" dirty="0">
                <a:solidFill>
                  <a:schemeClr val="tx1">
                    <a:lumMod val="85000"/>
                    <a:lumOff val="15000"/>
                  </a:schemeClr>
                </a:solidFill>
                <a:cs typeface="Arial Narrow"/>
              </a:rPr>
              <a:t>5 </a:t>
            </a:r>
            <a:r>
              <a:rPr lang="en-US" sz="2400" b="1" spc="-5" dirty="0">
                <a:solidFill>
                  <a:schemeClr val="tx1">
                    <a:lumMod val="85000"/>
                    <a:lumOff val="15000"/>
                  </a:schemeClr>
                </a:solidFill>
                <a:cs typeface="Arial Narrow"/>
              </a:rPr>
              <a:t>chapters as </a:t>
            </a:r>
            <a:r>
              <a:rPr lang="en-US" sz="2400" b="1" dirty="0">
                <a:solidFill>
                  <a:schemeClr val="tx1">
                    <a:lumMod val="85000"/>
                    <a:lumOff val="15000"/>
                  </a:schemeClr>
                </a:solidFill>
                <a:cs typeface="Arial Narrow"/>
              </a:rPr>
              <a:t>the</a:t>
            </a:r>
            <a:r>
              <a:rPr lang="en-US" sz="2400" b="1" spc="-20" dirty="0">
                <a:solidFill>
                  <a:schemeClr val="tx1">
                    <a:lumMod val="85000"/>
                    <a:lumOff val="15000"/>
                  </a:schemeClr>
                </a:solidFill>
                <a:cs typeface="Arial Narrow"/>
              </a:rPr>
              <a:t> </a:t>
            </a:r>
            <a:r>
              <a:rPr lang="en-US" sz="2400" b="1" spc="-5" dirty="0">
                <a:solidFill>
                  <a:schemeClr val="tx1">
                    <a:lumMod val="85000"/>
                    <a:lumOff val="15000"/>
                  </a:schemeClr>
                </a:solidFill>
                <a:cs typeface="Arial Narrow"/>
              </a:rPr>
              <a:t>following:</a:t>
            </a:r>
            <a:endParaRPr lang="en-US" sz="2400" dirty="0">
              <a:solidFill>
                <a:schemeClr val="tx1">
                  <a:lumMod val="85000"/>
                  <a:lumOff val="15000"/>
                </a:schemeClr>
              </a:solidFill>
              <a:cs typeface="Arial Narrow"/>
            </a:endParaRPr>
          </a:p>
          <a:p>
            <a:pPr marL="299085" indent="-286385">
              <a:spcBef>
                <a:spcPts val="820"/>
              </a:spcBef>
              <a:buClr>
                <a:srgbClr val="FFC000"/>
              </a:buClr>
              <a:buSzPct val="113888"/>
              <a:buFont typeface="Arial"/>
              <a:buChar char="•"/>
              <a:tabLst>
                <a:tab pos="299085" algn="l"/>
                <a:tab pos="299720" algn="l"/>
              </a:tabLst>
            </a:pPr>
            <a:r>
              <a:rPr lang="en-US" sz="2400" b="1" spc="-5" dirty="0">
                <a:solidFill>
                  <a:schemeClr val="tx1">
                    <a:lumMod val="85000"/>
                    <a:lumOff val="15000"/>
                  </a:schemeClr>
                </a:solidFill>
                <a:cs typeface="Arial Narrow"/>
              </a:rPr>
              <a:t>Chapter </a:t>
            </a:r>
            <a:r>
              <a:rPr lang="en-US" sz="2400" b="1" spc="-10" dirty="0">
                <a:solidFill>
                  <a:schemeClr val="tx1">
                    <a:lumMod val="85000"/>
                    <a:lumOff val="15000"/>
                  </a:schemeClr>
                </a:solidFill>
                <a:cs typeface="Arial Narrow"/>
              </a:rPr>
              <a:t>I -</a:t>
            </a:r>
            <a:r>
              <a:rPr lang="en-US" sz="2400" b="1" spc="10" dirty="0">
                <a:solidFill>
                  <a:schemeClr val="tx1">
                    <a:lumMod val="85000"/>
                    <a:lumOff val="15000"/>
                  </a:schemeClr>
                </a:solidFill>
                <a:cs typeface="Arial Narrow"/>
              </a:rPr>
              <a:t>   </a:t>
            </a:r>
            <a:r>
              <a:rPr lang="en-US" sz="2400" spc="-5" dirty="0">
                <a:solidFill>
                  <a:schemeClr val="tx1">
                    <a:lumMod val="85000"/>
                    <a:lumOff val="15000"/>
                  </a:schemeClr>
                </a:solidFill>
                <a:cs typeface="Arial Narrow"/>
              </a:rPr>
              <a:t>General</a:t>
            </a:r>
            <a:endParaRPr lang="en-US" sz="2400" dirty="0">
              <a:solidFill>
                <a:schemeClr val="tx1">
                  <a:lumMod val="85000"/>
                  <a:lumOff val="15000"/>
                </a:schemeClr>
              </a:solidFill>
              <a:cs typeface="Arial Narrow"/>
            </a:endParaRPr>
          </a:p>
          <a:p>
            <a:pPr marL="358775" marR="5080" indent="-358775">
              <a:lnSpc>
                <a:spcPct val="90100"/>
              </a:lnSpc>
              <a:spcBef>
                <a:spcPts val="1030"/>
              </a:spcBef>
              <a:buClr>
                <a:srgbClr val="FFC000"/>
              </a:buClr>
              <a:buSzPct val="113888"/>
              <a:buFont typeface="Arial" pitchFamily="34" charset="0"/>
              <a:buChar char="•"/>
            </a:pPr>
            <a:r>
              <a:rPr lang="en-US" sz="2400" b="1" spc="-5" dirty="0">
                <a:solidFill>
                  <a:schemeClr val="tx1">
                    <a:lumMod val="85000"/>
                    <a:lumOff val="15000"/>
                  </a:schemeClr>
                </a:solidFill>
                <a:cs typeface="Arial Narrow"/>
              </a:rPr>
              <a:t>Chapter </a:t>
            </a:r>
            <a:r>
              <a:rPr lang="en-US" sz="2400" b="1" spc="-10" dirty="0">
                <a:solidFill>
                  <a:schemeClr val="tx1">
                    <a:lumMod val="85000"/>
                    <a:lumOff val="15000"/>
                  </a:schemeClr>
                </a:solidFill>
                <a:cs typeface="Arial Narrow"/>
              </a:rPr>
              <a:t>II - </a:t>
            </a:r>
            <a:r>
              <a:rPr lang="en-US" sz="2400" b="1" spc="-5" dirty="0">
                <a:solidFill>
                  <a:schemeClr val="accent4">
                    <a:lumMod val="50000"/>
                  </a:schemeClr>
                </a:solidFill>
                <a:cs typeface="Arial Narrow"/>
              </a:rPr>
              <a:t>Obligation </a:t>
            </a:r>
            <a:r>
              <a:rPr lang="en-US" sz="2400" b="1" dirty="0">
                <a:solidFill>
                  <a:schemeClr val="accent4">
                    <a:lumMod val="50000"/>
                  </a:schemeClr>
                </a:solidFill>
                <a:cs typeface="Arial Narrow"/>
              </a:rPr>
              <a:t>of </a:t>
            </a:r>
            <a:r>
              <a:rPr lang="en-US" sz="2400" b="1" spc="-5" dirty="0">
                <a:solidFill>
                  <a:schemeClr val="accent4">
                    <a:lumMod val="50000"/>
                  </a:schemeClr>
                </a:solidFill>
                <a:cs typeface="Arial Narrow"/>
              </a:rPr>
              <a:t>Employer </a:t>
            </a:r>
            <a:r>
              <a:rPr lang="en-US" sz="2400" b="1" dirty="0">
                <a:solidFill>
                  <a:schemeClr val="accent4">
                    <a:lumMod val="50000"/>
                  </a:schemeClr>
                </a:solidFill>
                <a:cs typeface="Arial Narrow"/>
              </a:rPr>
              <a:t>towards </a:t>
            </a:r>
            <a:r>
              <a:rPr lang="en-US" sz="2400" b="1" spc="-5" dirty="0">
                <a:solidFill>
                  <a:schemeClr val="accent4">
                    <a:lumMod val="50000"/>
                  </a:schemeClr>
                </a:solidFill>
                <a:cs typeface="Arial Narrow"/>
              </a:rPr>
              <a:t>Employees  </a:t>
            </a:r>
          </a:p>
          <a:p>
            <a:pPr marR="5080">
              <a:lnSpc>
                <a:spcPct val="90100"/>
              </a:lnSpc>
              <a:spcBef>
                <a:spcPts val="1030"/>
              </a:spcBef>
              <a:buClr>
                <a:srgbClr val="FFC000"/>
              </a:buClr>
              <a:buSzPct val="113888"/>
            </a:pPr>
            <a:r>
              <a:rPr lang="en-US" sz="2400" b="1" spc="-5" dirty="0">
                <a:solidFill>
                  <a:schemeClr val="accent4">
                    <a:lumMod val="50000"/>
                  </a:schemeClr>
                </a:solidFill>
                <a:cs typeface="Arial Narrow"/>
              </a:rPr>
              <a:t>                           engaged in Cleaning </a:t>
            </a:r>
            <a:r>
              <a:rPr lang="en-US" sz="2400" b="1" dirty="0">
                <a:solidFill>
                  <a:schemeClr val="accent4">
                    <a:lumMod val="50000"/>
                  </a:schemeClr>
                </a:solidFill>
                <a:cs typeface="Arial Narrow"/>
              </a:rPr>
              <a:t>of </a:t>
            </a:r>
            <a:r>
              <a:rPr lang="en-US" sz="2400" b="1" spc="-5" dirty="0">
                <a:solidFill>
                  <a:schemeClr val="accent4">
                    <a:lumMod val="50000"/>
                  </a:schemeClr>
                </a:solidFill>
                <a:cs typeface="Arial Narrow"/>
              </a:rPr>
              <a:t>Sewer </a:t>
            </a:r>
            <a:r>
              <a:rPr lang="en-US" sz="2400" b="1" dirty="0">
                <a:solidFill>
                  <a:schemeClr val="accent4">
                    <a:lumMod val="50000"/>
                  </a:schemeClr>
                </a:solidFill>
                <a:cs typeface="Arial Narrow"/>
              </a:rPr>
              <a:t>or  </a:t>
            </a:r>
            <a:r>
              <a:rPr lang="en-US" sz="2400" b="1" spc="-5" dirty="0">
                <a:solidFill>
                  <a:schemeClr val="accent4">
                    <a:lumMod val="50000"/>
                  </a:schemeClr>
                </a:solidFill>
                <a:cs typeface="Arial Narrow"/>
              </a:rPr>
              <a:t>Septic tank</a:t>
            </a:r>
            <a:endParaRPr lang="en-US" sz="2400" b="1" dirty="0">
              <a:solidFill>
                <a:schemeClr val="accent4">
                  <a:lumMod val="50000"/>
                </a:schemeClr>
              </a:solidFill>
              <a:cs typeface="Arial Narrow"/>
            </a:endParaRPr>
          </a:p>
          <a:p>
            <a:pPr marL="299085" indent="-286385">
              <a:spcBef>
                <a:spcPts val="815"/>
              </a:spcBef>
              <a:buClr>
                <a:srgbClr val="FFC000"/>
              </a:buClr>
              <a:buSzPct val="113888"/>
              <a:buFont typeface="Arial"/>
              <a:buChar char="•"/>
              <a:tabLst>
                <a:tab pos="299085" algn="l"/>
                <a:tab pos="299720" algn="l"/>
              </a:tabLst>
            </a:pPr>
            <a:r>
              <a:rPr lang="en-US" sz="2400" b="1" spc="-5" dirty="0">
                <a:solidFill>
                  <a:schemeClr val="tx1">
                    <a:lumMod val="85000"/>
                    <a:lumOff val="15000"/>
                  </a:schemeClr>
                </a:solidFill>
                <a:cs typeface="Arial Narrow"/>
              </a:rPr>
              <a:t>Chapter </a:t>
            </a:r>
            <a:r>
              <a:rPr lang="en-US" sz="2400" b="1" spc="-10" dirty="0">
                <a:solidFill>
                  <a:schemeClr val="tx1">
                    <a:lumMod val="85000"/>
                    <a:lumOff val="15000"/>
                  </a:schemeClr>
                </a:solidFill>
                <a:cs typeface="Arial Narrow"/>
              </a:rPr>
              <a:t>III - </a:t>
            </a:r>
            <a:r>
              <a:rPr lang="en-US" sz="2400" spc="-5" dirty="0">
                <a:solidFill>
                  <a:schemeClr val="tx1">
                    <a:lumMod val="85000"/>
                    <a:lumOff val="15000"/>
                  </a:schemeClr>
                </a:solidFill>
                <a:cs typeface="Arial Narrow"/>
              </a:rPr>
              <a:t>Survey </a:t>
            </a:r>
            <a:r>
              <a:rPr lang="en-US" sz="2400" dirty="0">
                <a:solidFill>
                  <a:schemeClr val="tx1">
                    <a:lumMod val="85000"/>
                    <a:lumOff val="15000"/>
                  </a:schemeClr>
                </a:solidFill>
                <a:cs typeface="Arial Narrow"/>
              </a:rPr>
              <a:t>of </a:t>
            </a:r>
            <a:r>
              <a:rPr lang="en-US" sz="2400" spc="-10" dirty="0">
                <a:solidFill>
                  <a:schemeClr val="tx1">
                    <a:lumMod val="85000"/>
                    <a:lumOff val="15000"/>
                  </a:schemeClr>
                </a:solidFill>
                <a:cs typeface="Arial Narrow"/>
              </a:rPr>
              <a:t>Manual</a:t>
            </a:r>
            <a:r>
              <a:rPr lang="en-US" sz="2400" spc="50" dirty="0">
                <a:solidFill>
                  <a:schemeClr val="tx1">
                    <a:lumMod val="85000"/>
                    <a:lumOff val="15000"/>
                  </a:schemeClr>
                </a:solidFill>
                <a:cs typeface="Arial Narrow"/>
              </a:rPr>
              <a:t> </a:t>
            </a:r>
            <a:r>
              <a:rPr lang="en-US" sz="2400" spc="-5" dirty="0">
                <a:solidFill>
                  <a:schemeClr val="tx1">
                    <a:lumMod val="85000"/>
                    <a:lumOff val="15000"/>
                  </a:schemeClr>
                </a:solidFill>
                <a:cs typeface="Arial Narrow"/>
              </a:rPr>
              <a:t>Scavengers</a:t>
            </a:r>
            <a:endParaRPr lang="en-US" sz="2400" dirty="0">
              <a:solidFill>
                <a:schemeClr val="tx1">
                  <a:lumMod val="85000"/>
                  <a:lumOff val="15000"/>
                </a:schemeClr>
              </a:solidFill>
              <a:cs typeface="Arial Narrow"/>
            </a:endParaRPr>
          </a:p>
          <a:p>
            <a:pPr marL="299085" indent="-286385">
              <a:spcBef>
                <a:spcPts val="815"/>
              </a:spcBef>
              <a:buClr>
                <a:srgbClr val="FFC000"/>
              </a:buClr>
              <a:buSzPct val="113888"/>
              <a:buFont typeface="Arial"/>
              <a:buChar char="•"/>
              <a:tabLst>
                <a:tab pos="299085" algn="l"/>
                <a:tab pos="299720" algn="l"/>
              </a:tabLst>
            </a:pPr>
            <a:r>
              <a:rPr lang="en-US" sz="2400" b="1" spc="-5" dirty="0">
                <a:solidFill>
                  <a:schemeClr val="tx1">
                    <a:lumMod val="85000"/>
                    <a:lumOff val="15000"/>
                  </a:schemeClr>
                </a:solidFill>
                <a:cs typeface="Arial Narrow"/>
              </a:rPr>
              <a:t>Chapter </a:t>
            </a:r>
            <a:r>
              <a:rPr lang="en-US" sz="2400" b="1" spc="-10" dirty="0">
                <a:solidFill>
                  <a:schemeClr val="tx1">
                    <a:lumMod val="85000"/>
                    <a:lumOff val="15000"/>
                  </a:schemeClr>
                </a:solidFill>
                <a:cs typeface="Arial Narrow"/>
              </a:rPr>
              <a:t>IV - </a:t>
            </a:r>
            <a:r>
              <a:rPr lang="en-US" sz="2400" dirty="0">
                <a:solidFill>
                  <a:schemeClr val="tx1">
                    <a:lumMod val="85000"/>
                    <a:lumOff val="15000"/>
                  </a:schemeClr>
                </a:solidFill>
                <a:cs typeface="Arial Narrow"/>
              </a:rPr>
              <a:t>Powers of the</a:t>
            </a:r>
            <a:r>
              <a:rPr lang="en-US" sz="2400" spc="15" dirty="0">
                <a:solidFill>
                  <a:schemeClr val="tx1">
                    <a:lumMod val="85000"/>
                    <a:lumOff val="15000"/>
                  </a:schemeClr>
                </a:solidFill>
                <a:cs typeface="Arial Narrow"/>
              </a:rPr>
              <a:t> </a:t>
            </a:r>
            <a:r>
              <a:rPr lang="en-US" sz="2400" spc="-15" dirty="0">
                <a:solidFill>
                  <a:schemeClr val="tx1">
                    <a:lumMod val="85000"/>
                    <a:lumOff val="15000"/>
                  </a:schemeClr>
                </a:solidFill>
                <a:cs typeface="Arial Narrow"/>
              </a:rPr>
              <a:t>Inspector</a:t>
            </a:r>
            <a:endParaRPr lang="en-US" sz="2400" dirty="0">
              <a:solidFill>
                <a:schemeClr val="tx1">
                  <a:lumMod val="85000"/>
                  <a:lumOff val="15000"/>
                </a:schemeClr>
              </a:solidFill>
              <a:cs typeface="Arial Narrow"/>
            </a:endParaRPr>
          </a:p>
          <a:p>
            <a:pPr marL="299085" indent="-286385">
              <a:spcBef>
                <a:spcPts val="815"/>
              </a:spcBef>
              <a:buClr>
                <a:srgbClr val="FFC000"/>
              </a:buClr>
              <a:buSzPct val="113888"/>
              <a:buFont typeface="Arial"/>
              <a:buChar char="•"/>
              <a:tabLst>
                <a:tab pos="299085" algn="l"/>
                <a:tab pos="299720" algn="l"/>
              </a:tabLst>
            </a:pPr>
            <a:r>
              <a:rPr lang="en-US" sz="2400" b="1" spc="-5" dirty="0">
                <a:solidFill>
                  <a:schemeClr val="tx1">
                    <a:lumMod val="85000"/>
                    <a:lumOff val="15000"/>
                  </a:schemeClr>
                </a:solidFill>
                <a:cs typeface="Arial Narrow"/>
              </a:rPr>
              <a:t>Chapter </a:t>
            </a:r>
            <a:r>
              <a:rPr lang="en-US" sz="2400" b="1" spc="-10" dirty="0">
                <a:solidFill>
                  <a:schemeClr val="tx1">
                    <a:lumMod val="85000"/>
                    <a:lumOff val="15000"/>
                  </a:schemeClr>
                </a:solidFill>
                <a:cs typeface="Arial Narrow"/>
              </a:rPr>
              <a:t>V  - </a:t>
            </a:r>
            <a:r>
              <a:rPr lang="en-US" sz="2400" dirty="0">
                <a:solidFill>
                  <a:schemeClr val="tx1">
                    <a:lumMod val="85000"/>
                    <a:lumOff val="15000"/>
                  </a:schemeClr>
                </a:solidFill>
                <a:cs typeface="Arial Narrow"/>
              </a:rPr>
              <a:t>State </a:t>
            </a:r>
            <a:r>
              <a:rPr lang="en-US" sz="2400" spc="-5" dirty="0">
                <a:solidFill>
                  <a:schemeClr val="tx1">
                    <a:lumMod val="85000"/>
                    <a:lumOff val="15000"/>
                  </a:schemeClr>
                </a:solidFill>
                <a:cs typeface="Arial Narrow"/>
              </a:rPr>
              <a:t>Monitoring</a:t>
            </a:r>
            <a:r>
              <a:rPr lang="en-US" sz="2400" spc="15" dirty="0">
                <a:solidFill>
                  <a:schemeClr val="tx1">
                    <a:lumMod val="85000"/>
                    <a:lumOff val="15000"/>
                  </a:schemeClr>
                </a:solidFill>
                <a:cs typeface="Arial Narrow"/>
              </a:rPr>
              <a:t> </a:t>
            </a:r>
            <a:r>
              <a:rPr lang="en-US" sz="2400" spc="-5" dirty="0">
                <a:solidFill>
                  <a:schemeClr val="tx1">
                    <a:lumMod val="85000"/>
                    <a:lumOff val="15000"/>
                  </a:schemeClr>
                </a:solidFill>
                <a:cs typeface="Arial Narrow"/>
              </a:rPr>
              <a:t>Committee</a:t>
            </a:r>
            <a:endParaRPr lang="en-US" sz="2400" dirty="0">
              <a:solidFill>
                <a:schemeClr val="tx1">
                  <a:lumMod val="85000"/>
                  <a:lumOff val="15000"/>
                </a:schemeClr>
              </a:solidFill>
              <a:cs typeface="Arial Narrow"/>
            </a:endParaRPr>
          </a:p>
        </p:txBody>
      </p:sp>
      <p:sp>
        <p:nvSpPr>
          <p:cNvPr id="4" name="Rectangle 3"/>
          <p:cNvSpPr/>
          <p:nvPr/>
        </p:nvSpPr>
        <p:spPr>
          <a:xfrm>
            <a:off x="259656" y="1424166"/>
            <a:ext cx="8169449" cy="1323439"/>
          </a:xfrm>
          <a:prstGeom prst="rect">
            <a:avLst/>
          </a:prstGeom>
        </p:spPr>
        <p:txBody>
          <a:bodyPr wrap="square">
            <a:spAutoFit/>
          </a:bodyPr>
          <a:lstStyle/>
          <a:p>
            <a:pPr lvl="0" algn="just">
              <a:defRPr/>
            </a:pPr>
            <a:r>
              <a:rPr kumimoji="0" lang="en-US" sz="2000" b="0" i="0" u="none" strike="noStrike" kern="0" cap="none" spc="-5" normalizeH="0" baseline="0" noProof="0" dirty="0">
                <a:ln>
                  <a:noFill/>
                </a:ln>
                <a:solidFill>
                  <a:schemeClr val="tx1">
                    <a:lumMod val="85000"/>
                    <a:lumOff val="15000"/>
                  </a:schemeClr>
                </a:solidFill>
                <a:effectLst/>
                <a:uLnTx/>
                <a:uFillTx/>
                <a:cs typeface="Arial Narrow"/>
              </a:rPr>
              <a:t>Considering the seriousness of the </a:t>
            </a:r>
            <a:r>
              <a:rPr kumimoji="0" lang="en-US" sz="2000" b="0" i="0" u="none" strike="noStrike" kern="0" cap="none" spc="-10" normalizeH="0" baseline="0" noProof="0" dirty="0">
                <a:ln>
                  <a:noFill/>
                </a:ln>
                <a:solidFill>
                  <a:schemeClr val="tx1">
                    <a:lumMod val="85000"/>
                    <a:lumOff val="15000"/>
                  </a:schemeClr>
                </a:solidFill>
                <a:effectLst/>
                <a:uLnTx/>
                <a:uFillTx/>
                <a:cs typeface="Arial Narrow"/>
              </a:rPr>
              <a:t>problem </a:t>
            </a:r>
            <a:r>
              <a:rPr kumimoji="0" lang="en-US" sz="2000" b="0" i="0" u="none" strike="noStrike" kern="0" cap="none" spc="-5" normalizeH="0" baseline="0" noProof="0" dirty="0">
                <a:ln>
                  <a:noFill/>
                </a:ln>
                <a:solidFill>
                  <a:schemeClr val="tx1">
                    <a:lumMod val="85000"/>
                    <a:lumOff val="15000"/>
                  </a:schemeClr>
                </a:solidFill>
                <a:effectLst/>
                <a:uLnTx/>
                <a:uFillTx/>
                <a:cs typeface="Arial Narrow"/>
              </a:rPr>
              <a:t>and </a:t>
            </a:r>
            <a:r>
              <a:rPr kumimoji="0" lang="en-US" sz="2000" b="0" i="0" u="none" strike="noStrike" kern="0" cap="none" spc="0" normalizeH="0" baseline="0" noProof="0" dirty="0">
                <a:ln>
                  <a:noFill/>
                </a:ln>
                <a:solidFill>
                  <a:schemeClr val="tx1">
                    <a:lumMod val="85000"/>
                    <a:lumOff val="15000"/>
                  </a:schemeClr>
                </a:solidFill>
                <a:effectLst/>
                <a:uLnTx/>
                <a:uFillTx/>
                <a:cs typeface="Arial Narrow"/>
              </a:rPr>
              <a:t>to </a:t>
            </a:r>
            <a:r>
              <a:rPr kumimoji="0" lang="en-US" sz="2000" b="0" i="0" u="none" strike="noStrike" kern="0" cap="none" spc="-10" normalizeH="0" baseline="0" noProof="0" dirty="0">
                <a:ln>
                  <a:noFill/>
                </a:ln>
                <a:solidFill>
                  <a:schemeClr val="tx1">
                    <a:lumMod val="85000"/>
                    <a:lumOff val="15000"/>
                  </a:schemeClr>
                </a:solidFill>
                <a:effectLst/>
                <a:uLnTx/>
                <a:uFillTx/>
                <a:cs typeface="Arial Narrow"/>
              </a:rPr>
              <a:t>uplift </a:t>
            </a:r>
            <a:r>
              <a:rPr kumimoji="0" lang="en-US" sz="2000" b="0" i="0" u="none" strike="noStrike" kern="0" cap="none" spc="-5" normalizeH="0" baseline="0" noProof="0" dirty="0">
                <a:ln>
                  <a:noFill/>
                </a:ln>
                <a:solidFill>
                  <a:schemeClr val="tx1">
                    <a:lumMod val="85000"/>
                    <a:lumOff val="15000"/>
                  </a:schemeClr>
                </a:solidFill>
                <a:effectLst/>
                <a:uLnTx/>
                <a:uFillTx/>
                <a:cs typeface="Arial Narrow"/>
              </a:rPr>
              <a:t>the social and </a:t>
            </a:r>
            <a:r>
              <a:rPr kumimoji="0" lang="en-US" sz="2000" b="0" i="0" u="none" strike="noStrike" kern="0" cap="none" spc="-10" normalizeH="0" baseline="0" noProof="0" dirty="0">
                <a:ln>
                  <a:noFill/>
                </a:ln>
                <a:solidFill>
                  <a:schemeClr val="tx1">
                    <a:lumMod val="85000"/>
                    <a:lumOff val="15000"/>
                  </a:schemeClr>
                </a:solidFill>
                <a:effectLst/>
                <a:uLnTx/>
                <a:uFillTx/>
                <a:cs typeface="Arial Narrow"/>
              </a:rPr>
              <a:t>economical condition  </a:t>
            </a:r>
            <a:r>
              <a:rPr kumimoji="0" lang="en-US" sz="2000" b="0" i="0" u="none" strike="noStrike" kern="0" cap="none" spc="-5" normalizeH="0" baseline="0" noProof="0" dirty="0">
                <a:ln>
                  <a:noFill/>
                </a:ln>
                <a:solidFill>
                  <a:schemeClr val="tx1">
                    <a:lumMod val="85000"/>
                    <a:lumOff val="15000"/>
                  </a:schemeClr>
                </a:solidFill>
                <a:effectLst/>
                <a:uLnTx/>
                <a:uFillTx/>
                <a:cs typeface="Arial Narrow"/>
              </a:rPr>
              <a:t>of the manual</a:t>
            </a:r>
            <a:r>
              <a:rPr kumimoji="0" lang="en-US" sz="2000" b="0" i="0" u="none" strike="noStrike" kern="0" cap="none" spc="-5" normalizeH="0" noProof="0" dirty="0">
                <a:ln>
                  <a:noFill/>
                </a:ln>
                <a:solidFill>
                  <a:schemeClr val="tx1">
                    <a:lumMod val="85000"/>
                    <a:lumOff val="15000"/>
                  </a:schemeClr>
                </a:solidFill>
                <a:effectLst/>
                <a:uLnTx/>
                <a:uFillTx/>
                <a:cs typeface="Arial Narrow"/>
              </a:rPr>
              <a:t> scavengers</a:t>
            </a:r>
            <a:r>
              <a:rPr kumimoji="0" lang="en-US" sz="2000" b="0" i="0" u="none" strike="noStrike" kern="0" cap="none" spc="-5" normalizeH="0" baseline="0" noProof="0" dirty="0">
                <a:ln>
                  <a:noFill/>
                </a:ln>
                <a:solidFill>
                  <a:schemeClr val="tx1">
                    <a:lumMod val="85000"/>
                    <a:lumOff val="15000"/>
                  </a:schemeClr>
                </a:solidFill>
                <a:effectLst/>
                <a:uLnTx/>
                <a:uFillTx/>
                <a:cs typeface="Arial Narrow"/>
              </a:rPr>
              <a:t>, the </a:t>
            </a:r>
            <a:r>
              <a:rPr kumimoji="0" lang="en-US" sz="2000" b="0" i="0" u="none" strike="noStrike" kern="0" cap="none" spc="-10" normalizeH="0" baseline="0" noProof="0" dirty="0">
                <a:ln>
                  <a:noFill/>
                </a:ln>
                <a:solidFill>
                  <a:schemeClr val="tx1">
                    <a:lumMod val="85000"/>
                    <a:lumOff val="15000"/>
                  </a:schemeClr>
                </a:solidFill>
                <a:effectLst/>
                <a:uLnTx/>
                <a:uFillTx/>
                <a:cs typeface="Arial Narrow"/>
              </a:rPr>
              <a:t>Government </a:t>
            </a:r>
            <a:r>
              <a:rPr kumimoji="0" lang="en-US" sz="2000" b="0" i="0" u="none" strike="noStrike" kern="0" cap="none" spc="-5" normalizeH="0" baseline="0" noProof="0" dirty="0">
                <a:ln>
                  <a:noFill/>
                </a:ln>
                <a:solidFill>
                  <a:schemeClr val="tx1">
                    <a:lumMod val="85000"/>
                    <a:lumOff val="15000"/>
                  </a:schemeClr>
                </a:solidFill>
                <a:effectLst/>
                <a:uLnTx/>
                <a:uFillTx/>
                <a:cs typeface="Arial Narrow"/>
              </a:rPr>
              <a:t>of India passed the </a:t>
            </a:r>
            <a:r>
              <a:rPr lang="en-US" sz="2000" b="1" dirty="0">
                <a:solidFill>
                  <a:schemeClr val="accent4">
                    <a:lumMod val="75000"/>
                  </a:schemeClr>
                </a:solidFill>
              </a:rPr>
              <a:t>the Prohibition of Employment as Manual Scavengers and their Rehabilitation Act, 2013</a:t>
            </a:r>
            <a:r>
              <a:rPr kumimoji="0" lang="en-US" sz="2000" b="1" i="0" u="none" strike="noStrike" kern="0" cap="none" spc="-5" normalizeH="0" baseline="0" noProof="0" dirty="0">
                <a:ln>
                  <a:noFill/>
                </a:ln>
                <a:solidFill>
                  <a:schemeClr val="accent4">
                    <a:lumMod val="75000"/>
                  </a:schemeClr>
                </a:solidFill>
                <a:effectLst/>
                <a:uLnTx/>
                <a:uFillTx/>
                <a:cs typeface="Arial Narrow"/>
              </a:rPr>
              <a:t> </a:t>
            </a:r>
            <a:r>
              <a:rPr kumimoji="0" lang="en-US" sz="2000" b="0" i="0" u="none" strike="noStrike" kern="0" cap="none" spc="0" normalizeH="0" baseline="0" noProof="0" dirty="0">
                <a:ln>
                  <a:noFill/>
                </a:ln>
                <a:solidFill>
                  <a:schemeClr val="tx1">
                    <a:lumMod val="85000"/>
                    <a:lumOff val="15000"/>
                  </a:schemeClr>
                </a:solidFill>
                <a:effectLst/>
                <a:uLnTx/>
                <a:uFillTx/>
                <a:cs typeface="Arial Narrow"/>
              </a:rPr>
              <a:t>to </a:t>
            </a:r>
            <a:r>
              <a:rPr kumimoji="0" lang="en-US" sz="2000" b="0" i="0" u="none" strike="noStrike" kern="0" cap="none" spc="-5" normalizeH="0" baseline="0" noProof="0" dirty="0">
                <a:ln>
                  <a:noFill/>
                </a:ln>
                <a:solidFill>
                  <a:schemeClr val="tx1">
                    <a:lumMod val="85000"/>
                    <a:lumOff val="15000"/>
                  </a:schemeClr>
                </a:solidFill>
                <a:effectLst/>
                <a:uLnTx/>
                <a:uFillTx/>
                <a:cs typeface="Arial Narrow"/>
              </a:rPr>
              <a:t>ban </a:t>
            </a:r>
            <a:r>
              <a:rPr kumimoji="0" lang="en-US" sz="2000" b="0" i="0" u="none" strike="noStrike" kern="0" cap="none" spc="-10" normalizeH="0" baseline="0" noProof="0" dirty="0">
                <a:ln>
                  <a:noFill/>
                </a:ln>
                <a:solidFill>
                  <a:schemeClr val="tx1">
                    <a:lumMod val="85000"/>
                    <a:lumOff val="15000"/>
                  </a:schemeClr>
                </a:solidFill>
                <a:effectLst/>
                <a:uLnTx/>
                <a:uFillTx/>
                <a:cs typeface="Arial Narrow"/>
              </a:rPr>
              <a:t>manual </a:t>
            </a:r>
            <a:r>
              <a:rPr kumimoji="0" lang="en-US" sz="2000" b="0" i="0" u="none" strike="noStrike" kern="0" cap="none" spc="-5" normalizeH="0" baseline="0" noProof="0" dirty="0">
                <a:ln>
                  <a:noFill/>
                </a:ln>
                <a:solidFill>
                  <a:schemeClr val="tx1">
                    <a:lumMod val="85000"/>
                    <a:lumOff val="15000"/>
                  </a:schemeClr>
                </a:solidFill>
                <a:effectLst/>
                <a:uLnTx/>
                <a:uFillTx/>
                <a:cs typeface="Arial Narrow"/>
              </a:rPr>
              <a:t>scavenging in the </a:t>
            </a:r>
            <a:r>
              <a:rPr kumimoji="0" lang="en-US" sz="2000" b="0" i="0" u="none" strike="noStrike" kern="0" cap="none" spc="-20" normalizeH="0" baseline="0" noProof="0" dirty="0">
                <a:ln>
                  <a:noFill/>
                </a:ln>
                <a:solidFill>
                  <a:schemeClr val="tx1">
                    <a:lumMod val="85000"/>
                    <a:lumOff val="15000"/>
                  </a:schemeClr>
                </a:solidFill>
                <a:effectLst/>
                <a:uLnTx/>
                <a:uFillTx/>
                <a:cs typeface="Arial Narrow"/>
              </a:rPr>
              <a:t>country. </a:t>
            </a:r>
            <a:endParaRPr kumimoji="0" lang="en-US" sz="2000" b="0" i="0" u="none" strike="noStrike" kern="0" cap="none" spc="0" normalizeH="0" baseline="0" noProof="0" dirty="0">
              <a:ln>
                <a:noFill/>
              </a:ln>
              <a:solidFill>
                <a:schemeClr val="tx1">
                  <a:lumMod val="85000"/>
                  <a:lumOff val="15000"/>
                </a:schemeClr>
              </a:solidFill>
              <a:effectLst/>
              <a:uLnTx/>
              <a:uFillTx/>
            </a:endParaRPr>
          </a:p>
        </p:txBody>
      </p:sp>
      <p:sp>
        <p:nvSpPr>
          <p:cNvPr id="29" name="Slide Number Placeholder 28"/>
          <p:cNvSpPr>
            <a:spLocks noGrp="1"/>
          </p:cNvSpPr>
          <p:nvPr>
            <p:ph type="sldNum" sz="quarter" idx="12"/>
          </p:nvPr>
        </p:nvSpPr>
        <p:spPr/>
        <p:txBody>
          <a:bodyPr/>
          <a:lstStyle/>
          <a:p>
            <a:fld id="{BAFB9A62-36B1-4202-97A7-76C1F2B844D4}"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xmlns="" val="3750161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xmlns="" val="0"/>
              </a:ext>
            </a:extLst>
          </a:blip>
          <a:srcRect l="19149" r="21834"/>
          <a:stretch/>
        </p:blipFill>
        <p:spPr>
          <a:xfrm>
            <a:off x="7467599" y="1"/>
            <a:ext cx="4724401" cy="6858000"/>
          </a:xfrm>
          <a:prstGeom prst="rect">
            <a:avLst/>
          </a:prstGeom>
        </p:spPr>
      </p:pic>
      <p:grpSp>
        <p:nvGrpSpPr>
          <p:cNvPr id="17" name="Group 16" descr="decorative element">
            <a:extLst>
              <a:ext uri="{FF2B5EF4-FFF2-40B4-BE49-F238E27FC236}">
                <a16:creationId xmlns:a16="http://schemas.microsoft.com/office/drawing/2014/main" xmlns="" id="{AB025618-C830-4992-9CD3-D9E49BC79E67}"/>
              </a:ext>
            </a:extLst>
          </p:cNvPr>
          <p:cNvGrpSpPr/>
          <p:nvPr/>
        </p:nvGrpSpPr>
        <p:grpSpPr>
          <a:xfrm>
            <a:off x="2531679" y="0"/>
            <a:ext cx="7388298" cy="6858000"/>
            <a:chOff x="1826589" y="0"/>
            <a:chExt cx="7388298" cy="6858000"/>
          </a:xfrm>
        </p:grpSpPr>
        <p:sp>
          <p:nvSpPr>
            <p:cNvPr id="18" name="Parallelogram 17">
              <a:extLst>
                <a:ext uri="{FF2B5EF4-FFF2-40B4-BE49-F238E27FC236}">
                  <a16:creationId xmlns:a16="http://schemas.microsoft.com/office/drawing/2014/main" xmlns="" id="{11E692D4-6AEA-4652-A7AE-A02328258A55}"/>
                </a:ext>
              </a:extLst>
            </p:cNvPr>
            <p:cNvSpPr/>
            <p:nvPr/>
          </p:nvSpPr>
          <p:spPr>
            <a:xfrm>
              <a:off x="2618099" y="0"/>
              <a:ext cx="6596788" cy="6858000"/>
            </a:xfrm>
            <a:prstGeom prst="parallelogram">
              <a:avLst/>
            </a:prstGeom>
            <a:solidFill>
              <a:sysClr val="window" lastClr="FFFFFF">
                <a:alpha val="82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sp>
          <p:nvSpPr>
            <p:cNvPr id="19" name="Parallelogram 18">
              <a:extLst>
                <a:ext uri="{FF2B5EF4-FFF2-40B4-BE49-F238E27FC236}">
                  <a16:creationId xmlns:a16="http://schemas.microsoft.com/office/drawing/2014/main" xmlns="" id="{A134AA32-2418-4A09-9BA8-ED7207AC0D74}"/>
                </a:ext>
              </a:extLst>
            </p:cNvPr>
            <p:cNvSpPr/>
            <p:nvPr/>
          </p:nvSpPr>
          <p:spPr>
            <a:xfrm>
              <a:off x="2340861" y="0"/>
              <a:ext cx="6596788" cy="6858000"/>
            </a:xfrm>
            <a:prstGeom prst="parallelogram">
              <a:avLst/>
            </a:prstGeom>
            <a:solidFill>
              <a:sysClr val="window" lastClr="FFFFFF">
                <a:alpha val="61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sp>
          <p:nvSpPr>
            <p:cNvPr id="20" name="Parallelogram 19">
              <a:extLst>
                <a:ext uri="{FF2B5EF4-FFF2-40B4-BE49-F238E27FC236}">
                  <a16:creationId xmlns:a16="http://schemas.microsoft.com/office/drawing/2014/main" xmlns="" id="{0051AD99-BC4A-487F-BE1C-486FC5B8E9F2}"/>
                </a:ext>
              </a:extLst>
            </p:cNvPr>
            <p:cNvSpPr/>
            <p:nvPr/>
          </p:nvSpPr>
          <p:spPr>
            <a:xfrm>
              <a:off x="1826589" y="0"/>
              <a:ext cx="6596788" cy="6858000"/>
            </a:xfrm>
            <a:prstGeom prst="parallelogram">
              <a:avLst/>
            </a:prstGeom>
            <a:solidFill>
              <a:sysClr val="window" lastClr="FFFFFF">
                <a:alpha val="84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grpSp>
      <p:sp>
        <p:nvSpPr>
          <p:cNvPr id="29" name="TextBox 28"/>
          <p:cNvSpPr txBox="1"/>
          <p:nvPr/>
        </p:nvSpPr>
        <p:spPr>
          <a:xfrm>
            <a:off x="296524" y="1475201"/>
            <a:ext cx="7085910" cy="4862870"/>
          </a:xfrm>
          <a:prstGeom prst="rect">
            <a:avLst/>
          </a:prstGeom>
          <a:noFill/>
        </p:spPr>
        <p:txBody>
          <a:bodyPr wrap="square" rtlCol="0">
            <a:spAutoFit/>
          </a:bodyPr>
          <a:lstStyle/>
          <a:p>
            <a:r>
              <a:rPr lang="en-US" sz="2800" b="1" dirty="0">
                <a:solidFill>
                  <a:schemeClr val="tx1">
                    <a:lumMod val="85000"/>
                    <a:lumOff val="15000"/>
                  </a:schemeClr>
                </a:solidFill>
              </a:rPr>
              <a:t>Chapter II covers the following points:</a:t>
            </a:r>
          </a:p>
          <a:p>
            <a:pPr algn="just"/>
            <a:endParaRPr lang="en-US" b="1" dirty="0">
              <a:solidFill>
                <a:schemeClr val="tx1">
                  <a:lumMod val="85000"/>
                  <a:lumOff val="15000"/>
                </a:schemeClr>
              </a:solidFill>
            </a:endParaRPr>
          </a:p>
          <a:p>
            <a:pPr algn="just"/>
            <a:r>
              <a:rPr lang="en-US" sz="2400" b="1" dirty="0">
                <a:solidFill>
                  <a:schemeClr val="tx1">
                    <a:lumMod val="85000"/>
                    <a:lumOff val="15000"/>
                  </a:schemeClr>
                </a:solidFill>
              </a:rPr>
              <a:t>Obligations of employer towards employees engaged in the cleaning of sewer or septic tank</a:t>
            </a:r>
          </a:p>
          <a:p>
            <a:pPr marL="800100" lvl="1" indent="-342900" algn="just">
              <a:buClr>
                <a:srgbClr val="04A54E"/>
              </a:buClr>
              <a:buFont typeface="Wingdings" panose="05000000000000000000" pitchFamily="2" charset="2"/>
              <a:buChar char="§"/>
            </a:pPr>
            <a:r>
              <a:rPr lang="en-US" sz="2400" b="1" dirty="0">
                <a:solidFill>
                  <a:srgbClr val="03A4C0"/>
                </a:solidFill>
              </a:rPr>
              <a:t>Conditions when Hazardous Cleaning is allowed</a:t>
            </a:r>
          </a:p>
          <a:p>
            <a:pPr marL="800100" lvl="1" indent="-342900" algn="just">
              <a:buClr>
                <a:srgbClr val="04A54E"/>
              </a:buClr>
              <a:buFont typeface="Wingdings" panose="05000000000000000000" pitchFamily="2" charset="2"/>
              <a:buChar char="§"/>
            </a:pPr>
            <a:r>
              <a:rPr lang="en-US" sz="2400" dirty="0">
                <a:solidFill>
                  <a:schemeClr val="tx1">
                    <a:lumMod val="85000"/>
                    <a:lumOff val="15000"/>
                  </a:schemeClr>
                </a:solidFill>
              </a:rPr>
              <a:t>Protective gear and safety devices to be provided by employers for cleaning of sewer or a septic tank </a:t>
            </a:r>
          </a:p>
          <a:p>
            <a:pPr marL="800100" lvl="1" indent="-342900" algn="just">
              <a:buClr>
                <a:srgbClr val="04A54E"/>
              </a:buClr>
              <a:buFont typeface="Wingdings" panose="05000000000000000000" pitchFamily="2" charset="2"/>
              <a:buChar char="§"/>
            </a:pPr>
            <a:r>
              <a:rPr lang="en-US" sz="2400" dirty="0">
                <a:solidFill>
                  <a:schemeClr val="tx1">
                    <a:lumMod val="85000"/>
                    <a:lumOff val="15000"/>
                  </a:schemeClr>
                </a:solidFill>
              </a:rPr>
              <a:t>Cleaning devices to be provided by local authority for cleaning of sewer or a septic tank</a:t>
            </a:r>
          </a:p>
          <a:p>
            <a:pPr marL="800100" lvl="1" indent="-342900" algn="just">
              <a:buClr>
                <a:srgbClr val="04A54E"/>
              </a:buClr>
              <a:buFont typeface="Wingdings" panose="05000000000000000000" pitchFamily="2" charset="2"/>
              <a:buChar char="§"/>
            </a:pPr>
            <a:r>
              <a:rPr lang="en-US" sz="2400" dirty="0">
                <a:solidFill>
                  <a:schemeClr val="tx1">
                    <a:lumMod val="85000"/>
                    <a:lumOff val="15000"/>
                  </a:schemeClr>
                </a:solidFill>
              </a:rPr>
              <a:t>Safety precautions before, during and after a person is engaged in the cleaning of a sewer or a septic tank</a:t>
            </a:r>
          </a:p>
        </p:txBody>
      </p:sp>
      <p:sp>
        <p:nvSpPr>
          <p:cNvPr id="27" name="Slide Number Placeholder 26"/>
          <p:cNvSpPr>
            <a:spLocks noGrp="1"/>
          </p:cNvSpPr>
          <p:nvPr>
            <p:ph type="sldNum" sz="quarter" idx="12"/>
          </p:nvPr>
        </p:nvSpPr>
        <p:spPr/>
        <p:txBody>
          <a:bodyPr/>
          <a:lstStyle/>
          <a:p>
            <a:fld id="{BAFB9A62-36B1-4202-97A7-76C1F2B844D4}" type="slidenum">
              <a:rPr lang="en-US" smtClean="0">
                <a:solidFill>
                  <a:prstClr val="black">
                    <a:tint val="75000"/>
                  </a:prstClr>
                </a:solidFill>
              </a:rPr>
              <a:pPr/>
              <a:t>23</a:t>
            </a:fld>
            <a:endParaRPr lang="en-US">
              <a:solidFill>
                <a:prstClr val="black">
                  <a:tint val="75000"/>
                </a:prstClr>
              </a:solidFill>
            </a:endParaRPr>
          </a:p>
        </p:txBody>
      </p:sp>
      <p:sp>
        <p:nvSpPr>
          <p:cNvPr id="2" name="Rectangle 1">
            <a:extLst>
              <a:ext uri="{FF2B5EF4-FFF2-40B4-BE49-F238E27FC236}">
                <a16:creationId xmlns:a16="http://schemas.microsoft.com/office/drawing/2014/main" xmlns="" id="{73DB34F5-44D7-B012-7C7C-A2632F2AF1EF}"/>
              </a:ext>
            </a:extLst>
          </p:cNvPr>
          <p:cNvSpPr/>
          <p:nvPr/>
        </p:nvSpPr>
        <p:spPr>
          <a:xfrm>
            <a:off x="51820" y="52290"/>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Manual Scavenging (MS) Rules 2013</a:t>
            </a:r>
          </a:p>
        </p:txBody>
      </p:sp>
      <p:grpSp>
        <p:nvGrpSpPr>
          <p:cNvPr id="4" name="Group 3">
            <a:extLst>
              <a:ext uri="{FF2B5EF4-FFF2-40B4-BE49-F238E27FC236}">
                <a16:creationId xmlns:a16="http://schemas.microsoft.com/office/drawing/2014/main" xmlns="" id="{A95F85E4-C792-8701-D2FA-5BB83E77A58C}"/>
              </a:ext>
            </a:extLst>
          </p:cNvPr>
          <p:cNvGrpSpPr/>
          <p:nvPr/>
        </p:nvGrpSpPr>
        <p:grpSpPr>
          <a:xfrm>
            <a:off x="-1" y="52289"/>
            <a:ext cx="7446602" cy="1023002"/>
            <a:chOff x="-1" y="182918"/>
            <a:chExt cx="7446602" cy="1023002"/>
          </a:xfrm>
        </p:grpSpPr>
        <p:sp>
          <p:nvSpPr>
            <p:cNvPr id="5" name="Freeform: Shape 12">
              <a:extLst>
                <a:ext uri="{FF2B5EF4-FFF2-40B4-BE49-F238E27FC236}">
                  <a16:creationId xmlns:a16="http://schemas.microsoft.com/office/drawing/2014/main" xmlns="" id="{5369E59D-7EDD-E2DE-18A1-FFBBACDC1CA3}"/>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6" name="Freeform: Shape 12">
              <a:extLst>
                <a:ext uri="{FF2B5EF4-FFF2-40B4-BE49-F238E27FC236}">
                  <a16:creationId xmlns:a16="http://schemas.microsoft.com/office/drawing/2014/main" xmlns="" id="{91E72926-0C92-6357-0016-CB0DF5E543E9}"/>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9B736B"/>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7" name="Rectangle 6">
              <a:extLst>
                <a:ext uri="{FF2B5EF4-FFF2-40B4-BE49-F238E27FC236}">
                  <a16:creationId xmlns:a16="http://schemas.microsoft.com/office/drawing/2014/main" xmlns="" id="{017F9932-A790-1704-FC66-233580DBD5C8}"/>
                </a:ext>
              </a:extLst>
            </p:cNvPr>
            <p:cNvSpPr/>
            <p:nvPr/>
          </p:nvSpPr>
          <p:spPr>
            <a:xfrm>
              <a:off x="51820" y="182918"/>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Manual Scavenging (MS) Rules 2013</a:t>
              </a:r>
            </a:p>
          </p:txBody>
        </p:sp>
      </p:grpSp>
    </p:spTree>
    <p:extLst>
      <p:ext uri="{BB962C8B-B14F-4D97-AF65-F5344CB8AC3E}">
        <p14:creationId xmlns:p14="http://schemas.microsoft.com/office/powerpoint/2010/main" xmlns="" val="4205518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xmlns="" val="0"/>
              </a:ext>
            </a:extLst>
          </a:blip>
          <a:srcRect l="31454" r="26870"/>
          <a:stretch/>
        </p:blipFill>
        <p:spPr>
          <a:xfrm>
            <a:off x="7557247" y="0"/>
            <a:ext cx="4634753" cy="6858000"/>
          </a:xfrm>
          <a:prstGeom prst="rect">
            <a:avLst/>
          </a:prstGeom>
        </p:spPr>
      </p:pic>
      <p:grpSp>
        <p:nvGrpSpPr>
          <p:cNvPr id="13" name="Group 12" descr="decorative element">
            <a:extLst>
              <a:ext uri="{FF2B5EF4-FFF2-40B4-BE49-F238E27FC236}">
                <a16:creationId xmlns:a16="http://schemas.microsoft.com/office/drawing/2014/main" xmlns="" id="{AB025618-C830-4992-9CD3-D9E49BC79E67}"/>
              </a:ext>
            </a:extLst>
          </p:cNvPr>
          <p:cNvGrpSpPr/>
          <p:nvPr/>
        </p:nvGrpSpPr>
        <p:grpSpPr>
          <a:xfrm>
            <a:off x="2531679" y="0"/>
            <a:ext cx="7388298" cy="6858000"/>
            <a:chOff x="1826589" y="0"/>
            <a:chExt cx="7388298" cy="6858000"/>
          </a:xfrm>
        </p:grpSpPr>
        <p:sp>
          <p:nvSpPr>
            <p:cNvPr id="14" name="Parallelogram 13">
              <a:extLst>
                <a:ext uri="{FF2B5EF4-FFF2-40B4-BE49-F238E27FC236}">
                  <a16:creationId xmlns:a16="http://schemas.microsoft.com/office/drawing/2014/main" xmlns="" id="{11E692D4-6AEA-4652-A7AE-A02328258A55}"/>
                </a:ext>
              </a:extLst>
            </p:cNvPr>
            <p:cNvSpPr/>
            <p:nvPr/>
          </p:nvSpPr>
          <p:spPr>
            <a:xfrm>
              <a:off x="2618099" y="0"/>
              <a:ext cx="6596788" cy="6858000"/>
            </a:xfrm>
            <a:prstGeom prst="parallelogram">
              <a:avLst/>
            </a:prstGeom>
            <a:solidFill>
              <a:sysClr val="window" lastClr="FFFFFF">
                <a:alpha val="82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sp>
          <p:nvSpPr>
            <p:cNvPr id="15" name="Parallelogram 14">
              <a:extLst>
                <a:ext uri="{FF2B5EF4-FFF2-40B4-BE49-F238E27FC236}">
                  <a16:creationId xmlns:a16="http://schemas.microsoft.com/office/drawing/2014/main" xmlns="" id="{A134AA32-2418-4A09-9BA8-ED7207AC0D74}"/>
                </a:ext>
              </a:extLst>
            </p:cNvPr>
            <p:cNvSpPr/>
            <p:nvPr/>
          </p:nvSpPr>
          <p:spPr>
            <a:xfrm>
              <a:off x="2340861" y="0"/>
              <a:ext cx="6596788" cy="6858000"/>
            </a:xfrm>
            <a:prstGeom prst="parallelogram">
              <a:avLst/>
            </a:prstGeom>
            <a:solidFill>
              <a:sysClr val="window" lastClr="FFFFFF">
                <a:alpha val="61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sp>
          <p:nvSpPr>
            <p:cNvPr id="16" name="Parallelogram 15">
              <a:extLst>
                <a:ext uri="{FF2B5EF4-FFF2-40B4-BE49-F238E27FC236}">
                  <a16:creationId xmlns:a16="http://schemas.microsoft.com/office/drawing/2014/main" xmlns="" id="{0051AD99-BC4A-487F-BE1C-486FC5B8E9F2}"/>
                </a:ext>
              </a:extLst>
            </p:cNvPr>
            <p:cNvSpPr/>
            <p:nvPr/>
          </p:nvSpPr>
          <p:spPr>
            <a:xfrm>
              <a:off x="1826589" y="0"/>
              <a:ext cx="6596788" cy="6858000"/>
            </a:xfrm>
            <a:prstGeom prst="parallelogram">
              <a:avLst/>
            </a:prstGeom>
            <a:solidFill>
              <a:sysClr val="window" lastClr="FFFFFF">
                <a:alpha val="84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grpSp>
      <p:sp>
        <p:nvSpPr>
          <p:cNvPr id="11" name="Content Placeholder 2"/>
          <p:cNvSpPr txBox="1">
            <a:spLocks/>
          </p:cNvSpPr>
          <p:nvPr/>
        </p:nvSpPr>
        <p:spPr>
          <a:xfrm>
            <a:off x="84538" y="1233566"/>
            <a:ext cx="8108871" cy="461531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lvl="0" indent="0" algn="just">
              <a:buClr>
                <a:sysClr val="windowText" lastClr="000000"/>
              </a:buClr>
              <a:buNone/>
            </a:pPr>
            <a:r>
              <a:rPr lang="en-US" sz="2400" b="1" cap="none" dirty="0">
                <a:solidFill>
                  <a:schemeClr val="accent2">
                    <a:lumMod val="75000"/>
                  </a:schemeClr>
                </a:solidFill>
              </a:rPr>
              <a:t>Cleaning of Sewer by a person (manually) is allowed, </a:t>
            </a:r>
            <a:r>
              <a:rPr lang="en-US" sz="2400" b="1" cap="none" dirty="0">
                <a:solidFill>
                  <a:srgbClr val="FF0000"/>
                </a:solidFill>
              </a:rPr>
              <a:t>only with </a:t>
            </a:r>
            <a:r>
              <a:rPr lang="en-US" sz="2400" b="1" cap="none" dirty="0">
                <a:solidFill>
                  <a:schemeClr val="accent2">
                    <a:lumMod val="75000"/>
                  </a:schemeClr>
                </a:solidFill>
              </a:rPr>
              <a:t>protective gear and safety devices….</a:t>
            </a:r>
          </a:p>
          <a:p>
            <a:pPr algn="just">
              <a:buClr>
                <a:srgbClr val="04A54E"/>
              </a:buClr>
              <a:buFont typeface="Wingdings" panose="05000000000000000000" pitchFamily="2" charset="2"/>
              <a:buChar char="§"/>
            </a:pPr>
            <a:r>
              <a:rPr lang="en-US" sz="1800" b="1" cap="none" dirty="0">
                <a:solidFill>
                  <a:schemeClr val="accent5">
                    <a:lumMod val="50000"/>
                  </a:schemeClr>
                </a:solidFill>
              </a:rPr>
              <a:t>For the removal of concrete or FRP (Fibre Reinforced Plastic) or damaged manhole door where mechanical equipment's cannot be put into operation</a:t>
            </a:r>
          </a:p>
          <a:p>
            <a:pPr algn="just">
              <a:buClr>
                <a:srgbClr val="04A54E"/>
              </a:buClr>
              <a:buFont typeface="Wingdings" panose="05000000000000000000" pitchFamily="2" charset="2"/>
              <a:buChar char="§"/>
            </a:pPr>
            <a:r>
              <a:rPr lang="en-US" sz="1800" b="1" cap="none" dirty="0">
                <a:solidFill>
                  <a:schemeClr val="accent5">
                    <a:lumMod val="50000"/>
                  </a:schemeClr>
                </a:solidFill>
              </a:rPr>
              <a:t>For inter-linking the newly laid sewer main with the existing sewer main, in case of sewer of size of more than 300 mm diameter</a:t>
            </a:r>
          </a:p>
          <a:p>
            <a:pPr algn="just">
              <a:buClr>
                <a:srgbClr val="04A54E"/>
              </a:buClr>
              <a:buFont typeface="Wingdings" panose="05000000000000000000" pitchFamily="2" charset="2"/>
              <a:buChar char="§"/>
            </a:pPr>
            <a:r>
              <a:rPr lang="en-US" sz="1800" b="1" cap="none" dirty="0">
                <a:solidFill>
                  <a:schemeClr val="accent5">
                    <a:lumMod val="50000"/>
                  </a:schemeClr>
                </a:solidFill>
              </a:rPr>
              <a:t>For removal of submersible pump sets fixed at the bottom of the suction wells</a:t>
            </a:r>
          </a:p>
          <a:p>
            <a:pPr algn="just">
              <a:buClr>
                <a:srgbClr val="04A54E"/>
              </a:buClr>
              <a:buFont typeface="Wingdings" panose="05000000000000000000" pitchFamily="2" charset="2"/>
              <a:buChar char="§"/>
            </a:pPr>
            <a:r>
              <a:rPr lang="en-US" sz="1800" b="1" cap="none" dirty="0">
                <a:solidFill>
                  <a:schemeClr val="accent5">
                    <a:lumMod val="50000"/>
                  </a:schemeClr>
                </a:solidFill>
              </a:rPr>
              <a:t>For the reconstruction of the manhole or rectification of the sewer main</a:t>
            </a:r>
          </a:p>
          <a:p>
            <a:pPr algn="just">
              <a:buClr>
                <a:srgbClr val="04A54E"/>
              </a:buClr>
              <a:buFont typeface="Wingdings" panose="05000000000000000000" pitchFamily="2" charset="2"/>
              <a:buChar char="§"/>
            </a:pPr>
            <a:r>
              <a:rPr lang="en-US" sz="2400" b="1" cap="none" dirty="0">
                <a:solidFill>
                  <a:srgbClr val="FF0000"/>
                </a:solidFill>
              </a:rPr>
              <a:t>Or  when it is absolutely necessary to have manual sewage cleaning, only after the CEO of the local authority has permitted to do so after recording in writing the specific valid reasons for allowing such cleaning</a:t>
            </a:r>
            <a:endParaRPr lang="en-US" sz="1800" b="1" cap="none" dirty="0">
              <a:solidFill>
                <a:srgbClr val="FF0000"/>
              </a:solidFill>
            </a:endParaRPr>
          </a:p>
        </p:txBody>
      </p:sp>
      <p:sp>
        <p:nvSpPr>
          <p:cNvPr id="17" name="Slide Number Placeholder 16"/>
          <p:cNvSpPr>
            <a:spLocks noGrp="1"/>
          </p:cNvSpPr>
          <p:nvPr>
            <p:ph type="sldNum" sz="quarter" idx="12"/>
          </p:nvPr>
        </p:nvSpPr>
        <p:spPr/>
        <p:txBody>
          <a:bodyPr/>
          <a:lstStyle/>
          <a:p>
            <a:fld id="{BAFB9A62-36B1-4202-97A7-76C1F2B844D4}" type="slidenum">
              <a:rPr lang="en-US" smtClean="0">
                <a:solidFill>
                  <a:prstClr val="black">
                    <a:tint val="75000"/>
                  </a:prstClr>
                </a:solidFill>
              </a:rPr>
              <a:pPr/>
              <a:t>24</a:t>
            </a:fld>
            <a:endParaRPr lang="en-US">
              <a:solidFill>
                <a:prstClr val="black">
                  <a:tint val="75000"/>
                </a:prstClr>
              </a:solidFill>
            </a:endParaRPr>
          </a:p>
        </p:txBody>
      </p:sp>
      <p:grpSp>
        <p:nvGrpSpPr>
          <p:cNvPr id="7" name="Group 6">
            <a:extLst>
              <a:ext uri="{FF2B5EF4-FFF2-40B4-BE49-F238E27FC236}">
                <a16:creationId xmlns:a16="http://schemas.microsoft.com/office/drawing/2014/main" xmlns="" id="{2A3CC834-C79D-C9E9-684F-B286C3AB4F78}"/>
              </a:ext>
            </a:extLst>
          </p:cNvPr>
          <p:cNvGrpSpPr/>
          <p:nvPr/>
        </p:nvGrpSpPr>
        <p:grpSpPr>
          <a:xfrm>
            <a:off x="-1" y="-78340"/>
            <a:ext cx="7446602" cy="1023002"/>
            <a:chOff x="-1" y="182918"/>
            <a:chExt cx="7446602" cy="1023002"/>
          </a:xfrm>
        </p:grpSpPr>
        <p:sp>
          <p:nvSpPr>
            <p:cNvPr id="8" name="Freeform: Shape 12">
              <a:extLst>
                <a:ext uri="{FF2B5EF4-FFF2-40B4-BE49-F238E27FC236}">
                  <a16:creationId xmlns:a16="http://schemas.microsoft.com/office/drawing/2014/main" xmlns="" id="{DA509737-402D-CAED-E55E-095673FBFF14}"/>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9" name="Freeform: Shape 12">
              <a:extLst>
                <a:ext uri="{FF2B5EF4-FFF2-40B4-BE49-F238E27FC236}">
                  <a16:creationId xmlns:a16="http://schemas.microsoft.com/office/drawing/2014/main" xmlns="" id="{AFFEDE51-1804-4F14-4B53-5DBDEA284B54}"/>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9B736B"/>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10" name="Rectangle 9">
              <a:extLst>
                <a:ext uri="{FF2B5EF4-FFF2-40B4-BE49-F238E27FC236}">
                  <a16:creationId xmlns:a16="http://schemas.microsoft.com/office/drawing/2014/main" xmlns="" id="{14486253-579F-C697-9374-B4D151EF9767}"/>
                </a:ext>
              </a:extLst>
            </p:cNvPr>
            <p:cNvSpPr/>
            <p:nvPr/>
          </p:nvSpPr>
          <p:spPr>
            <a:xfrm>
              <a:off x="51820" y="182918"/>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Condition when Hazardous Cleaning is allowed</a:t>
              </a:r>
            </a:p>
          </p:txBody>
        </p:sp>
      </p:grpSp>
    </p:spTree>
    <p:extLst>
      <p:ext uri="{BB962C8B-B14F-4D97-AF65-F5344CB8AC3E}">
        <p14:creationId xmlns:p14="http://schemas.microsoft.com/office/powerpoint/2010/main" xmlns="" val="1122041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8619030-A5CC-8535-7D7E-318EB8B366F2}"/>
              </a:ext>
            </a:extLst>
          </p:cNvPr>
          <p:cNvSpPr>
            <a:spLocks noGrp="1"/>
          </p:cNvSpPr>
          <p:nvPr>
            <p:ph type="sldNum" sz="quarter" idx="12"/>
          </p:nvPr>
        </p:nvSpPr>
        <p:spPr/>
        <p:txBody>
          <a:bodyPr/>
          <a:lstStyle/>
          <a:p>
            <a:fld id="{BAFB9A62-36B1-4202-97A7-76C1F2B844D4}" type="slidenum">
              <a:rPr lang="en-US" smtClean="0">
                <a:solidFill>
                  <a:prstClr val="black">
                    <a:tint val="75000"/>
                  </a:prstClr>
                </a:solidFill>
              </a:rPr>
              <a:pPr/>
              <a:t>25</a:t>
            </a:fld>
            <a:endParaRPr lang="en-US">
              <a:solidFill>
                <a:prstClr val="black">
                  <a:tint val="75000"/>
                </a:prstClr>
              </a:solidFill>
            </a:endParaRPr>
          </a:p>
        </p:txBody>
      </p:sp>
      <p:grpSp>
        <p:nvGrpSpPr>
          <p:cNvPr id="3" name="Group 2">
            <a:extLst>
              <a:ext uri="{FF2B5EF4-FFF2-40B4-BE49-F238E27FC236}">
                <a16:creationId xmlns:a16="http://schemas.microsoft.com/office/drawing/2014/main" xmlns="" id="{54B4BAAF-AAF9-A714-C75E-8E419247F181}"/>
              </a:ext>
            </a:extLst>
          </p:cNvPr>
          <p:cNvGrpSpPr/>
          <p:nvPr/>
        </p:nvGrpSpPr>
        <p:grpSpPr>
          <a:xfrm>
            <a:off x="-1" y="-45681"/>
            <a:ext cx="9198430" cy="742368"/>
            <a:chOff x="-1" y="182918"/>
            <a:chExt cx="7446602" cy="1023002"/>
          </a:xfrm>
        </p:grpSpPr>
        <p:sp>
          <p:nvSpPr>
            <p:cNvPr id="4" name="Freeform: Shape 12">
              <a:extLst>
                <a:ext uri="{FF2B5EF4-FFF2-40B4-BE49-F238E27FC236}">
                  <a16:creationId xmlns:a16="http://schemas.microsoft.com/office/drawing/2014/main" xmlns="" id="{D9089F3D-4A97-5989-F0C4-FC2A1DCDD07D}"/>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5" name="Freeform: Shape 12">
              <a:extLst>
                <a:ext uri="{FF2B5EF4-FFF2-40B4-BE49-F238E27FC236}">
                  <a16:creationId xmlns:a16="http://schemas.microsoft.com/office/drawing/2014/main" xmlns="" id="{20761C11-70D7-0808-447A-B1D91833CC5C}"/>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9B736B"/>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6" name="Rectangle 5">
              <a:extLst>
                <a:ext uri="{FF2B5EF4-FFF2-40B4-BE49-F238E27FC236}">
                  <a16:creationId xmlns:a16="http://schemas.microsoft.com/office/drawing/2014/main" xmlns="" id="{5ACB9F5E-28D4-5D75-62CE-25F02A10324B}"/>
                </a:ext>
              </a:extLst>
            </p:cNvPr>
            <p:cNvSpPr/>
            <p:nvPr/>
          </p:nvSpPr>
          <p:spPr>
            <a:xfrm>
              <a:off x="51820" y="182918"/>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Formation of Emergency Response Sanitation Unit (ERSU)</a:t>
              </a:r>
            </a:p>
          </p:txBody>
        </p:sp>
      </p:grpSp>
      <p:sp>
        <p:nvSpPr>
          <p:cNvPr id="7" name="TextBox 6">
            <a:extLst>
              <a:ext uri="{FF2B5EF4-FFF2-40B4-BE49-F238E27FC236}">
                <a16:creationId xmlns:a16="http://schemas.microsoft.com/office/drawing/2014/main" xmlns="" id="{DB5435E8-E5B8-23F8-C49E-5CDC1323EA9E}"/>
              </a:ext>
            </a:extLst>
          </p:cNvPr>
          <p:cNvSpPr txBox="1"/>
          <p:nvPr/>
        </p:nvSpPr>
        <p:spPr>
          <a:xfrm>
            <a:off x="64011" y="1841242"/>
            <a:ext cx="6196503" cy="4401205"/>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IN" sz="2000" dirty="0"/>
              <a:t>P</a:t>
            </a:r>
            <a:r>
              <a:rPr lang="en-US" sz="2000" dirty="0"/>
              <a:t>rovide </a:t>
            </a:r>
            <a:r>
              <a:rPr lang="en-US" sz="2000" dirty="0" smtClean="0"/>
              <a:t>a professional</a:t>
            </a:r>
            <a:r>
              <a:rPr lang="en-US" sz="2000" dirty="0"/>
              <a:t>, </a:t>
            </a:r>
            <a:r>
              <a:rPr lang="en-US" sz="2000" dirty="0" smtClean="0"/>
              <a:t>well-trained, motivated, </a:t>
            </a:r>
            <a:r>
              <a:rPr lang="en-US" sz="2000" dirty="0"/>
              <a:t>and appropriately equipped workforce for the maintenance and management of sewers and septic tanks, thereby eliminating the deaths caused by </a:t>
            </a:r>
            <a:r>
              <a:rPr lang="en-US" sz="2000" dirty="0" smtClean="0"/>
              <a:t>the entry </a:t>
            </a:r>
            <a:r>
              <a:rPr lang="en-US" sz="2000" dirty="0"/>
              <a:t>of workers into sewers and septic tanks without </a:t>
            </a:r>
            <a:r>
              <a:rPr lang="en-US" sz="2000" dirty="0" smtClean="0"/>
              <a:t>proper safety mechanisms</a:t>
            </a:r>
            <a:endParaRPr lang="en-US" sz="2000" dirty="0"/>
          </a:p>
          <a:p>
            <a:endParaRPr lang="en-US" sz="2000" dirty="0"/>
          </a:p>
          <a:p>
            <a:pPr marL="285750" indent="-285750">
              <a:buFont typeface="Arial" panose="020B0604020202020204" pitchFamily="34" charset="0"/>
              <a:buChar char="•"/>
            </a:pPr>
            <a:r>
              <a:rPr lang="en-US" sz="2000" dirty="0" smtClean="0"/>
              <a:t>PPEs, Safety devices, and adherence </a:t>
            </a:r>
            <a:r>
              <a:rPr lang="en-US" sz="2000" dirty="0"/>
              <a:t>to security </a:t>
            </a:r>
            <a:r>
              <a:rPr lang="en-US" sz="2000" dirty="0" smtClean="0"/>
              <a:t>protocols</a:t>
            </a:r>
            <a:endParaRPr lang="en-US" sz="2000" dirty="0"/>
          </a:p>
          <a:p>
            <a:pPr marL="285750" indent="-285750">
              <a:buFont typeface="Arial" panose="020B0604020202020204" pitchFamily="34" charset="0"/>
              <a:buChar char="•"/>
            </a:pPr>
            <a:r>
              <a:rPr lang="en-US" sz="2000" dirty="0"/>
              <a:t>Training and certification </a:t>
            </a:r>
            <a:r>
              <a:rPr lang="en-US" sz="2000" dirty="0" smtClean="0"/>
              <a:t>of SSW </a:t>
            </a:r>
            <a:endParaRPr lang="en-US" sz="2000" dirty="0"/>
          </a:p>
          <a:p>
            <a:pPr marL="285750" indent="-285750">
              <a:buFont typeface="Arial" panose="020B0604020202020204" pitchFamily="34" charset="0"/>
              <a:buChar char="•"/>
            </a:pPr>
            <a:r>
              <a:rPr lang="en-US" sz="2000" dirty="0" smtClean="0"/>
              <a:t>Helpline number 14420 </a:t>
            </a:r>
            <a:r>
              <a:rPr lang="en-US" sz="2000" dirty="0"/>
              <a:t>for making sanitation service </a:t>
            </a:r>
            <a:r>
              <a:rPr lang="en-US" sz="2000" dirty="0" smtClean="0"/>
              <a:t>requests</a:t>
            </a:r>
            <a:endParaRPr lang="en-US" sz="2000" dirty="0"/>
          </a:p>
          <a:p>
            <a:pPr marL="285750" indent="-285750">
              <a:buFont typeface="Arial" panose="020B0604020202020204" pitchFamily="34" charset="0"/>
              <a:buChar char="•"/>
            </a:pPr>
            <a:r>
              <a:rPr lang="en-US" sz="2000" dirty="0"/>
              <a:t>Duty supervisor ensures </a:t>
            </a:r>
            <a:r>
              <a:rPr lang="en-US" sz="2000" dirty="0" smtClean="0"/>
              <a:t>the availability </a:t>
            </a:r>
            <a:r>
              <a:rPr lang="en-US" sz="2000" dirty="0"/>
              <a:t>of machines, PPE &amp; safety devices</a:t>
            </a:r>
            <a:r>
              <a:rPr lang="en-IN" sz="2000" dirty="0"/>
              <a:t> </a:t>
            </a:r>
          </a:p>
        </p:txBody>
      </p:sp>
      <p:sp>
        <p:nvSpPr>
          <p:cNvPr id="8" name="TextBox 7">
            <a:extLst>
              <a:ext uri="{FF2B5EF4-FFF2-40B4-BE49-F238E27FC236}">
                <a16:creationId xmlns:a16="http://schemas.microsoft.com/office/drawing/2014/main" xmlns="" id="{D1851234-5055-6E54-CCB5-CCF209CDBCE0}"/>
              </a:ext>
            </a:extLst>
          </p:cNvPr>
          <p:cNvSpPr txBox="1"/>
          <p:nvPr/>
        </p:nvSpPr>
        <p:spPr>
          <a:xfrm>
            <a:off x="1730829" y="1423125"/>
            <a:ext cx="2088970"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IN" sz="2000" b="1" dirty="0"/>
              <a:t>Objective of ERSU</a:t>
            </a:r>
          </a:p>
        </p:txBody>
      </p:sp>
      <p:pic>
        <p:nvPicPr>
          <p:cNvPr id="10" name="Picture 9">
            <a:extLst>
              <a:ext uri="{FF2B5EF4-FFF2-40B4-BE49-F238E27FC236}">
                <a16:creationId xmlns:a16="http://schemas.microsoft.com/office/drawing/2014/main" xmlns="" id="{62371A2C-D5F6-F937-76AE-4E56EC2EFA0C}"/>
              </a:ext>
            </a:extLst>
          </p:cNvPr>
          <p:cNvPicPr>
            <a:picLocks noChangeAspect="1"/>
          </p:cNvPicPr>
          <p:nvPr/>
        </p:nvPicPr>
        <p:blipFill>
          <a:blip r:embed="rId3"/>
          <a:stretch>
            <a:fillRect/>
          </a:stretch>
        </p:blipFill>
        <p:spPr>
          <a:xfrm>
            <a:off x="6357258" y="1867159"/>
            <a:ext cx="5257800" cy="4800341"/>
          </a:xfrm>
          <a:prstGeom prst="rect">
            <a:avLst/>
          </a:prstGeom>
          <a:ln>
            <a:solidFill>
              <a:schemeClr val="tx1"/>
            </a:solidFill>
          </a:ln>
        </p:spPr>
      </p:pic>
      <p:sp>
        <p:nvSpPr>
          <p:cNvPr id="11" name="TextBox 10">
            <a:extLst>
              <a:ext uri="{FF2B5EF4-FFF2-40B4-BE49-F238E27FC236}">
                <a16:creationId xmlns:a16="http://schemas.microsoft.com/office/drawing/2014/main" xmlns="" id="{6F96678A-3B58-65D8-915D-0094A46D9694}"/>
              </a:ext>
            </a:extLst>
          </p:cNvPr>
          <p:cNvSpPr txBox="1"/>
          <p:nvPr/>
        </p:nvSpPr>
        <p:spPr>
          <a:xfrm>
            <a:off x="7545272" y="1435907"/>
            <a:ext cx="2398926"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IN" sz="2000" b="1" dirty="0"/>
              <a:t>Organogram of ERSU</a:t>
            </a:r>
          </a:p>
        </p:txBody>
      </p:sp>
      <p:sp>
        <p:nvSpPr>
          <p:cNvPr id="9" name="TextBox 8">
            <a:extLst>
              <a:ext uri="{FF2B5EF4-FFF2-40B4-BE49-F238E27FC236}">
                <a16:creationId xmlns:a16="http://schemas.microsoft.com/office/drawing/2014/main" xmlns="" id="{6FC48CEA-EE98-3C60-D4BD-B76BC6C06276}"/>
              </a:ext>
            </a:extLst>
          </p:cNvPr>
          <p:cNvSpPr txBox="1"/>
          <p:nvPr/>
        </p:nvSpPr>
        <p:spPr>
          <a:xfrm>
            <a:off x="-91156" y="797674"/>
            <a:ext cx="11974287" cy="646331"/>
          </a:xfrm>
          <a:prstGeom prst="rect">
            <a:avLst/>
          </a:prstGeom>
          <a:noFill/>
        </p:spPr>
        <p:txBody>
          <a:bodyPr wrap="square" rtlCol="0">
            <a:spAutoFit/>
          </a:bodyPr>
          <a:lstStyle/>
          <a:p>
            <a:pPr algn="ctr"/>
            <a:r>
              <a:rPr lang="en-IN" b="1" dirty="0">
                <a:solidFill>
                  <a:srgbClr val="FF0000"/>
                </a:solidFill>
              </a:rPr>
              <a:t>For systematic human entry, an Emergency Response Sanitation Unit (ERSU) set-up should be implemented at the District/Municipal corporation</a:t>
            </a:r>
          </a:p>
        </p:txBody>
      </p:sp>
    </p:spTree>
    <p:extLst>
      <p:ext uri="{BB962C8B-B14F-4D97-AF65-F5344CB8AC3E}">
        <p14:creationId xmlns:p14="http://schemas.microsoft.com/office/powerpoint/2010/main" xmlns="" val="1164071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40597ED-5296-471C-9AD2-8962B69BA3DF}"/>
              </a:ext>
            </a:extLst>
          </p:cNvPr>
          <p:cNvSpPr>
            <a:spLocks noGrp="1"/>
          </p:cNvSpPr>
          <p:nvPr>
            <p:ph type="sldNum" sz="quarter" idx="12"/>
          </p:nvPr>
        </p:nvSpPr>
        <p:spPr/>
        <p:txBody>
          <a:bodyPr/>
          <a:lstStyle/>
          <a:p>
            <a:fld id="{19CF2028-9275-4B4E-A35F-C87E726BAE3E}" type="slidenum">
              <a:rPr lang="en-IN" smtClean="0"/>
              <a:pPr/>
              <a:t>26</a:t>
            </a:fld>
            <a:endParaRPr lang="en-IN" dirty="0"/>
          </a:p>
        </p:txBody>
      </p:sp>
      <p:sp>
        <p:nvSpPr>
          <p:cNvPr id="4" name="Google Shape;558;gcb92d4e244_1_48">
            <a:extLst>
              <a:ext uri="{FF2B5EF4-FFF2-40B4-BE49-F238E27FC236}">
                <a16:creationId xmlns:a16="http://schemas.microsoft.com/office/drawing/2014/main" xmlns="" id="{BD54C6AF-B019-4C0E-B2BB-F2406FBC2360}"/>
              </a:ext>
            </a:extLst>
          </p:cNvPr>
          <p:cNvSpPr/>
          <p:nvPr/>
        </p:nvSpPr>
        <p:spPr>
          <a:xfrm>
            <a:off x="7432192" y="2450832"/>
            <a:ext cx="3386156" cy="3246164"/>
          </a:xfrm>
          <a:prstGeom prst="rect">
            <a:avLst/>
          </a:prstGeom>
          <a:noFill/>
          <a:ln>
            <a:noFill/>
          </a:ln>
        </p:spPr>
        <p:txBody>
          <a:bodyPr spcFirstLastPara="1" wrap="square" lIns="98123" tIns="49047" rIns="98123" bIns="49047" anchor="t" anchorCtr="0">
            <a:noAutofit/>
          </a:bodyPr>
          <a:lstStyle/>
          <a:p>
            <a:pPr algn="ctr">
              <a:spcBef>
                <a:spcPts val="806"/>
              </a:spcBef>
              <a:buSzPts val="1800"/>
            </a:pPr>
            <a:r>
              <a:rPr lang="en-US" sz="3103" b="1" dirty="0">
                <a:solidFill>
                  <a:srgbClr val="C00000"/>
                </a:solidFill>
                <a:latin typeface="Calibri" panose="020F0502020204030204" pitchFamily="34" charset="0"/>
                <a:cs typeface="Calibri" panose="020F0502020204030204" pitchFamily="34" charset="0"/>
              </a:rPr>
              <a:t>“Any human entry required into sewers/ septic tanks shall be undertaken by the ERSU only.”</a:t>
            </a:r>
            <a:endParaRPr sz="3103" dirty="0">
              <a:latin typeface="Calibri" panose="020F0502020204030204" pitchFamily="34" charset="0"/>
              <a:cs typeface="Calibri" panose="020F0502020204030204" pitchFamily="34" charset="0"/>
            </a:endParaRPr>
          </a:p>
        </p:txBody>
      </p:sp>
      <p:sp>
        <p:nvSpPr>
          <p:cNvPr id="5" name="Google Shape;559;gcb92d4e244_1_48">
            <a:extLst>
              <a:ext uri="{FF2B5EF4-FFF2-40B4-BE49-F238E27FC236}">
                <a16:creationId xmlns:a16="http://schemas.microsoft.com/office/drawing/2014/main" xmlns="" id="{0EB6D31A-75F5-4557-AE0A-86098D9B3C64}"/>
              </a:ext>
            </a:extLst>
          </p:cNvPr>
          <p:cNvSpPr/>
          <p:nvPr/>
        </p:nvSpPr>
        <p:spPr>
          <a:xfrm>
            <a:off x="1143002" y="963811"/>
            <a:ext cx="3895558" cy="523073"/>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spcFirstLastPara="1" wrap="square" lIns="73591" tIns="36785" rIns="73591" bIns="36785" anchor="ctr" anchorCtr="0">
            <a:noAutofit/>
          </a:bodyPr>
          <a:lstStyle/>
          <a:p>
            <a:pPr algn="ctr">
              <a:lnSpc>
                <a:spcPct val="90000"/>
              </a:lnSpc>
              <a:buClr>
                <a:schemeClr val="dk1"/>
              </a:buClr>
              <a:buSzPts val="1800"/>
              <a:buFont typeface="Calibri"/>
              <a:buNone/>
            </a:pPr>
            <a:r>
              <a:rPr lang="en-US" sz="2800" b="1" dirty="0">
                <a:solidFill>
                  <a:schemeClr val="tx1"/>
                </a:solidFill>
                <a:latin typeface="Calibri" panose="020F0502020204030204" pitchFamily="34" charset="0"/>
                <a:ea typeface="Calibri"/>
                <a:cs typeface="Calibri" panose="020F0502020204030204" pitchFamily="34" charset="0"/>
              </a:rPr>
              <a:t>Salient features </a:t>
            </a:r>
            <a:endParaRPr sz="2800" b="1" dirty="0">
              <a:solidFill>
                <a:schemeClr val="tx1"/>
              </a:solidFill>
              <a:latin typeface="Calibri" panose="020F0502020204030204" pitchFamily="34" charset="0"/>
              <a:ea typeface="Calibri"/>
              <a:cs typeface="Calibri" panose="020F0502020204030204" pitchFamily="34" charset="0"/>
            </a:endParaRPr>
          </a:p>
        </p:txBody>
      </p:sp>
      <p:sp>
        <p:nvSpPr>
          <p:cNvPr id="6" name="Rectangle 5">
            <a:extLst>
              <a:ext uri="{FF2B5EF4-FFF2-40B4-BE49-F238E27FC236}">
                <a16:creationId xmlns:a16="http://schemas.microsoft.com/office/drawing/2014/main" xmlns="" id="{2BD8A5DB-3762-4AB0-9A50-0C9F86532E25}"/>
              </a:ext>
            </a:extLst>
          </p:cNvPr>
          <p:cNvSpPr/>
          <p:nvPr/>
        </p:nvSpPr>
        <p:spPr>
          <a:xfrm>
            <a:off x="6042769" y="822855"/>
            <a:ext cx="4062681" cy="1243930"/>
          </a:xfrm>
          <a:prstGeom prst="rect">
            <a:avLst/>
          </a:prstGeom>
          <a:solidFill>
            <a:schemeClr val="accent6">
              <a:lumMod val="20000"/>
              <a:lumOff val="80000"/>
            </a:schemeClr>
          </a:solidFill>
        </p:spPr>
        <p:txBody>
          <a:bodyPr wrap="square">
            <a:spAutoFit/>
          </a:bodyPr>
          <a:lstStyle/>
          <a:p>
            <a:pPr marL="275991" indent="-275991">
              <a:spcBef>
                <a:spcPts val="1288"/>
              </a:spcBef>
              <a:buClr>
                <a:schemeClr val="dk1"/>
              </a:buClr>
              <a:buSzPts val="1500"/>
              <a:buFont typeface="Arial"/>
              <a:buChar char="•"/>
            </a:pPr>
            <a:r>
              <a:rPr lang="en-US" sz="1600" dirty="0">
                <a:solidFill>
                  <a:schemeClr val="dk1"/>
                </a:solidFill>
                <a:latin typeface="Calibri" panose="020F0502020204030204" pitchFamily="34" charset="0"/>
                <a:cs typeface="Calibri" panose="020F0502020204030204" pitchFamily="34" charset="0"/>
              </a:rPr>
              <a:t>Headed by </a:t>
            </a:r>
            <a:r>
              <a:rPr lang="en-US" sz="1600" b="1" dirty="0">
                <a:solidFill>
                  <a:schemeClr val="dk1"/>
                </a:solidFill>
                <a:latin typeface="Calibri" panose="020F0502020204030204" pitchFamily="34" charset="0"/>
                <a:cs typeface="Calibri" panose="020F0502020204030204" pitchFamily="34" charset="0"/>
              </a:rPr>
              <a:t>Responsible Sanitation Authority (RSA)</a:t>
            </a:r>
            <a:endParaRPr lang="en-US" sz="1600" dirty="0">
              <a:latin typeface="Calibri" panose="020F0502020204030204" pitchFamily="34" charset="0"/>
              <a:cs typeface="Calibri" panose="020F0502020204030204" pitchFamily="34" charset="0"/>
            </a:endParaRPr>
          </a:p>
          <a:p>
            <a:pPr marL="275991" indent="-275991">
              <a:spcBef>
                <a:spcPts val="1288"/>
              </a:spcBef>
              <a:buClr>
                <a:schemeClr val="dk1"/>
              </a:buClr>
              <a:buSzPts val="1500"/>
              <a:buFont typeface="Arial"/>
              <a:buChar char="•"/>
            </a:pPr>
            <a:r>
              <a:rPr lang="en-US" sz="1600" dirty="0">
                <a:solidFill>
                  <a:schemeClr val="dk1"/>
                </a:solidFill>
                <a:latin typeface="Calibri" panose="020F0502020204030204" pitchFamily="34" charset="0"/>
                <a:cs typeface="Calibri" panose="020F0502020204030204" pitchFamily="34" charset="0"/>
              </a:rPr>
              <a:t>Provided with a toll-free helpline number- </a:t>
            </a:r>
            <a:r>
              <a:rPr lang="en-US" sz="1600" b="1" dirty="0">
                <a:solidFill>
                  <a:schemeClr val="dk1"/>
                </a:solidFill>
                <a:latin typeface="Calibri" panose="020F0502020204030204" pitchFamily="34" charset="0"/>
                <a:cs typeface="Calibri" panose="020F0502020204030204" pitchFamily="34" charset="0"/>
              </a:rPr>
              <a:t>14420</a:t>
            </a:r>
            <a:endParaRPr lang="en-US" sz="1600" b="1"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xmlns="" id="{AE132543-92D0-418A-AC55-E3F34F3A51A2}"/>
              </a:ext>
            </a:extLst>
          </p:cNvPr>
          <p:cNvSpPr/>
          <p:nvPr/>
        </p:nvSpPr>
        <p:spPr>
          <a:xfrm>
            <a:off x="2326451" y="4398743"/>
            <a:ext cx="4812621" cy="2446824"/>
          </a:xfrm>
          <a:prstGeom prst="rect">
            <a:avLst/>
          </a:prstGeom>
        </p:spPr>
        <p:txBody>
          <a:bodyPr wrap="square">
            <a:spAutoFit/>
          </a:bodyPr>
          <a:lstStyle/>
          <a:p>
            <a:r>
              <a:rPr lang="en-US" sz="1700" dirty="0">
                <a:solidFill>
                  <a:schemeClr val="tx2"/>
                </a:solidFill>
                <a:latin typeface="Calibri" panose="020F0502020204030204" pitchFamily="34" charset="0"/>
                <a:ea typeface="Calibri"/>
                <a:cs typeface="Calibri" panose="020F0502020204030204" pitchFamily="34" charset="0"/>
              </a:rPr>
              <a:t>Dedicated Teams of trained persons (engaged with ULB or empanelled PSSOs). </a:t>
            </a:r>
          </a:p>
          <a:p>
            <a:r>
              <a:rPr lang="en-IN" sz="1700" dirty="0">
                <a:solidFill>
                  <a:schemeClr val="tx2"/>
                </a:solidFill>
                <a:latin typeface="Calibri" panose="020F0502020204030204" pitchFamily="34" charset="0"/>
                <a:ea typeface="Calibri"/>
                <a:cs typeface="Calibri" panose="020F0502020204030204" pitchFamily="34" charset="0"/>
              </a:rPr>
              <a:t>One SEP team to be maintained per 500 septic tanks/ 50 km of Sewer length</a:t>
            </a:r>
            <a:endParaRPr lang="en-US" sz="1700" dirty="0">
              <a:solidFill>
                <a:schemeClr val="tx2"/>
              </a:solidFill>
              <a:latin typeface="Calibri" panose="020F0502020204030204" pitchFamily="34" charset="0"/>
              <a:ea typeface="Calibri"/>
              <a:cs typeface="Calibri" panose="020F0502020204030204" pitchFamily="34" charset="0"/>
            </a:endParaRPr>
          </a:p>
          <a:p>
            <a:r>
              <a:rPr lang="en-US" sz="1700" dirty="0">
                <a:solidFill>
                  <a:schemeClr val="tx2"/>
                </a:solidFill>
                <a:latin typeface="Calibri" panose="020F0502020204030204" pitchFamily="34" charset="0"/>
                <a:ea typeface="Calibri"/>
                <a:cs typeface="Calibri" panose="020F0502020204030204" pitchFamily="34" charset="0"/>
              </a:rPr>
              <a:t>(i) Authorised Entrant- Two persons who is authorized to enter a S/ST.</a:t>
            </a:r>
          </a:p>
          <a:p>
            <a:pPr>
              <a:spcAft>
                <a:spcPts val="1288"/>
              </a:spcAft>
            </a:pPr>
            <a:r>
              <a:rPr lang="en-US" sz="1700" dirty="0">
                <a:solidFill>
                  <a:schemeClr val="tx2"/>
                </a:solidFill>
                <a:latin typeface="Calibri" panose="020F0502020204030204" pitchFamily="34" charset="0"/>
                <a:ea typeface="Calibri"/>
                <a:cs typeface="Calibri" panose="020F0502020204030204" pitchFamily="34" charset="0"/>
              </a:rPr>
              <a:t>(ii) Attendant - Stationed outside who monitors the authorized entrants and perform all attendant’s duties assigned in the SOP.</a:t>
            </a:r>
          </a:p>
        </p:txBody>
      </p:sp>
      <p:pic>
        <p:nvPicPr>
          <p:cNvPr id="10" name="Picture 2" descr="Boss, business, ceo, computer, desk, laptop, office icon - Download on  Iconfinder">
            <a:extLst>
              <a:ext uri="{FF2B5EF4-FFF2-40B4-BE49-F238E27FC236}">
                <a16:creationId xmlns:a16="http://schemas.microsoft.com/office/drawing/2014/main" xmlns="" id="{6391B864-EE95-476C-A95D-50ABCD6E7570}"/>
              </a:ext>
            </a:extLst>
          </p:cNvPr>
          <p:cNvPicPr>
            <a:picLocks noChangeAspect="1" noChangeArrowheads="1"/>
          </p:cNvPicPr>
          <p:nvPr/>
        </p:nvPicPr>
        <p:blipFill rotWithShape="1">
          <a:blip r:embed="rId3" cstate="hqprint">
            <a:clrChange>
              <a:clrFrom>
                <a:srgbClr val="020202">
                  <a:alpha val="2353"/>
                </a:srgbClr>
              </a:clrFrom>
              <a:clrTo>
                <a:srgbClr val="020202">
                  <a:alpha val="0"/>
                </a:srgbClr>
              </a:clrTo>
            </a:clrChange>
            <a:extLst>
              <a:ext uri="{BEBA8EAE-BF5A-486C-A8C5-ECC9F3942E4B}">
                <a14:imgProps xmlns:a14="http://schemas.microsoft.com/office/drawing/2010/main" xmlns="">
                  <a14:imgLayer r:embed="rId4">
                    <a14:imgEffect>
                      <a14:colorTemperature colorTemp="11200"/>
                    </a14:imgEffect>
                  </a14:imgLayer>
                </a14:imgProps>
              </a:ext>
              <a:ext uri="{28A0092B-C50C-407E-A947-70E740481C1C}">
                <a14:useLocalDpi xmlns:a14="http://schemas.microsoft.com/office/drawing/2010/main" xmlns="" val="0"/>
              </a:ext>
            </a:extLst>
          </a:blip>
          <a:srcRect l="11842" t="9884" r="11075" b="10429"/>
          <a:stretch/>
        </p:blipFill>
        <p:spPr bwMode="auto">
          <a:xfrm>
            <a:off x="847786" y="1889405"/>
            <a:ext cx="1054811" cy="1090447"/>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descr="Admin Icon">
            <a:extLst>
              <a:ext uri="{FF2B5EF4-FFF2-40B4-BE49-F238E27FC236}">
                <a16:creationId xmlns:a16="http://schemas.microsoft.com/office/drawing/2014/main" xmlns="" id="{E8DB875F-888F-4577-A527-0AA0316CAC4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12151" y="3250706"/>
            <a:ext cx="1090446" cy="1090446"/>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Google Shape;558;gcb92d4e244_1_48">
            <a:extLst>
              <a:ext uri="{FF2B5EF4-FFF2-40B4-BE49-F238E27FC236}">
                <a16:creationId xmlns:a16="http://schemas.microsoft.com/office/drawing/2014/main" xmlns="" id="{5EB3C066-4071-40D7-9F4C-5209E4A45F12}"/>
              </a:ext>
            </a:extLst>
          </p:cNvPr>
          <p:cNvSpPr/>
          <p:nvPr/>
        </p:nvSpPr>
        <p:spPr>
          <a:xfrm>
            <a:off x="2249161" y="2044595"/>
            <a:ext cx="3386156" cy="417640"/>
          </a:xfrm>
          <a:prstGeom prst="rect">
            <a:avLst/>
          </a:prstGeom>
          <a:noFill/>
          <a:ln>
            <a:noFill/>
          </a:ln>
        </p:spPr>
        <p:txBody>
          <a:bodyPr spcFirstLastPara="1" wrap="square" lIns="98123" tIns="49047" rIns="98123" bIns="49047" anchor="ctr" anchorCtr="0">
            <a:noAutofit/>
          </a:bodyPr>
          <a:lstStyle/>
          <a:p>
            <a:pPr>
              <a:lnSpc>
                <a:spcPct val="90000"/>
              </a:lnSpc>
              <a:spcBef>
                <a:spcPts val="806"/>
              </a:spcBef>
              <a:buSzPts val="1800"/>
            </a:pPr>
            <a:r>
              <a:rPr lang="en-US" b="1" dirty="0">
                <a:solidFill>
                  <a:srgbClr val="C00000"/>
                </a:solidFill>
                <a:latin typeface="Calibri" panose="020F0502020204030204" pitchFamily="34" charset="0"/>
                <a:cs typeface="Calibri" panose="020F0502020204030204" pitchFamily="34" charset="0"/>
              </a:rPr>
              <a:t>RSA: </a:t>
            </a:r>
            <a:r>
              <a:rPr lang="en-US" dirty="0">
                <a:solidFill>
                  <a:schemeClr val="tx2"/>
                </a:solidFill>
                <a:latin typeface="Calibri" panose="020F0502020204030204" pitchFamily="34" charset="0"/>
                <a:ea typeface="Calibri"/>
                <a:cs typeface="Calibri" panose="020F0502020204030204" pitchFamily="34" charset="0"/>
              </a:rPr>
              <a:t>Head of Parastatal Agencies/MC/EO</a:t>
            </a:r>
          </a:p>
        </p:txBody>
      </p:sp>
      <p:sp>
        <p:nvSpPr>
          <p:cNvPr id="14" name="Google Shape;558;gcb92d4e244_1_48">
            <a:extLst>
              <a:ext uri="{FF2B5EF4-FFF2-40B4-BE49-F238E27FC236}">
                <a16:creationId xmlns:a16="http://schemas.microsoft.com/office/drawing/2014/main" xmlns="" id="{D1200637-6701-4139-8E39-5418AC4E1A64}"/>
              </a:ext>
            </a:extLst>
          </p:cNvPr>
          <p:cNvSpPr/>
          <p:nvPr/>
        </p:nvSpPr>
        <p:spPr>
          <a:xfrm>
            <a:off x="2293648" y="3382702"/>
            <a:ext cx="4328665" cy="420230"/>
          </a:xfrm>
          <a:prstGeom prst="rect">
            <a:avLst/>
          </a:prstGeom>
          <a:noFill/>
          <a:ln>
            <a:noFill/>
          </a:ln>
        </p:spPr>
        <p:txBody>
          <a:bodyPr spcFirstLastPara="1" wrap="square" lIns="98123" tIns="49047" rIns="98123" bIns="49047" anchor="ctr" anchorCtr="0">
            <a:noAutofit/>
          </a:bodyPr>
          <a:lstStyle/>
          <a:p>
            <a:pPr>
              <a:lnSpc>
                <a:spcPct val="90000"/>
              </a:lnSpc>
              <a:spcBef>
                <a:spcPts val="806"/>
              </a:spcBef>
              <a:buSzPts val="1800"/>
            </a:pPr>
            <a:r>
              <a:rPr lang="en-US" b="1" dirty="0">
                <a:solidFill>
                  <a:srgbClr val="C00000"/>
                </a:solidFill>
                <a:latin typeface="Calibri" panose="020F0502020204030204" pitchFamily="34" charset="0"/>
                <a:cs typeface="Calibri" panose="020F0502020204030204" pitchFamily="34" charset="0"/>
              </a:rPr>
              <a:t>Duty Supervisor: </a:t>
            </a:r>
            <a:r>
              <a:rPr lang="en-US" dirty="0">
                <a:solidFill>
                  <a:schemeClr val="tx2"/>
                </a:solidFill>
                <a:latin typeface="Calibri" panose="020F0502020204030204" pitchFamily="34" charset="0"/>
                <a:ea typeface="Calibri"/>
                <a:cs typeface="Calibri" panose="020F0502020204030204" pitchFamily="34" charset="0"/>
              </a:rPr>
              <a:t>Functional in charge of ERSU at level of Executive Engineer/ Sanitary Inspector.</a:t>
            </a:r>
            <a:r>
              <a:rPr lang="en-US" dirty="0">
                <a:solidFill>
                  <a:schemeClr val="tx2"/>
                </a:solidFill>
                <a:latin typeface="Calibri" panose="020F0502020204030204" pitchFamily="34" charset="0"/>
                <a:cs typeface="Calibri" panose="020F0502020204030204" pitchFamily="34" charset="0"/>
              </a:rPr>
              <a:t>	</a:t>
            </a:r>
          </a:p>
        </p:txBody>
      </p:sp>
      <p:sp>
        <p:nvSpPr>
          <p:cNvPr id="15" name="Google Shape;558;gcb92d4e244_1_48">
            <a:extLst>
              <a:ext uri="{FF2B5EF4-FFF2-40B4-BE49-F238E27FC236}">
                <a16:creationId xmlns:a16="http://schemas.microsoft.com/office/drawing/2014/main" xmlns="" id="{5C155CA6-A337-4C00-A542-B431C05B2CDC}"/>
              </a:ext>
            </a:extLst>
          </p:cNvPr>
          <p:cNvSpPr/>
          <p:nvPr/>
        </p:nvSpPr>
        <p:spPr>
          <a:xfrm>
            <a:off x="2326451" y="4120434"/>
            <a:ext cx="629087" cy="336093"/>
          </a:xfrm>
          <a:prstGeom prst="rect">
            <a:avLst/>
          </a:prstGeom>
          <a:noFill/>
          <a:ln>
            <a:noFill/>
          </a:ln>
        </p:spPr>
        <p:txBody>
          <a:bodyPr spcFirstLastPara="1" wrap="square" lIns="98123" tIns="49047" rIns="98123" bIns="49047" anchor="ctr" anchorCtr="0">
            <a:noAutofit/>
          </a:bodyPr>
          <a:lstStyle/>
          <a:p>
            <a:pPr>
              <a:lnSpc>
                <a:spcPct val="90000"/>
              </a:lnSpc>
              <a:spcBef>
                <a:spcPts val="806"/>
              </a:spcBef>
              <a:buSzPts val="1800"/>
            </a:pPr>
            <a:r>
              <a:rPr lang="en-US" b="1" dirty="0">
                <a:solidFill>
                  <a:srgbClr val="C00000"/>
                </a:solidFill>
                <a:latin typeface="Calibri" panose="020F0502020204030204" pitchFamily="34" charset="0"/>
                <a:cs typeface="Calibri" panose="020F0502020204030204" pitchFamily="34" charset="0"/>
              </a:rPr>
              <a:t>SEP:</a:t>
            </a:r>
            <a:endParaRPr dirty="0">
              <a:latin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xmlns="" id="{CE5D4DF6-F95A-7D20-D204-3D4EC2CA175D}"/>
              </a:ext>
            </a:extLst>
          </p:cNvPr>
          <p:cNvCxnSpPr>
            <a:cxnSpLocks/>
          </p:cNvCxnSpPr>
          <p:nvPr/>
        </p:nvCxnSpPr>
        <p:spPr>
          <a:xfrm>
            <a:off x="2310049" y="1957746"/>
            <a:ext cx="0" cy="4508368"/>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xmlns="" id="{128E46A1-F127-1EE3-7A28-1BEF972DAF2A}"/>
              </a:ext>
            </a:extLst>
          </p:cNvPr>
          <p:cNvCxnSpPr/>
          <p:nvPr/>
        </p:nvCxnSpPr>
        <p:spPr>
          <a:xfrm>
            <a:off x="5082671" y="1235845"/>
            <a:ext cx="879214"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28" name="Picture 27" descr="A picture containing LEGO, toy, orange&#10;&#10;Description automatically generated">
            <a:extLst>
              <a:ext uri="{FF2B5EF4-FFF2-40B4-BE49-F238E27FC236}">
                <a16:creationId xmlns:a16="http://schemas.microsoft.com/office/drawing/2014/main" xmlns="" id="{6C06D2F0-6FEC-DE14-32AC-48EE04BD7825}"/>
              </a:ext>
            </a:extLst>
          </p:cNvPr>
          <p:cNvPicPr>
            <a:picLocks noChangeAspect="1"/>
          </p:cNvPicPr>
          <p:nvPr/>
        </p:nvPicPr>
        <p:blipFill rotWithShape="1">
          <a:blip r:embed="rId6" cstate="hqprint">
            <a:extLst>
              <a:ext uri="{28A0092B-C50C-407E-A947-70E740481C1C}">
                <a14:useLocalDpi xmlns:a14="http://schemas.microsoft.com/office/drawing/2010/main" xmlns="" val="0"/>
              </a:ext>
            </a:extLst>
          </a:blip>
          <a:srcRect t="27512" r="26913"/>
          <a:stretch/>
        </p:blipFill>
        <p:spPr>
          <a:xfrm>
            <a:off x="450660" y="4788515"/>
            <a:ext cx="1630239" cy="1565411"/>
          </a:xfrm>
          <a:prstGeom prst="rect">
            <a:avLst/>
          </a:prstGeom>
        </p:spPr>
      </p:pic>
      <p:grpSp>
        <p:nvGrpSpPr>
          <p:cNvPr id="3" name="Group 2">
            <a:extLst>
              <a:ext uri="{FF2B5EF4-FFF2-40B4-BE49-F238E27FC236}">
                <a16:creationId xmlns:a16="http://schemas.microsoft.com/office/drawing/2014/main" xmlns="" id="{5BF2FF55-817C-4C38-1FA4-B9DD71124586}"/>
              </a:ext>
            </a:extLst>
          </p:cNvPr>
          <p:cNvGrpSpPr/>
          <p:nvPr/>
        </p:nvGrpSpPr>
        <p:grpSpPr>
          <a:xfrm>
            <a:off x="-1" y="-34794"/>
            <a:ext cx="9198430" cy="742368"/>
            <a:chOff x="-1" y="182918"/>
            <a:chExt cx="7446602" cy="1023002"/>
          </a:xfrm>
        </p:grpSpPr>
        <p:sp>
          <p:nvSpPr>
            <p:cNvPr id="7" name="Freeform: Shape 12">
              <a:extLst>
                <a:ext uri="{FF2B5EF4-FFF2-40B4-BE49-F238E27FC236}">
                  <a16:creationId xmlns:a16="http://schemas.microsoft.com/office/drawing/2014/main" xmlns="" id="{4BDC7A86-DFA8-11AD-E511-2177C80B855F}"/>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8" name="Freeform: Shape 12">
              <a:extLst>
                <a:ext uri="{FF2B5EF4-FFF2-40B4-BE49-F238E27FC236}">
                  <a16:creationId xmlns:a16="http://schemas.microsoft.com/office/drawing/2014/main" xmlns="" id="{D032C046-650B-11CC-6504-5967836827C0}"/>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9B736B"/>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12" name="Rectangle 11">
              <a:extLst>
                <a:ext uri="{FF2B5EF4-FFF2-40B4-BE49-F238E27FC236}">
                  <a16:creationId xmlns:a16="http://schemas.microsoft.com/office/drawing/2014/main" xmlns="" id="{393F3A47-C9BD-7713-C88F-D055E0BAEE74}"/>
                </a:ext>
              </a:extLst>
            </p:cNvPr>
            <p:cNvSpPr/>
            <p:nvPr/>
          </p:nvSpPr>
          <p:spPr>
            <a:xfrm>
              <a:off x="51820" y="182918"/>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Objective of Responsible Sanitation Authority (RSA) </a:t>
              </a:r>
            </a:p>
          </p:txBody>
        </p:sp>
      </p:grpSp>
    </p:spTree>
    <p:extLst>
      <p:ext uri="{BB962C8B-B14F-4D97-AF65-F5344CB8AC3E}">
        <p14:creationId xmlns:p14="http://schemas.microsoft.com/office/powerpoint/2010/main" xmlns="" val="1516252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48DD212-DC63-464C-85D3-53080C83CA04}"/>
              </a:ext>
            </a:extLst>
          </p:cNvPr>
          <p:cNvSpPr>
            <a:spLocks noGrp="1"/>
          </p:cNvSpPr>
          <p:nvPr>
            <p:ph type="sldNum" sz="quarter" idx="12"/>
          </p:nvPr>
        </p:nvSpPr>
        <p:spPr>
          <a:xfrm>
            <a:off x="8416974" y="7401378"/>
            <a:ext cx="2743200" cy="365125"/>
          </a:xfrm>
        </p:spPr>
        <p:txBody>
          <a:bodyPr/>
          <a:lstStyle/>
          <a:p>
            <a:fld id="{19CF2028-9275-4B4E-A35F-C87E726BAE3E}" type="slidenum">
              <a:rPr lang="en-IN" smtClean="0"/>
              <a:pPr/>
              <a:t>27</a:t>
            </a:fld>
            <a:endParaRPr lang="en-IN" dirty="0"/>
          </a:p>
        </p:txBody>
      </p:sp>
      <p:grpSp>
        <p:nvGrpSpPr>
          <p:cNvPr id="61" name="Group 60">
            <a:extLst>
              <a:ext uri="{FF2B5EF4-FFF2-40B4-BE49-F238E27FC236}">
                <a16:creationId xmlns:a16="http://schemas.microsoft.com/office/drawing/2014/main" xmlns="" id="{5BC79B05-25D4-966D-9426-D026DCE97FDD}"/>
              </a:ext>
            </a:extLst>
          </p:cNvPr>
          <p:cNvGrpSpPr/>
          <p:nvPr/>
        </p:nvGrpSpPr>
        <p:grpSpPr>
          <a:xfrm>
            <a:off x="1107866" y="1601805"/>
            <a:ext cx="2346279" cy="1255928"/>
            <a:chOff x="348805" y="1024425"/>
            <a:chExt cx="2914841" cy="1560271"/>
          </a:xfrm>
        </p:grpSpPr>
        <p:sp>
          <p:nvSpPr>
            <p:cNvPr id="8" name="Rounded Rectangle 12">
              <a:extLst>
                <a:ext uri="{FF2B5EF4-FFF2-40B4-BE49-F238E27FC236}">
                  <a16:creationId xmlns:a16="http://schemas.microsoft.com/office/drawing/2014/main" xmlns="" id="{18CE2A0F-099F-4D3E-80A1-08A97A768ED0}"/>
                </a:ext>
              </a:extLst>
            </p:cNvPr>
            <p:cNvSpPr/>
            <p:nvPr/>
          </p:nvSpPr>
          <p:spPr>
            <a:xfrm>
              <a:off x="368974" y="1024425"/>
              <a:ext cx="2894672" cy="156027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32" name="Group 31">
              <a:extLst>
                <a:ext uri="{FF2B5EF4-FFF2-40B4-BE49-F238E27FC236}">
                  <a16:creationId xmlns:a16="http://schemas.microsoft.com/office/drawing/2014/main" xmlns="" id="{B1A2C142-596A-4D43-BB7B-F2AB026D999B}"/>
                </a:ext>
              </a:extLst>
            </p:cNvPr>
            <p:cNvGrpSpPr/>
            <p:nvPr/>
          </p:nvGrpSpPr>
          <p:grpSpPr>
            <a:xfrm>
              <a:off x="442353" y="1502567"/>
              <a:ext cx="1030504" cy="1030504"/>
              <a:chOff x="259594" y="736684"/>
              <a:chExt cx="1371600" cy="1371600"/>
            </a:xfrm>
          </p:grpSpPr>
          <p:sp>
            <p:nvSpPr>
              <p:cNvPr id="33" name="Oval 32">
                <a:extLst>
                  <a:ext uri="{FF2B5EF4-FFF2-40B4-BE49-F238E27FC236}">
                    <a16:creationId xmlns:a16="http://schemas.microsoft.com/office/drawing/2014/main" xmlns="" id="{5D0F158F-C2B5-471A-B265-5935C4294F3A}"/>
                  </a:ext>
                </a:extLst>
              </p:cNvPr>
              <p:cNvSpPr/>
              <p:nvPr/>
            </p:nvSpPr>
            <p:spPr>
              <a:xfrm>
                <a:off x="259594" y="736684"/>
                <a:ext cx="1371600" cy="1371600"/>
              </a:xfrm>
              <a:prstGeom prst="ellipse">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pic>
            <p:nvPicPr>
              <p:cNvPr id="34" name="Picture 33">
                <a:extLst>
                  <a:ext uri="{FF2B5EF4-FFF2-40B4-BE49-F238E27FC236}">
                    <a16:creationId xmlns:a16="http://schemas.microsoft.com/office/drawing/2014/main" xmlns="" id="{65D56D6E-667D-4184-8071-888CEA7700C1}"/>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xmlns="" val="0"/>
                  </a:ext>
                </a:extLst>
              </a:blip>
              <a:srcRect b="14443"/>
              <a:stretch/>
            </p:blipFill>
            <p:spPr>
              <a:xfrm>
                <a:off x="384304" y="895552"/>
                <a:ext cx="1246890" cy="1066799"/>
              </a:xfrm>
              <a:prstGeom prst="rect">
                <a:avLst/>
              </a:prstGeom>
            </p:spPr>
          </p:pic>
        </p:grpSp>
        <p:sp>
          <p:nvSpPr>
            <p:cNvPr id="35" name="Rectangle 34">
              <a:extLst>
                <a:ext uri="{FF2B5EF4-FFF2-40B4-BE49-F238E27FC236}">
                  <a16:creationId xmlns:a16="http://schemas.microsoft.com/office/drawing/2014/main" xmlns="" id="{2091A5C3-C0F8-4E7C-BB43-CAC6B98BCED4}"/>
                </a:ext>
              </a:extLst>
            </p:cNvPr>
            <p:cNvSpPr/>
            <p:nvPr/>
          </p:nvSpPr>
          <p:spPr>
            <a:xfrm>
              <a:off x="348805" y="1082455"/>
              <a:ext cx="2819014" cy="596479"/>
            </a:xfrm>
            <a:prstGeom prst="rect">
              <a:avLst/>
            </a:prstGeom>
          </p:spPr>
          <p:txBody>
            <a:bodyPr wrap="square">
              <a:spAutoFit/>
            </a:bodyPr>
            <a:lstStyle/>
            <a:p>
              <a:pPr algn="ctr" defTabSz="608217">
                <a:lnSpc>
                  <a:spcPct val="90000"/>
                </a:lnSpc>
                <a:spcBef>
                  <a:spcPct val="0"/>
                </a:spcBef>
                <a:spcAft>
                  <a:spcPct val="35000"/>
                </a:spcAft>
              </a:pPr>
              <a:r>
                <a:rPr lang="en-US" sz="1400" b="1" dirty="0">
                  <a:latin typeface="Calibri" panose="020F0502020204030204" pitchFamily="34" charset="0"/>
                  <a:ea typeface="Tahoma" panose="020B0604030504040204" pitchFamily="34" charset="0"/>
                  <a:cs typeface="Calibri" panose="020F0502020204030204" pitchFamily="34" charset="0"/>
                </a:rPr>
                <a:t>Service seekers call on 14420</a:t>
              </a:r>
              <a:endParaRPr lang="en-IN" sz="1400" b="1" dirty="0">
                <a:latin typeface="Calibri" panose="020F0502020204030204" pitchFamily="34" charset="0"/>
                <a:ea typeface="Tahoma" panose="020B0604030504040204" pitchFamily="34" charset="0"/>
                <a:cs typeface="Calibri" panose="020F0502020204030204" pitchFamily="34" charset="0"/>
              </a:endParaRPr>
            </a:p>
          </p:txBody>
        </p:sp>
        <p:sp>
          <p:nvSpPr>
            <p:cNvPr id="36" name="Rectangle 35">
              <a:extLst>
                <a:ext uri="{FF2B5EF4-FFF2-40B4-BE49-F238E27FC236}">
                  <a16:creationId xmlns:a16="http://schemas.microsoft.com/office/drawing/2014/main" xmlns="" id="{2968E0C6-658F-41A4-A167-162A0E86EB9F}"/>
                </a:ext>
              </a:extLst>
            </p:cNvPr>
            <p:cNvSpPr/>
            <p:nvPr/>
          </p:nvSpPr>
          <p:spPr>
            <a:xfrm>
              <a:off x="1606224" y="1646737"/>
              <a:ext cx="1295458" cy="837366"/>
            </a:xfrm>
            <a:prstGeom prst="rect">
              <a:avLst/>
            </a:prstGeom>
          </p:spPr>
          <p:txBody>
            <a:bodyPr wrap="square">
              <a:spAutoFit/>
            </a:bodyPr>
            <a:lstStyle/>
            <a:p>
              <a:pPr marL="0" lvl="1" algn="ctr" defTabSz="536662">
                <a:lnSpc>
                  <a:spcPct val="90000"/>
                </a:lnSpc>
                <a:spcBef>
                  <a:spcPct val="0"/>
                </a:spcBef>
                <a:spcAft>
                  <a:spcPct val="15000"/>
                </a:spcAft>
              </a:pPr>
              <a:r>
                <a:rPr lang="en-US" sz="1400" dirty="0">
                  <a:latin typeface="Calibri" panose="020F0502020204030204" pitchFamily="34" charset="0"/>
                  <a:ea typeface="Tahoma" panose="020B0604030504040204" pitchFamily="34" charset="0"/>
                  <a:cs typeface="Calibri" panose="020F0502020204030204" pitchFamily="34" charset="0"/>
                </a:rPr>
                <a:t>Registered Helpline Number</a:t>
              </a:r>
              <a:endParaRPr lang="en-IN" sz="1400" dirty="0">
                <a:latin typeface="Calibri" panose="020F0502020204030204" pitchFamily="34" charset="0"/>
                <a:ea typeface="Tahoma" panose="020B0604030504040204" pitchFamily="34" charset="0"/>
                <a:cs typeface="Calibri" panose="020F0502020204030204" pitchFamily="34" charset="0"/>
              </a:endParaRPr>
            </a:p>
          </p:txBody>
        </p:sp>
      </p:grpSp>
      <p:grpSp>
        <p:nvGrpSpPr>
          <p:cNvPr id="57" name="Group 56">
            <a:extLst>
              <a:ext uri="{FF2B5EF4-FFF2-40B4-BE49-F238E27FC236}">
                <a16:creationId xmlns:a16="http://schemas.microsoft.com/office/drawing/2014/main" xmlns="" id="{E4FEEC51-739D-AE8D-7B9A-1C1DC07DB5A0}"/>
              </a:ext>
            </a:extLst>
          </p:cNvPr>
          <p:cNvGrpSpPr/>
          <p:nvPr/>
        </p:nvGrpSpPr>
        <p:grpSpPr>
          <a:xfrm>
            <a:off x="6914232" y="1601804"/>
            <a:ext cx="3564477" cy="1287314"/>
            <a:chOff x="7562199" y="1024425"/>
            <a:chExt cx="4428239" cy="1599262"/>
          </a:xfrm>
        </p:grpSpPr>
        <p:sp>
          <p:nvSpPr>
            <p:cNvPr id="6" name="Rounded Rectangle 10">
              <a:extLst>
                <a:ext uri="{FF2B5EF4-FFF2-40B4-BE49-F238E27FC236}">
                  <a16:creationId xmlns:a16="http://schemas.microsoft.com/office/drawing/2014/main" xmlns="" id="{EAA06AF7-5E1F-4968-BCA7-810FEC35B3A8}"/>
                </a:ext>
              </a:extLst>
            </p:cNvPr>
            <p:cNvSpPr/>
            <p:nvPr/>
          </p:nvSpPr>
          <p:spPr>
            <a:xfrm>
              <a:off x="8348056" y="1024425"/>
              <a:ext cx="3505882" cy="156027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6"/>
            </a:p>
          </p:txBody>
        </p:sp>
        <p:sp>
          <p:nvSpPr>
            <p:cNvPr id="13" name="Rectangle 12">
              <a:extLst>
                <a:ext uri="{FF2B5EF4-FFF2-40B4-BE49-F238E27FC236}">
                  <a16:creationId xmlns:a16="http://schemas.microsoft.com/office/drawing/2014/main" xmlns="" id="{D1E07AED-E986-40E5-8D7C-8C8BE71BF824}"/>
                </a:ext>
              </a:extLst>
            </p:cNvPr>
            <p:cNvSpPr/>
            <p:nvPr/>
          </p:nvSpPr>
          <p:spPr>
            <a:xfrm>
              <a:off x="8306862" y="1092555"/>
              <a:ext cx="3683576" cy="355593"/>
            </a:xfrm>
            <a:prstGeom prst="rect">
              <a:avLst/>
            </a:prstGeom>
          </p:spPr>
          <p:txBody>
            <a:bodyPr wrap="square">
              <a:spAutoFit/>
            </a:bodyPr>
            <a:lstStyle/>
            <a:p>
              <a:pPr algn="ctr" defTabSz="608217">
                <a:lnSpc>
                  <a:spcPct val="90000"/>
                </a:lnSpc>
                <a:spcBef>
                  <a:spcPct val="0"/>
                </a:spcBef>
                <a:spcAft>
                  <a:spcPct val="35000"/>
                </a:spcAft>
              </a:pPr>
              <a:r>
                <a:rPr lang="en-IN" sz="1400" b="1" dirty="0">
                  <a:latin typeface="Calibri" panose="020F0502020204030204" pitchFamily="34" charset="0"/>
                  <a:ea typeface="Tahoma" panose="020B0604030504040204" pitchFamily="34" charset="0"/>
                  <a:cs typeface="Calibri" panose="020F0502020204030204" pitchFamily="34" charset="0"/>
                </a:rPr>
                <a:t>In case of Mechanical Cleaning</a:t>
              </a:r>
            </a:p>
          </p:txBody>
        </p:sp>
        <p:sp>
          <p:nvSpPr>
            <p:cNvPr id="15" name="Rectangle 14">
              <a:extLst>
                <a:ext uri="{FF2B5EF4-FFF2-40B4-BE49-F238E27FC236}">
                  <a16:creationId xmlns:a16="http://schemas.microsoft.com/office/drawing/2014/main" xmlns="" id="{0081A808-0BFA-4CA0-9C94-194B00470451}"/>
                </a:ext>
              </a:extLst>
            </p:cNvPr>
            <p:cNvSpPr/>
            <p:nvPr/>
          </p:nvSpPr>
          <p:spPr>
            <a:xfrm>
              <a:off x="10052023" y="1476611"/>
              <a:ext cx="1775222" cy="1147076"/>
            </a:xfrm>
            <a:prstGeom prst="rect">
              <a:avLst/>
            </a:prstGeom>
            <a:noFill/>
          </p:spPr>
          <p:txBody>
            <a:bodyPr wrap="square">
              <a:spAutoFit/>
            </a:bodyPr>
            <a:lstStyle/>
            <a:p>
              <a:pPr marL="0" lvl="1" defTabSz="608217">
                <a:lnSpc>
                  <a:spcPct val="90000"/>
                </a:lnSpc>
                <a:spcBef>
                  <a:spcPct val="0"/>
                </a:spcBef>
                <a:spcAft>
                  <a:spcPct val="15000"/>
                </a:spcAft>
              </a:pPr>
              <a:r>
                <a:rPr lang="en-US" sz="1200" dirty="0">
                  <a:latin typeface="Calibri" panose="020F0502020204030204" pitchFamily="34" charset="0"/>
                  <a:ea typeface="Tahoma" panose="020B0604030504040204" pitchFamily="34" charset="0"/>
                  <a:cs typeface="Calibri" panose="020F0502020204030204" pitchFamily="34" charset="0"/>
                </a:rPr>
                <a:t>Duty supervisor issues pre-printed ‘Command Certificate’ to the PSSO </a:t>
              </a:r>
            </a:p>
          </p:txBody>
        </p:sp>
        <p:grpSp>
          <p:nvGrpSpPr>
            <p:cNvPr id="20" name="Group 19">
              <a:extLst>
                <a:ext uri="{FF2B5EF4-FFF2-40B4-BE49-F238E27FC236}">
                  <a16:creationId xmlns:a16="http://schemas.microsoft.com/office/drawing/2014/main" xmlns="" id="{EE76EB24-C424-48C7-9EFA-6C346331A191}"/>
                </a:ext>
              </a:extLst>
            </p:cNvPr>
            <p:cNvGrpSpPr/>
            <p:nvPr/>
          </p:nvGrpSpPr>
          <p:grpSpPr>
            <a:xfrm>
              <a:off x="8641301" y="1441948"/>
              <a:ext cx="1154545" cy="1078212"/>
              <a:chOff x="10443968" y="732706"/>
              <a:chExt cx="1536700" cy="1435100"/>
            </a:xfrm>
          </p:grpSpPr>
          <p:sp>
            <p:nvSpPr>
              <p:cNvPr id="21" name="Oval 20">
                <a:extLst>
                  <a:ext uri="{FF2B5EF4-FFF2-40B4-BE49-F238E27FC236}">
                    <a16:creationId xmlns:a16="http://schemas.microsoft.com/office/drawing/2014/main" xmlns="" id="{60F43365-C9EA-4B1C-B1E5-DBAB76D22B65}"/>
                  </a:ext>
                </a:extLst>
              </p:cNvPr>
              <p:cNvSpPr/>
              <p:nvPr/>
            </p:nvSpPr>
            <p:spPr>
              <a:xfrm>
                <a:off x="10443968" y="732706"/>
                <a:ext cx="1536700" cy="1435100"/>
              </a:xfrm>
              <a:prstGeom prst="ellipse">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66"/>
              </a:p>
            </p:txBody>
          </p:sp>
          <p:pic>
            <p:nvPicPr>
              <p:cNvPr id="22" name="Picture 2" descr="Septic Tank Truck Icon Clipart Image Stock Vector (Royalty Free) 1341976457">
                <a:extLst>
                  <a:ext uri="{FF2B5EF4-FFF2-40B4-BE49-F238E27FC236}">
                    <a16:creationId xmlns:a16="http://schemas.microsoft.com/office/drawing/2014/main" xmlns="" id="{AFAD7720-B7F4-4352-8B55-308B7E7E9845}"/>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7946" t="16394" r="8085" b="25273"/>
              <a:stretch/>
            </p:blipFill>
            <p:spPr bwMode="auto">
              <a:xfrm>
                <a:off x="10552139" y="1081387"/>
                <a:ext cx="1376615" cy="70082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7" name="Right Arrow 34">
              <a:extLst>
                <a:ext uri="{FF2B5EF4-FFF2-40B4-BE49-F238E27FC236}">
                  <a16:creationId xmlns:a16="http://schemas.microsoft.com/office/drawing/2014/main" xmlns="" id="{107552D2-AF11-4867-8A4C-0A0E697049C4}"/>
                </a:ext>
              </a:extLst>
            </p:cNvPr>
            <p:cNvSpPr/>
            <p:nvPr/>
          </p:nvSpPr>
          <p:spPr>
            <a:xfrm>
              <a:off x="7562199" y="1135541"/>
              <a:ext cx="686883" cy="725742"/>
            </a:xfrm>
            <a:prstGeom prst="righ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6"/>
            </a:p>
          </p:txBody>
        </p:sp>
      </p:grpSp>
      <p:grpSp>
        <p:nvGrpSpPr>
          <p:cNvPr id="60" name="Group 59">
            <a:extLst>
              <a:ext uri="{FF2B5EF4-FFF2-40B4-BE49-F238E27FC236}">
                <a16:creationId xmlns:a16="http://schemas.microsoft.com/office/drawing/2014/main" xmlns="" id="{E90156E0-60BD-6B79-720F-890379CD4BCD}"/>
              </a:ext>
            </a:extLst>
          </p:cNvPr>
          <p:cNvGrpSpPr/>
          <p:nvPr/>
        </p:nvGrpSpPr>
        <p:grpSpPr>
          <a:xfrm>
            <a:off x="3320005" y="1601805"/>
            <a:ext cx="3720279" cy="1287356"/>
            <a:chOff x="3097001" y="1024425"/>
            <a:chExt cx="4621796" cy="1599313"/>
          </a:xfrm>
        </p:grpSpPr>
        <p:sp>
          <p:nvSpPr>
            <p:cNvPr id="7" name="Rounded Rectangle 11">
              <a:extLst>
                <a:ext uri="{FF2B5EF4-FFF2-40B4-BE49-F238E27FC236}">
                  <a16:creationId xmlns:a16="http://schemas.microsoft.com/office/drawing/2014/main" xmlns="" id="{29E91FC4-C8D2-4B83-BEFB-81B9190D75FA}"/>
                </a:ext>
              </a:extLst>
            </p:cNvPr>
            <p:cNvSpPr/>
            <p:nvPr/>
          </p:nvSpPr>
          <p:spPr>
            <a:xfrm>
              <a:off x="3883196" y="1024425"/>
              <a:ext cx="3835601" cy="156027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6"/>
            </a:p>
          </p:txBody>
        </p:sp>
        <p:sp>
          <p:nvSpPr>
            <p:cNvPr id="9" name="Rectangle 8">
              <a:extLst>
                <a:ext uri="{FF2B5EF4-FFF2-40B4-BE49-F238E27FC236}">
                  <a16:creationId xmlns:a16="http://schemas.microsoft.com/office/drawing/2014/main" xmlns="" id="{7F111111-50A7-4806-B9A1-E76E148DF562}"/>
                </a:ext>
              </a:extLst>
            </p:cNvPr>
            <p:cNvSpPr/>
            <p:nvPr/>
          </p:nvSpPr>
          <p:spPr>
            <a:xfrm>
              <a:off x="4060342" y="1049489"/>
              <a:ext cx="3345220" cy="355593"/>
            </a:xfrm>
            <a:prstGeom prst="rect">
              <a:avLst/>
            </a:prstGeom>
          </p:spPr>
          <p:txBody>
            <a:bodyPr wrap="square">
              <a:spAutoFit/>
            </a:bodyPr>
            <a:lstStyle/>
            <a:p>
              <a:pPr algn="ctr" defTabSz="608217">
                <a:lnSpc>
                  <a:spcPct val="90000"/>
                </a:lnSpc>
                <a:spcBef>
                  <a:spcPct val="0"/>
                </a:spcBef>
                <a:spcAft>
                  <a:spcPct val="35000"/>
                </a:spcAft>
              </a:pPr>
              <a:r>
                <a:rPr lang="en-IN" sz="1400" b="1" dirty="0">
                  <a:latin typeface="Calibri" panose="020F0502020204030204" pitchFamily="34" charset="0"/>
                  <a:ea typeface="Tahoma" panose="020B0604030504040204" pitchFamily="34" charset="0"/>
                  <a:cs typeface="Calibri" panose="020F0502020204030204" pitchFamily="34" charset="0"/>
                </a:rPr>
                <a:t>Duty Supervisor visits the site</a:t>
              </a:r>
            </a:p>
          </p:txBody>
        </p:sp>
        <p:grpSp>
          <p:nvGrpSpPr>
            <p:cNvPr id="10" name="Group 9">
              <a:extLst>
                <a:ext uri="{FF2B5EF4-FFF2-40B4-BE49-F238E27FC236}">
                  <a16:creationId xmlns:a16="http://schemas.microsoft.com/office/drawing/2014/main" xmlns="" id="{E155BEC9-1B94-41E8-9ED3-1077CC83E979}"/>
                </a:ext>
              </a:extLst>
            </p:cNvPr>
            <p:cNvGrpSpPr/>
            <p:nvPr/>
          </p:nvGrpSpPr>
          <p:grpSpPr>
            <a:xfrm>
              <a:off x="4068901" y="1459438"/>
              <a:ext cx="1085310" cy="1030504"/>
              <a:chOff x="7183867" y="-341846"/>
              <a:chExt cx="1444547" cy="1371600"/>
            </a:xfrm>
          </p:grpSpPr>
          <p:sp>
            <p:nvSpPr>
              <p:cNvPr id="11" name="Oval 10">
                <a:extLst>
                  <a:ext uri="{FF2B5EF4-FFF2-40B4-BE49-F238E27FC236}">
                    <a16:creationId xmlns:a16="http://schemas.microsoft.com/office/drawing/2014/main" xmlns="" id="{E4E84530-68C9-4152-8227-FF7603D01AE6}"/>
                  </a:ext>
                </a:extLst>
              </p:cNvPr>
              <p:cNvSpPr/>
              <p:nvPr/>
            </p:nvSpPr>
            <p:spPr>
              <a:xfrm>
                <a:off x="7232814" y="-341846"/>
                <a:ext cx="1371600" cy="1371600"/>
              </a:xfrm>
              <a:prstGeom prst="ellipse">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66"/>
              </a:p>
            </p:txBody>
          </p:sp>
          <p:pic>
            <p:nvPicPr>
              <p:cNvPr id="12" name="Picture 11">
                <a:extLst>
                  <a:ext uri="{FF2B5EF4-FFF2-40B4-BE49-F238E27FC236}">
                    <a16:creationId xmlns:a16="http://schemas.microsoft.com/office/drawing/2014/main" xmlns="" id="{8E80070B-53FB-4F56-937E-0C06EEFE95C3}"/>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xmlns="" val="0"/>
                  </a:ext>
                </a:extLst>
              </a:blip>
              <a:srcRect b="18677"/>
              <a:stretch/>
            </p:blipFill>
            <p:spPr>
              <a:xfrm>
                <a:off x="7183867" y="-285261"/>
                <a:ext cx="1444547" cy="1174749"/>
              </a:xfrm>
              <a:prstGeom prst="rect">
                <a:avLst/>
              </a:prstGeom>
            </p:spPr>
          </p:pic>
        </p:grpSp>
        <p:sp>
          <p:nvSpPr>
            <p:cNvPr id="19" name="Rectangle 18">
              <a:extLst>
                <a:ext uri="{FF2B5EF4-FFF2-40B4-BE49-F238E27FC236}">
                  <a16:creationId xmlns:a16="http://schemas.microsoft.com/office/drawing/2014/main" xmlns="" id="{D4AF8E2D-97EC-4F37-91AB-F2A08C172A55}"/>
                </a:ext>
              </a:extLst>
            </p:cNvPr>
            <p:cNvSpPr/>
            <p:nvPr/>
          </p:nvSpPr>
          <p:spPr>
            <a:xfrm>
              <a:off x="5253185" y="1476663"/>
              <a:ext cx="2349782" cy="1147075"/>
            </a:xfrm>
            <a:prstGeom prst="rect">
              <a:avLst/>
            </a:prstGeom>
          </p:spPr>
          <p:txBody>
            <a:bodyPr wrap="square">
              <a:spAutoFit/>
            </a:bodyPr>
            <a:lstStyle/>
            <a:p>
              <a:pPr marL="0" lvl="1" algn="just" defTabSz="536662">
                <a:lnSpc>
                  <a:spcPct val="90000"/>
                </a:lnSpc>
                <a:spcBef>
                  <a:spcPct val="0"/>
                </a:spcBef>
                <a:spcAft>
                  <a:spcPct val="15000"/>
                </a:spcAft>
              </a:pPr>
              <a:r>
                <a:rPr lang="en-IN" sz="1200" dirty="0">
                  <a:latin typeface="Calibri" panose="020F0502020204030204" pitchFamily="34" charset="0"/>
                  <a:ea typeface="Tahoma" panose="020B0604030504040204" pitchFamily="34" charset="0"/>
                  <a:cs typeface="Calibri" panose="020F0502020204030204" pitchFamily="34" charset="0"/>
                </a:rPr>
                <a:t>Site assessment to determine whether mechanical cleaning is possible or human entry is required</a:t>
              </a:r>
            </a:p>
          </p:txBody>
        </p:sp>
        <p:sp>
          <p:nvSpPr>
            <p:cNvPr id="49" name="Right Arrow 36">
              <a:extLst>
                <a:ext uri="{FF2B5EF4-FFF2-40B4-BE49-F238E27FC236}">
                  <a16:creationId xmlns:a16="http://schemas.microsoft.com/office/drawing/2014/main" xmlns="" id="{D54AC605-B99E-4D15-81A5-34857D3B9EE5}"/>
                </a:ext>
              </a:extLst>
            </p:cNvPr>
            <p:cNvSpPr/>
            <p:nvPr/>
          </p:nvSpPr>
          <p:spPr>
            <a:xfrm>
              <a:off x="3097001" y="1216284"/>
              <a:ext cx="632534" cy="725742"/>
            </a:xfrm>
            <a:prstGeom prst="righ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6"/>
            </a:p>
          </p:txBody>
        </p:sp>
      </p:grpSp>
      <p:grpSp>
        <p:nvGrpSpPr>
          <p:cNvPr id="58" name="Group 57">
            <a:extLst>
              <a:ext uri="{FF2B5EF4-FFF2-40B4-BE49-F238E27FC236}">
                <a16:creationId xmlns:a16="http://schemas.microsoft.com/office/drawing/2014/main" xmlns="" id="{67BD78C8-610E-4B1C-A928-EF17E6220847}"/>
              </a:ext>
            </a:extLst>
          </p:cNvPr>
          <p:cNvGrpSpPr/>
          <p:nvPr/>
        </p:nvGrpSpPr>
        <p:grpSpPr>
          <a:xfrm>
            <a:off x="1358237" y="3010956"/>
            <a:ext cx="9320826" cy="3429716"/>
            <a:chOff x="675602" y="2459674"/>
            <a:chExt cx="11153335" cy="3968291"/>
          </a:xfrm>
        </p:grpSpPr>
        <p:sp>
          <p:nvSpPr>
            <p:cNvPr id="48" name="Right Arrow 35">
              <a:extLst>
                <a:ext uri="{FF2B5EF4-FFF2-40B4-BE49-F238E27FC236}">
                  <a16:creationId xmlns:a16="http://schemas.microsoft.com/office/drawing/2014/main" xmlns="" id="{1BFA5495-383C-428B-92D8-452223663973}"/>
                </a:ext>
              </a:extLst>
            </p:cNvPr>
            <p:cNvSpPr/>
            <p:nvPr/>
          </p:nvSpPr>
          <p:spPr>
            <a:xfrm rot="5400000">
              <a:off x="3971612" y="2350567"/>
              <a:ext cx="507528" cy="725742"/>
            </a:xfrm>
            <a:prstGeom prst="righ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6"/>
            </a:p>
          </p:txBody>
        </p:sp>
        <p:sp>
          <p:nvSpPr>
            <p:cNvPr id="4" name="Rounded Rectangle 8">
              <a:extLst>
                <a:ext uri="{FF2B5EF4-FFF2-40B4-BE49-F238E27FC236}">
                  <a16:creationId xmlns:a16="http://schemas.microsoft.com/office/drawing/2014/main" xmlns="" id="{E6814EBA-ECA6-4FFC-9482-CEF07FC0ABD8}"/>
                </a:ext>
              </a:extLst>
            </p:cNvPr>
            <p:cNvSpPr/>
            <p:nvPr/>
          </p:nvSpPr>
          <p:spPr>
            <a:xfrm>
              <a:off x="675602" y="4996400"/>
              <a:ext cx="3187165" cy="128948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6"/>
            </a:p>
          </p:txBody>
        </p:sp>
        <p:sp>
          <p:nvSpPr>
            <p:cNvPr id="5" name="Rounded Rectangle 9">
              <a:extLst>
                <a:ext uri="{FF2B5EF4-FFF2-40B4-BE49-F238E27FC236}">
                  <a16:creationId xmlns:a16="http://schemas.microsoft.com/office/drawing/2014/main" xmlns="" id="{D9A8FF4F-7BF0-4F8D-9BA8-120E102C7385}"/>
                </a:ext>
              </a:extLst>
            </p:cNvPr>
            <p:cNvSpPr/>
            <p:nvPr/>
          </p:nvSpPr>
          <p:spPr>
            <a:xfrm>
              <a:off x="2958354" y="3119193"/>
              <a:ext cx="3505882" cy="156027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6"/>
            </a:p>
          </p:txBody>
        </p:sp>
        <p:sp>
          <p:nvSpPr>
            <p:cNvPr id="14" name="Rectangle 13">
              <a:extLst>
                <a:ext uri="{FF2B5EF4-FFF2-40B4-BE49-F238E27FC236}">
                  <a16:creationId xmlns:a16="http://schemas.microsoft.com/office/drawing/2014/main" xmlns="" id="{ECD82744-7BC6-4867-A9D2-AC3C184B8240}"/>
                </a:ext>
              </a:extLst>
            </p:cNvPr>
            <p:cNvSpPr/>
            <p:nvPr/>
          </p:nvSpPr>
          <p:spPr>
            <a:xfrm>
              <a:off x="3063140" y="3166309"/>
              <a:ext cx="3505306" cy="555527"/>
            </a:xfrm>
            <a:prstGeom prst="rect">
              <a:avLst/>
            </a:prstGeom>
          </p:spPr>
          <p:txBody>
            <a:bodyPr wrap="square">
              <a:spAutoFit/>
            </a:bodyPr>
            <a:lstStyle/>
            <a:p>
              <a:pPr algn="ctr" defTabSz="608217">
                <a:lnSpc>
                  <a:spcPct val="90000"/>
                </a:lnSpc>
                <a:spcBef>
                  <a:spcPct val="0"/>
                </a:spcBef>
                <a:spcAft>
                  <a:spcPct val="35000"/>
                </a:spcAft>
              </a:pPr>
              <a:r>
                <a:rPr lang="en-IN" sz="1400" b="1" dirty="0">
                  <a:latin typeface="Calibri" panose="020F0502020204030204" pitchFamily="34" charset="0"/>
                  <a:ea typeface="Tahoma" panose="020B0604030504040204" pitchFamily="34" charset="0"/>
                  <a:cs typeface="Calibri" panose="020F0502020204030204" pitchFamily="34" charset="0"/>
                </a:rPr>
                <a:t>In case mechanical cleaning is not possible</a:t>
              </a:r>
            </a:p>
          </p:txBody>
        </p:sp>
        <p:sp>
          <p:nvSpPr>
            <p:cNvPr id="16" name="Oval 15">
              <a:extLst>
                <a:ext uri="{FF2B5EF4-FFF2-40B4-BE49-F238E27FC236}">
                  <a16:creationId xmlns:a16="http://schemas.microsoft.com/office/drawing/2014/main" xmlns="" id="{D000B031-144F-4CF9-A153-16CB1AF008C2}"/>
                </a:ext>
              </a:extLst>
            </p:cNvPr>
            <p:cNvSpPr/>
            <p:nvPr/>
          </p:nvSpPr>
          <p:spPr>
            <a:xfrm>
              <a:off x="3135638" y="3474057"/>
              <a:ext cx="1154545" cy="1078212"/>
            </a:xfrm>
            <a:prstGeom prst="ellips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66"/>
            </a:p>
          </p:txBody>
        </p:sp>
        <p:sp>
          <p:nvSpPr>
            <p:cNvPr id="17" name="Rectangle 16">
              <a:extLst>
                <a:ext uri="{FF2B5EF4-FFF2-40B4-BE49-F238E27FC236}">
                  <a16:creationId xmlns:a16="http://schemas.microsoft.com/office/drawing/2014/main" xmlns="" id="{F9B16011-83AA-4E52-AC77-7A9E8805F924}"/>
                </a:ext>
              </a:extLst>
            </p:cNvPr>
            <p:cNvSpPr/>
            <p:nvPr/>
          </p:nvSpPr>
          <p:spPr>
            <a:xfrm>
              <a:off x="4622166" y="3746260"/>
              <a:ext cx="1722661" cy="779875"/>
            </a:xfrm>
            <a:prstGeom prst="rect">
              <a:avLst/>
            </a:prstGeom>
          </p:spPr>
          <p:txBody>
            <a:bodyPr wrap="square">
              <a:spAutoFit/>
            </a:bodyPr>
            <a:lstStyle/>
            <a:p>
              <a:pPr defTabSz="608217">
                <a:lnSpc>
                  <a:spcPct val="90000"/>
                </a:lnSpc>
                <a:spcBef>
                  <a:spcPct val="0"/>
                </a:spcBef>
                <a:spcAft>
                  <a:spcPct val="35000"/>
                </a:spcAft>
              </a:pPr>
              <a:r>
                <a:rPr lang="en-IN" sz="1400" dirty="0">
                  <a:latin typeface="Calibri" panose="020F0502020204030204" pitchFamily="34" charset="0"/>
                  <a:ea typeface="Tahoma" panose="020B0604030504040204" pitchFamily="34" charset="0"/>
                  <a:cs typeface="Calibri" panose="020F0502020204030204" pitchFamily="34" charset="0"/>
                </a:rPr>
                <a:t>Submission of Assessment Report to RSA</a:t>
              </a:r>
            </a:p>
          </p:txBody>
        </p:sp>
        <p:pic>
          <p:nvPicPr>
            <p:cNvPr id="18" name="Picture 17">
              <a:extLst>
                <a:ext uri="{FF2B5EF4-FFF2-40B4-BE49-F238E27FC236}">
                  <a16:creationId xmlns:a16="http://schemas.microsoft.com/office/drawing/2014/main" xmlns="" id="{526DF643-151A-4CB2-9ABD-4AFE2AF24737}"/>
                </a:ext>
              </a:extLst>
            </p:cNvPr>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xmlns="" val="0"/>
                </a:ext>
              </a:extLst>
            </a:blip>
            <a:srcRect b="13385"/>
            <a:stretch/>
          </p:blipFill>
          <p:spPr>
            <a:xfrm>
              <a:off x="3330127" y="3688176"/>
              <a:ext cx="765563" cy="663095"/>
            </a:xfrm>
            <a:prstGeom prst="rect">
              <a:avLst/>
            </a:prstGeom>
          </p:spPr>
        </p:pic>
        <p:grpSp>
          <p:nvGrpSpPr>
            <p:cNvPr id="23" name="Group 22">
              <a:extLst>
                <a:ext uri="{FF2B5EF4-FFF2-40B4-BE49-F238E27FC236}">
                  <a16:creationId xmlns:a16="http://schemas.microsoft.com/office/drawing/2014/main" xmlns="" id="{508A443F-6740-4AB9-9638-D444F2033B7D}"/>
                </a:ext>
              </a:extLst>
            </p:cNvPr>
            <p:cNvGrpSpPr/>
            <p:nvPr/>
          </p:nvGrpSpPr>
          <p:grpSpPr>
            <a:xfrm>
              <a:off x="860710" y="5052692"/>
              <a:ext cx="1154545" cy="1186033"/>
              <a:chOff x="2065448" y="5045236"/>
              <a:chExt cx="1536700" cy="1435100"/>
            </a:xfrm>
          </p:grpSpPr>
          <p:sp>
            <p:nvSpPr>
              <p:cNvPr id="24" name="Oval 23">
                <a:extLst>
                  <a:ext uri="{FF2B5EF4-FFF2-40B4-BE49-F238E27FC236}">
                    <a16:creationId xmlns:a16="http://schemas.microsoft.com/office/drawing/2014/main" xmlns="" id="{183929F5-4B95-4117-9309-2CAD5EEED8B7}"/>
                  </a:ext>
                </a:extLst>
              </p:cNvPr>
              <p:cNvSpPr/>
              <p:nvPr/>
            </p:nvSpPr>
            <p:spPr>
              <a:xfrm>
                <a:off x="2065448" y="5045236"/>
                <a:ext cx="1536700" cy="1435100"/>
              </a:xfrm>
              <a:prstGeom prst="ellips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66"/>
              </a:p>
            </p:txBody>
          </p:sp>
          <p:pic>
            <p:nvPicPr>
              <p:cNvPr id="25" name="Picture 24">
                <a:extLst>
                  <a:ext uri="{FF2B5EF4-FFF2-40B4-BE49-F238E27FC236}">
                    <a16:creationId xmlns:a16="http://schemas.microsoft.com/office/drawing/2014/main" xmlns="" id="{021ABC29-A6DC-43B3-95D6-5FA64A789477}"/>
                  </a:ext>
                </a:extLst>
              </p:cNvPr>
              <p:cNvPicPr>
                <a:picLocks noChangeAspect="1"/>
              </p:cNvPicPr>
              <p:nvPr/>
            </p:nvPicPr>
            <p:blipFill>
              <a:blip r:embed="rId6" cstate="print"/>
              <a:stretch>
                <a:fillRect/>
              </a:stretch>
            </p:blipFill>
            <p:spPr>
              <a:xfrm>
                <a:off x="2401499" y="5257885"/>
                <a:ext cx="864598" cy="1058580"/>
              </a:xfrm>
              <a:prstGeom prst="rect">
                <a:avLst/>
              </a:prstGeom>
            </p:spPr>
          </p:pic>
        </p:grpSp>
        <p:sp>
          <p:nvSpPr>
            <p:cNvPr id="26" name="Rectangle 25">
              <a:extLst>
                <a:ext uri="{FF2B5EF4-FFF2-40B4-BE49-F238E27FC236}">
                  <a16:creationId xmlns:a16="http://schemas.microsoft.com/office/drawing/2014/main" xmlns="" id="{8C541197-ED80-4DED-835F-73A4E810C074}"/>
                </a:ext>
              </a:extLst>
            </p:cNvPr>
            <p:cNvSpPr/>
            <p:nvPr/>
          </p:nvSpPr>
          <p:spPr>
            <a:xfrm>
              <a:off x="1996013" y="5119849"/>
              <a:ext cx="1790620" cy="1004223"/>
            </a:xfrm>
            <a:prstGeom prst="rect">
              <a:avLst/>
            </a:prstGeom>
          </p:spPr>
          <p:txBody>
            <a:bodyPr wrap="square">
              <a:spAutoFit/>
            </a:bodyPr>
            <a:lstStyle/>
            <a:p>
              <a:pPr algn="ctr" defTabSz="608217">
                <a:lnSpc>
                  <a:spcPct val="90000"/>
                </a:lnSpc>
                <a:spcBef>
                  <a:spcPct val="0"/>
                </a:spcBef>
                <a:spcAft>
                  <a:spcPct val="35000"/>
                </a:spcAft>
              </a:pPr>
              <a:r>
                <a:rPr lang="en-IN" sz="1400" dirty="0">
                  <a:latin typeface="Calibri" panose="020F0502020204030204" pitchFamily="34" charset="0"/>
                  <a:ea typeface="Tahoma" panose="020B0604030504040204" pitchFamily="34" charset="0"/>
                  <a:cs typeface="Calibri" panose="020F0502020204030204" pitchFamily="34" charset="0"/>
                </a:rPr>
                <a:t>SEP to sign a self declaration form consenting to undertake the job</a:t>
              </a:r>
            </a:p>
          </p:txBody>
        </p:sp>
        <p:sp>
          <p:nvSpPr>
            <p:cNvPr id="27" name="Rounded Rectangle 51">
              <a:extLst>
                <a:ext uri="{FF2B5EF4-FFF2-40B4-BE49-F238E27FC236}">
                  <a16:creationId xmlns:a16="http://schemas.microsoft.com/office/drawing/2014/main" xmlns="" id="{3CC075AC-2C4F-4091-8519-77B3BE75A2D7}"/>
                </a:ext>
              </a:extLst>
            </p:cNvPr>
            <p:cNvSpPr/>
            <p:nvPr/>
          </p:nvSpPr>
          <p:spPr>
            <a:xfrm>
              <a:off x="8521270" y="5011967"/>
              <a:ext cx="3187165" cy="128948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6"/>
            </a:p>
          </p:txBody>
        </p:sp>
        <p:grpSp>
          <p:nvGrpSpPr>
            <p:cNvPr id="28" name="Group 27">
              <a:extLst>
                <a:ext uri="{FF2B5EF4-FFF2-40B4-BE49-F238E27FC236}">
                  <a16:creationId xmlns:a16="http://schemas.microsoft.com/office/drawing/2014/main" xmlns="" id="{0C8A0E9B-9FA4-4428-8283-E841868D9BAC}"/>
                </a:ext>
              </a:extLst>
            </p:cNvPr>
            <p:cNvGrpSpPr/>
            <p:nvPr/>
          </p:nvGrpSpPr>
          <p:grpSpPr>
            <a:xfrm>
              <a:off x="8486904" y="4968505"/>
              <a:ext cx="1459461" cy="1459460"/>
              <a:chOff x="10096447" y="4810987"/>
              <a:chExt cx="1942542" cy="1942541"/>
            </a:xfrm>
          </p:grpSpPr>
          <p:sp>
            <p:nvSpPr>
              <p:cNvPr id="29" name="Oval 28">
                <a:extLst>
                  <a:ext uri="{FF2B5EF4-FFF2-40B4-BE49-F238E27FC236}">
                    <a16:creationId xmlns:a16="http://schemas.microsoft.com/office/drawing/2014/main" xmlns="" id="{5291B701-5244-498B-A671-BA7238DB98C4}"/>
                  </a:ext>
                </a:extLst>
              </p:cNvPr>
              <p:cNvSpPr/>
              <p:nvPr/>
            </p:nvSpPr>
            <p:spPr>
              <a:xfrm>
                <a:off x="10371565" y="5038829"/>
                <a:ext cx="1397000" cy="1435100"/>
              </a:xfrm>
              <a:prstGeom prst="ellips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66"/>
              </a:p>
            </p:txBody>
          </p:sp>
          <p:pic>
            <p:nvPicPr>
              <p:cNvPr id="30" name="Picture 29">
                <a:extLst>
                  <a:ext uri="{FF2B5EF4-FFF2-40B4-BE49-F238E27FC236}">
                    <a16:creationId xmlns:a16="http://schemas.microsoft.com/office/drawing/2014/main" xmlns="" id="{80C4A28E-A029-4C07-B33F-10994E5DB854}"/>
                  </a:ext>
                </a:extLst>
              </p:cNvPr>
              <p:cNvPicPr>
                <a:picLocks noChangeAspect="1"/>
              </p:cNvPicPr>
              <p:nvPr/>
            </p:nvPicPr>
            <p:blipFill>
              <a:blip r:embed="rId7" cstate="print"/>
              <a:stretch>
                <a:fillRect/>
              </a:stretch>
            </p:blipFill>
            <p:spPr>
              <a:xfrm>
                <a:off x="10096447" y="4810987"/>
                <a:ext cx="1942542" cy="1942541"/>
              </a:xfrm>
              <a:prstGeom prst="rect">
                <a:avLst/>
              </a:prstGeom>
            </p:spPr>
          </p:pic>
        </p:grpSp>
        <p:sp>
          <p:nvSpPr>
            <p:cNvPr id="31" name="Rectangle 30">
              <a:extLst>
                <a:ext uri="{FF2B5EF4-FFF2-40B4-BE49-F238E27FC236}">
                  <a16:creationId xmlns:a16="http://schemas.microsoft.com/office/drawing/2014/main" xmlns="" id="{1B94BDB1-7B29-44C4-87C5-410BB7AC6E58}"/>
                </a:ext>
              </a:extLst>
            </p:cNvPr>
            <p:cNvSpPr/>
            <p:nvPr/>
          </p:nvSpPr>
          <p:spPr>
            <a:xfrm>
              <a:off x="9743189" y="5042151"/>
              <a:ext cx="2085748" cy="1228570"/>
            </a:xfrm>
            <a:prstGeom prst="rect">
              <a:avLst/>
            </a:prstGeom>
          </p:spPr>
          <p:txBody>
            <a:bodyPr wrap="square">
              <a:spAutoFit/>
            </a:bodyPr>
            <a:lstStyle/>
            <a:p>
              <a:pPr algn="ctr" defTabSz="608217">
                <a:lnSpc>
                  <a:spcPct val="90000"/>
                </a:lnSpc>
                <a:spcBef>
                  <a:spcPct val="0"/>
                </a:spcBef>
                <a:spcAft>
                  <a:spcPct val="35000"/>
                </a:spcAft>
              </a:pPr>
              <a:r>
                <a:rPr lang="en-IN" sz="1400" dirty="0">
                  <a:latin typeface="Calibri" panose="020F0502020204030204" pitchFamily="34" charset="0"/>
                  <a:ea typeface="Tahoma" panose="020B0604030504040204" pitchFamily="34" charset="0"/>
                  <a:cs typeface="Calibri" panose="020F0502020204030204" pitchFamily="34" charset="0"/>
                </a:rPr>
                <a:t>Duty supervisor to inform the ambulance, police and fire service to ensure safety of SEPs</a:t>
              </a:r>
            </a:p>
          </p:txBody>
        </p:sp>
        <p:sp>
          <p:nvSpPr>
            <p:cNvPr id="37" name="Rounded Rectangle 29">
              <a:extLst>
                <a:ext uri="{FF2B5EF4-FFF2-40B4-BE49-F238E27FC236}">
                  <a16:creationId xmlns:a16="http://schemas.microsoft.com/office/drawing/2014/main" xmlns="" id="{FB453773-F906-43DA-AF21-FCB8D0BE5BAF}"/>
                </a:ext>
              </a:extLst>
            </p:cNvPr>
            <p:cNvSpPr/>
            <p:nvPr/>
          </p:nvSpPr>
          <p:spPr>
            <a:xfrm>
              <a:off x="7041218" y="3103369"/>
              <a:ext cx="3187165" cy="156027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6"/>
            </a:p>
          </p:txBody>
        </p:sp>
        <p:sp>
          <p:nvSpPr>
            <p:cNvPr id="38" name="Oval 37">
              <a:extLst>
                <a:ext uri="{FF2B5EF4-FFF2-40B4-BE49-F238E27FC236}">
                  <a16:creationId xmlns:a16="http://schemas.microsoft.com/office/drawing/2014/main" xmlns="" id="{A3BBCCF0-93B3-4AD3-855A-30732B7EC529}"/>
                </a:ext>
              </a:extLst>
            </p:cNvPr>
            <p:cNvSpPr/>
            <p:nvPr/>
          </p:nvSpPr>
          <p:spPr>
            <a:xfrm>
              <a:off x="7165470" y="3372969"/>
              <a:ext cx="1154544" cy="1078212"/>
            </a:xfrm>
            <a:prstGeom prst="ellips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66"/>
            </a:p>
          </p:txBody>
        </p:sp>
        <p:pic>
          <p:nvPicPr>
            <p:cNvPr id="39" name="Picture 4" descr="Green approval icon - Free green check mark icons">
              <a:extLst>
                <a:ext uri="{FF2B5EF4-FFF2-40B4-BE49-F238E27FC236}">
                  <a16:creationId xmlns:a16="http://schemas.microsoft.com/office/drawing/2014/main" xmlns="" id="{B5EDDD04-F59E-44C1-8916-DB31DA572278}"/>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366957" y="3526929"/>
              <a:ext cx="751152" cy="751152"/>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Rectangle 39">
              <a:extLst>
                <a:ext uri="{FF2B5EF4-FFF2-40B4-BE49-F238E27FC236}">
                  <a16:creationId xmlns:a16="http://schemas.microsoft.com/office/drawing/2014/main" xmlns="" id="{FF4966C2-AE2D-481D-8578-03F4EC6DEE3F}"/>
                </a:ext>
              </a:extLst>
            </p:cNvPr>
            <p:cNvSpPr/>
            <p:nvPr/>
          </p:nvSpPr>
          <p:spPr>
            <a:xfrm>
              <a:off x="8437002" y="3238893"/>
              <a:ext cx="1914837" cy="1228570"/>
            </a:xfrm>
            <a:prstGeom prst="rect">
              <a:avLst/>
            </a:prstGeom>
          </p:spPr>
          <p:txBody>
            <a:bodyPr wrap="square">
              <a:spAutoFit/>
            </a:bodyPr>
            <a:lstStyle/>
            <a:p>
              <a:pPr defTabSz="608217">
                <a:lnSpc>
                  <a:spcPct val="90000"/>
                </a:lnSpc>
                <a:spcBef>
                  <a:spcPct val="0"/>
                </a:spcBef>
                <a:spcAft>
                  <a:spcPct val="35000"/>
                </a:spcAft>
              </a:pPr>
              <a:r>
                <a:rPr lang="en-IN" sz="1400" dirty="0">
                  <a:latin typeface="Calibri" panose="020F0502020204030204" pitchFamily="34" charset="0"/>
                  <a:ea typeface="Tahoma" panose="020B0604030504040204" pitchFamily="34" charset="0"/>
                  <a:cs typeface="Calibri" panose="020F0502020204030204" pitchFamily="34" charset="0"/>
                </a:rPr>
                <a:t>RSA grants written permission for manual entry after assessment of report</a:t>
              </a:r>
            </a:p>
          </p:txBody>
        </p:sp>
        <p:sp>
          <p:nvSpPr>
            <p:cNvPr id="41" name="Rounded Rectangle 43">
              <a:extLst>
                <a:ext uri="{FF2B5EF4-FFF2-40B4-BE49-F238E27FC236}">
                  <a16:creationId xmlns:a16="http://schemas.microsoft.com/office/drawing/2014/main" xmlns="" id="{A491C0AF-C983-48E1-846D-7F9F6A27A47B}"/>
                </a:ext>
              </a:extLst>
            </p:cNvPr>
            <p:cNvSpPr/>
            <p:nvPr/>
          </p:nvSpPr>
          <p:spPr>
            <a:xfrm>
              <a:off x="4598436" y="5028280"/>
              <a:ext cx="3187165" cy="128948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6"/>
            </a:p>
          </p:txBody>
        </p:sp>
        <p:sp>
          <p:nvSpPr>
            <p:cNvPr id="42" name="Rectangle 41">
              <a:extLst>
                <a:ext uri="{FF2B5EF4-FFF2-40B4-BE49-F238E27FC236}">
                  <a16:creationId xmlns:a16="http://schemas.microsoft.com/office/drawing/2014/main" xmlns="" id="{9E6073EC-0D23-45C7-8719-597575EA8B2C}"/>
                </a:ext>
              </a:extLst>
            </p:cNvPr>
            <p:cNvSpPr/>
            <p:nvPr/>
          </p:nvSpPr>
          <p:spPr>
            <a:xfrm>
              <a:off x="6064273" y="5052692"/>
              <a:ext cx="1627835" cy="1228570"/>
            </a:xfrm>
            <a:prstGeom prst="rect">
              <a:avLst/>
            </a:prstGeom>
          </p:spPr>
          <p:txBody>
            <a:bodyPr wrap="square">
              <a:spAutoFit/>
            </a:bodyPr>
            <a:lstStyle/>
            <a:p>
              <a:pPr algn="ctr" defTabSz="608217">
                <a:lnSpc>
                  <a:spcPct val="90000"/>
                </a:lnSpc>
                <a:spcBef>
                  <a:spcPct val="0"/>
                </a:spcBef>
                <a:spcAft>
                  <a:spcPct val="35000"/>
                </a:spcAft>
              </a:pPr>
              <a:r>
                <a:rPr lang="en-IN" sz="1400" dirty="0">
                  <a:latin typeface="Calibri" panose="020F0502020204030204" pitchFamily="34" charset="0"/>
                  <a:ea typeface="Tahoma" panose="020B0604030504040204" pitchFamily="34" charset="0"/>
                  <a:cs typeface="Calibri" panose="020F0502020204030204" pitchFamily="34" charset="0"/>
                </a:rPr>
                <a:t>Duty supervisor to inform the SEP of the risks and hazards of the job</a:t>
              </a:r>
            </a:p>
          </p:txBody>
        </p:sp>
        <p:grpSp>
          <p:nvGrpSpPr>
            <p:cNvPr id="43" name="Group 42">
              <a:extLst>
                <a:ext uri="{FF2B5EF4-FFF2-40B4-BE49-F238E27FC236}">
                  <a16:creationId xmlns:a16="http://schemas.microsoft.com/office/drawing/2014/main" xmlns="" id="{0EA454B1-5531-4A78-B4AA-3BACEDF4DCCD}"/>
                </a:ext>
              </a:extLst>
            </p:cNvPr>
            <p:cNvGrpSpPr/>
            <p:nvPr/>
          </p:nvGrpSpPr>
          <p:grpSpPr>
            <a:xfrm>
              <a:off x="4877966" y="5093274"/>
              <a:ext cx="1049587" cy="1078212"/>
              <a:chOff x="4630278" y="5337210"/>
              <a:chExt cx="1397000" cy="1435100"/>
            </a:xfrm>
          </p:grpSpPr>
          <p:sp>
            <p:nvSpPr>
              <p:cNvPr id="44" name="Oval 43">
                <a:extLst>
                  <a:ext uri="{FF2B5EF4-FFF2-40B4-BE49-F238E27FC236}">
                    <a16:creationId xmlns:a16="http://schemas.microsoft.com/office/drawing/2014/main" xmlns="" id="{DAA33048-938E-4C2A-91A8-649736A19265}"/>
                  </a:ext>
                </a:extLst>
              </p:cNvPr>
              <p:cNvSpPr/>
              <p:nvPr/>
            </p:nvSpPr>
            <p:spPr>
              <a:xfrm>
                <a:off x="4630278" y="5337210"/>
                <a:ext cx="1397000" cy="1435100"/>
              </a:xfrm>
              <a:prstGeom prst="ellips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66"/>
              </a:p>
            </p:txBody>
          </p:sp>
          <p:sp>
            <p:nvSpPr>
              <p:cNvPr id="45" name="Rectangle 44">
                <a:extLst>
                  <a:ext uri="{FF2B5EF4-FFF2-40B4-BE49-F238E27FC236}">
                    <a16:creationId xmlns:a16="http://schemas.microsoft.com/office/drawing/2014/main" xmlns="" id="{84832EB6-1CDB-49C3-B9B0-7A5AD97BC7B2}"/>
                  </a:ext>
                </a:extLst>
              </p:cNvPr>
              <p:cNvSpPr/>
              <p:nvPr/>
            </p:nvSpPr>
            <p:spPr>
              <a:xfrm>
                <a:off x="5258085" y="5791386"/>
                <a:ext cx="209058" cy="471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6"/>
              </a:p>
            </p:txBody>
          </p:sp>
          <p:pic>
            <p:nvPicPr>
              <p:cNvPr id="46" name="Picture 6" descr="Red Warning Icon High Res Stock Images | Shutterstock">
                <a:extLst>
                  <a:ext uri="{FF2B5EF4-FFF2-40B4-BE49-F238E27FC236}">
                    <a16:creationId xmlns:a16="http://schemas.microsoft.com/office/drawing/2014/main" xmlns="" id="{1FFEBFD2-1FD0-4BDF-AD25-4AF5ECCFAF7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9871" t="12977" r="9359" b="18453"/>
              <a:stretch/>
            </p:blipFill>
            <p:spPr bwMode="auto">
              <a:xfrm>
                <a:off x="4713037" y="5438928"/>
                <a:ext cx="1241997" cy="1135541"/>
              </a:xfrm>
              <a:prstGeom prst="rect">
                <a:avLst/>
              </a:prstGeom>
              <a:noFill/>
              <a:extLst>
                <a:ext uri="{909E8E84-426E-40DD-AFC4-6F175D3DCCD1}">
                  <a14:hiddenFill xmlns:a14="http://schemas.microsoft.com/office/drawing/2010/main" xmlns="">
                    <a:solidFill>
                      <a:srgbClr val="FFFFFF"/>
                    </a:solidFill>
                  </a14:hiddenFill>
                </a:ext>
              </a:extLst>
            </p:spPr>
          </p:pic>
        </p:grpSp>
        <p:cxnSp>
          <p:nvCxnSpPr>
            <p:cNvPr id="50" name="Straight Arrow Connector 49">
              <a:extLst>
                <a:ext uri="{FF2B5EF4-FFF2-40B4-BE49-F238E27FC236}">
                  <a16:creationId xmlns:a16="http://schemas.microsoft.com/office/drawing/2014/main" xmlns="" id="{D28321E5-5E00-49D8-B4F3-395282A860FC}"/>
                </a:ext>
              </a:extLst>
            </p:cNvPr>
            <p:cNvCxnSpPr/>
            <p:nvPr/>
          </p:nvCxnSpPr>
          <p:spPr>
            <a:xfrm>
              <a:off x="6605208" y="4073396"/>
              <a:ext cx="312549" cy="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xmlns="" id="{4CD6D492-46ED-4602-ABA6-9AD1F916DDB7}"/>
                </a:ext>
              </a:extLst>
            </p:cNvPr>
            <p:cNvCxnSpPr/>
            <p:nvPr/>
          </p:nvCxnSpPr>
          <p:spPr>
            <a:xfrm flipH="1">
              <a:off x="7997618" y="5800173"/>
              <a:ext cx="312549" cy="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xmlns="" id="{64B0F34C-3B26-4ABB-918A-DB323BB34881}"/>
                </a:ext>
              </a:extLst>
            </p:cNvPr>
            <p:cNvCxnSpPr/>
            <p:nvPr/>
          </p:nvCxnSpPr>
          <p:spPr>
            <a:xfrm flipH="1">
              <a:off x="4095042" y="5815710"/>
              <a:ext cx="312549" cy="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xmlns="" id="{4AD98760-98A9-4A03-A45F-464842D1D26F}"/>
                </a:ext>
              </a:extLst>
            </p:cNvPr>
            <p:cNvCxnSpPr/>
            <p:nvPr/>
          </p:nvCxnSpPr>
          <p:spPr>
            <a:xfrm rot="16200000" flipH="1">
              <a:off x="10733061" y="4395626"/>
              <a:ext cx="312549" cy="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xmlns="" id="{6834BBEC-1418-4398-9840-450ADCD9214C}"/>
                </a:ext>
              </a:extLst>
            </p:cNvPr>
            <p:cNvCxnSpPr/>
            <p:nvPr/>
          </p:nvCxnSpPr>
          <p:spPr>
            <a:xfrm rot="16200000" flipH="1">
              <a:off x="10733061" y="4870826"/>
              <a:ext cx="312549" cy="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xmlns="" id="{2956C76B-9218-4607-9D26-7702F05C0A9A}"/>
                </a:ext>
              </a:extLst>
            </p:cNvPr>
            <p:cNvCxnSpPr/>
            <p:nvPr/>
          </p:nvCxnSpPr>
          <p:spPr>
            <a:xfrm rot="10800000" flipH="1">
              <a:off x="10434972" y="4100449"/>
              <a:ext cx="312549" cy="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xmlns="" id="{60128661-0069-DB47-52A4-ECCE2F3D9824}"/>
              </a:ext>
            </a:extLst>
          </p:cNvPr>
          <p:cNvGrpSpPr/>
          <p:nvPr/>
        </p:nvGrpSpPr>
        <p:grpSpPr>
          <a:xfrm>
            <a:off x="-10840" y="-34754"/>
            <a:ext cx="10358188" cy="887968"/>
            <a:chOff x="-1" y="182918"/>
            <a:chExt cx="7446602" cy="1023002"/>
          </a:xfrm>
        </p:grpSpPr>
        <p:sp>
          <p:nvSpPr>
            <p:cNvPr id="56" name="Freeform: Shape 12">
              <a:extLst>
                <a:ext uri="{FF2B5EF4-FFF2-40B4-BE49-F238E27FC236}">
                  <a16:creationId xmlns:a16="http://schemas.microsoft.com/office/drawing/2014/main" xmlns="" id="{6F57DEB9-C90C-0547-DF28-D75CD793EE9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59" name="Freeform: Shape 12">
              <a:extLst>
                <a:ext uri="{FF2B5EF4-FFF2-40B4-BE49-F238E27FC236}">
                  <a16:creationId xmlns:a16="http://schemas.microsoft.com/office/drawing/2014/main" xmlns="" id="{3D53C2B2-8E1A-8759-4CE3-E56AED9639A0}"/>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9B736B"/>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63" name="Rectangle 62">
              <a:extLst>
                <a:ext uri="{FF2B5EF4-FFF2-40B4-BE49-F238E27FC236}">
                  <a16:creationId xmlns:a16="http://schemas.microsoft.com/office/drawing/2014/main" xmlns="" id="{0D2469FC-3DE0-6F49-2D68-50DC1E6A9EB7}"/>
                </a:ext>
              </a:extLst>
            </p:cNvPr>
            <p:cNvSpPr/>
            <p:nvPr/>
          </p:nvSpPr>
          <p:spPr>
            <a:xfrm>
              <a:off x="51820" y="182918"/>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Process Flow – Cleaning of Sewer Line/Septic Tanks through ERSU </a:t>
              </a:r>
            </a:p>
          </p:txBody>
        </p:sp>
      </p:grpSp>
    </p:spTree>
    <p:extLst>
      <p:ext uri="{BB962C8B-B14F-4D97-AF65-F5344CB8AC3E}">
        <p14:creationId xmlns:p14="http://schemas.microsoft.com/office/powerpoint/2010/main" xmlns="" val="1554439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AFC5090-670D-288E-921E-F780B6392210}"/>
              </a:ext>
            </a:extLst>
          </p:cNvPr>
          <p:cNvSpPr>
            <a:spLocks noGrp="1"/>
          </p:cNvSpPr>
          <p:nvPr>
            <p:ph type="sldNum" sz="quarter" idx="12"/>
          </p:nvPr>
        </p:nvSpPr>
        <p:spPr/>
        <p:txBody>
          <a:bodyPr/>
          <a:lstStyle/>
          <a:p>
            <a:fld id="{BAFB9A62-36B1-4202-97A7-76C1F2B844D4}" type="slidenum">
              <a:rPr lang="en-US" smtClean="0">
                <a:solidFill>
                  <a:prstClr val="black">
                    <a:tint val="75000"/>
                  </a:prstClr>
                </a:solidFill>
              </a:rPr>
              <a:pPr/>
              <a:t>28</a:t>
            </a:fld>
            <a:endParaRPr lang="en-US">
              <a:solidFill>
                <a:prstClr val="black">
                  <a:tint val="75000"/>
                </a:prstClr>
              </a:solidFill>
            </a:endParaRPr>
          </a:p>
        </p:txBody>
      </p:sp>
      <p:grpSp>
        <p:nvGrpSpPr>
          <p:cNvPr id="3" name="Group 2">
            <a:extLst>
              <a:ext uri="{FF2B5EF4-FFF2-40B4-BE49-F238E27FC236}">
                <a16:creationId xmlns:a16="http://schemas.microsoft.com/office/drawing/2014/main" xmlns="" id="{4BF84F03-0246-DD41-087D-54D95903854D}"/>
              </a:ext>
            </a:extLst>
          </p:cNvPr>
          <p:cNvGrpSpPr/>
          <p:nvPr/>
        </p:nvGrpSpPr>
        <p:grpSpPr>
          <a:xfrm>
            <a:off x="-1" y="-18396"/>
            <a:ext cx="9198430" cy="742368"/>
            <a:chOff x="-1" y="182918"/>
            <a:chExt cx="7446602" cy="1023002"/>
          </a:xfrm>
        </p:grpSpPr>
        <p:sp>
          <p:nvSpPr>
            <p:cNvPr id="4" name="Freeform: Shape 12">
              <a:extLst>
                <a:ext uri="{FF2B5EF4-FFF2-40B4-BE49-F238E27FC236}">
                  <a16:creationId xmlns:a16="http://schemas.microsoft.com/office/drawing/2014/main" xmlns="" id="{A8050518-FB74-0137-4DDA-6C8C6F00DFF8}"/>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5" name="Freeform: Shape 12">
              <a:extLst>
                <a:ext uri="{FF2B5EF4-FFF2-40B4-BE49-F238E27FC236}">
                  <a16:creationId xmlns:a16="http://schemas.microsoft.com/office/drawing/2014/main" xmlns="" id="{80F0A5AA-23BC-B2D8-4E08-31AEE9F37F12}"/>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9B736B"/>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6" name="Rectangle 5">
              <a:extLst>
                <a:ext uri="{FF2B5EF4-FFF2-40B4-BE49-F238E27FC236}">
                  <a16:creationId xmlns:a16="http://schemas.microsoft.com/office/drawing/2014/main" xmlns="" id="{3439AE5A-D3A9-410F-B074-81E41C2B0699}"/>
                </a:ext>
              </a:extLst>
            </p:cNvPr>
            <p:cNvSpPr/>
            <p:nvPr/>
          </p:nvSpPr>
          <p:spPr>
            <a:xfrm>
              <a:off x="51820" y="182918"/>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Role of Emergency Response Sanitation Unit (ERSU)</a:t>
              </a:r>
            </a:p>
          </p:txBody>
        </p:sp>
      </p:grpSp>
      <p:sp>
        <p:nvSpPr>
          <p:cNvPr id="7" name="TextBox 6">
            <a:extLst>
              <a:ext uri="{FF2B5EF4-FFF2-40B4-BE49-F238E27FC236}">
                <a16:creationId xmlns:a16="http://schemas.microsoft.com/office/drawing/2014/main" xmlns="" id="{FCF5C879-B21D-2C36-5F19-D1ACABB33846}"/>
              </a:ext>
            </a:extLst>
          </p:cNvPr>
          <p:cNvSpPr txBox="1"/>
          <p:nvPr/>
        </p:nvSpPr>
        <p:spPr>
          <a:xfrm>
            <a:off x="1243156" y="838200"/>
            <a:ext cx="3642344"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en-US"/>
            </a:defPPr>
            <a:lvl1pP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IN" dirty="0"/>
              <a:t>In Case of Manual Cleaning</a:t>
            </a:r>
          </a:p>
        </p:txBody>
      </p:sp>
      <p:sp>
        <p:nvSpPr>
          <p:cNvPr id="8" name="TextBox 7">
            <a:extLst>
              <a:ext uri="{FF2B5EF4-FFF2-40B4-BE49-F238E27FC236}">
                <a16:creationId xmlns:a16="http://schemas.microsoft.com/office/drawing/2014/main" xmlns="" id="{5BC61831-9C83-F892-5651-035C374038D8}"/>
              </a:ext>
            </a:extLst>
          </p:cNvPr>
          <p:cNvSpPr txBox="1"/>
          <p:nvPr/>
        </p:nvSpPr>
        <p:spPr>
          <a:xfrm>
            <a:off x="7306502" y="838200"/>
            <a:ext cx="4127861"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en-US"/>
            </a:defPPr>
            <a:lvl1pP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IN" dirty="0"/>
              <a:t>In Case of Mechanical Cleaning</a:t>
            </a:r>
          </a:p>
        </p:txBody>
      </p:sp>
      <p:sp>
        <p:nvSpPr>
          <p:cNvPr id="9" name="TextBox 8">
            <a:extLst>
              <a:ext uri="{FF2B5EF4-FFF2-40B4-BE49-F238E27FC236}">
                <a16:creationId xmlns:a16="http://schemas.microsoft.com/office/drawing/2014/main" xmlns="" id="{1FCB6912-67A4-B1EE-771A-8092A16D3493}"/>
              </a:ext>
            </a:extLst>
          </p:cNvPr>
          <p:cNvSpPr txBox="1"/>
          <p:nvPr/>
        </p:nvSpPr>
        <p:spPr>
          <a:xfrm>
            <a:off x="261257" y="1441380"/>
            <a:ext cx="5606143" cy="532453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US" sz="2000" dirty="0"/>
              <a:t>Duty supervisor prepares Hazard Assessment Report and submits to RSA</a:t>
            </a:r>
          </a:p>
          <a:p>
            <a:endParaRPr lang="en-US" sz="2000" dirty="0"/>
          </a:p>
          <a:p>
            <a:pPr marL="285750" indent="-285750">
              <a:buFont typeface="Arial" panose="020B0604020202020204" pitchFamily="34" charset="0"/>
              <a:buChar char="•"/>
            </a:pPr>
            <a:r>
              <a:rPr lang="en-US" sz="2000" dirty="0"/>
              <a:t>RSA provides permission for safe manual entry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Duty supervisor provides of PPE and Safety Devices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Gets Self declaration form signed by SEPs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Duty supervisor measures level of gases and takes action for Ventilating the confined space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Duty supervisor supervises entire process of entry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Submit completion report to RSA </a:t>
            </a:r>
            <a:endParaRPr lang="en-IN" sz="2000" dirty="0"/>
          </a:p>
        </p:txBody>
      </p:sp>
      <p:sp>
        <p:nvSpPr>
          <p:cNvPr id="10" name="TextBox 9">
            <a:extLst>
              <a:ext uri="{FF2B5EF4-FFF2-40B4-BE49-F238E27FC236}">
                <a16:creationId xmlns:a16="http://schemas.microsoft.com/office/drawing/2014/main" xmlns="" id="{409EFA8F-E75E-5F50-6DE7-079235D7D5BC}"/>
              </a:ext>
            </a:extLst>
          </p:cNvPr>
          <p:cNvSpPr txBox="1"/>
          <p:nvPr/>
        </p:nvSpPr>
        <p:spPr>
          <a:xfrm>
            <a:off x="6433457" y="1439403"/>
            <a:ext cx="5529943" cy="532453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US" sz="2000" dirty="0"/>
              <a:t>Service seekers call on 14420</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14420 operator records the request and informs the Duty Supervisor for inspection/ assessment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Duty Supervisor visits the site only if he/she gets request for manual cleaning in case mechanical cleaning is not possible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case of Mechanical Cleaning: Duty supervisor issues pre-printed ‘Command Certificate’ to the PSSO/ ULB</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Duty supervisor submits real time update in </a:t>
            </a:r>
            <a:r>
              <a:rPr lang="en-US" sz="2000" dirty="0" err="1"/>
              <a:t>Whatsapp</a:t>
            </a:r>
            <a:r>
              <a:rPr lang="en-US" sz="2000" dirty="0"/>
              <a:t> group of state and ULB official</a:t>
            </a:r>
          </a:p>
          <a:p>
            <a:endParaRPr lang="en-US" sz="2000" dirty="0"/>
          </a:p>
          <a:p>
            <a:endParaRPr lang="en-IN" sz="2000" dirty="0"/>
          </a:p>
        </p:txBody>
      </p:sp>
    </p:spTree>
    <p:extLst>
      <p:ext uri="{BB962C8B-B14F-4D97-AF65-F5344CB8AC3E}">
        <p14:creationId xmlns:p14="http://schemas.microsoft.com/office/powerpoint/2010/main" xmlns="" val="2247189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8451BC6-C1D6-4112-AD77-EFCBA5DF7050}"/>
              </a:ext>
            </a:extLst>
          </p:cNvPr>
          <p:cNvSpPr>
            <a:spLocks noGrp="1"/>
          </p:cNvSpPr>
          <p:nvPr>
            <p:ph idx="1"/>
          </p:nvPr>
        </p:nvSpPr>
        <p:spPr>
          <a:xfrm>
            <a:off x="304800" y="888381"/>
            <a:ext cx="10517579" cy="975733"/>
          </a:xfrm>
        </p:spPr>
        <p:txBody>
          <a:bodyPr>
            <a:noAutofit/>
          </a:bodyPr>
          <a:lstStyle/>
          <a:p>
            <a:r>
              <a:rPr lang="en-US" sz="2000" dirty="0">
                <a:solidFill>
                  <a:prstClr val="black"/>
                </a:solidFill>
              </a:rPr>
              <a:t>Human entry should only be permitted in the Rarest, Unavoidable Situations/ large sewers</a:t>
            </a:r>
          </a:p>
          <a:p>
            <a:r>
              <a:rPr lang="en-US" sz="2000" dirty="0">
                <a:solidFill>
                  <a:prstClr val="black"/>
                </a:solidFill>
              </a:rPr>
              <a:t>All necessary equipment and safety gear readily available in Indian Market and on </a:t>
            </a:r>
            <a:r>
              <a:rPr lang="en-US" sz="2000" dirty="0" err="1">
                <a:solidFill>
                  <a:prstClr val="black"/>
                </a:solidFill>
              </a:rPr>
              <a:t>GeM</a:t>
            </a:r>
            <a:r>
              <a:rPr lang="en-US" sz="2000" dirty="0">
                <a:solidFill>
                  <a:prstClr val="black"/>
                </a:solidFill>
              </a:rPr>
              <a:t> platform</a:t>
            </a:r>
            <a:endParaRPr lang="en-US" sz="2000" dirty="0"/>
          </a:p>
        </p:txBody>
      </p:sp>
      <p:sp>
        <p:nvSpPr>
          <p:cNvPr id="4" name="Slide Number Placeholder 3">
            <a:extLst>
              <a:ext uri="{FF2B5EF4-FFF2-40B4-BE49-F238E27FC236}">
                <a16:creationId xmlns:a16="http://schemas.microsoft.com/office/drawing/2014/main" xmlns="" id="{F1B89520-0DDB-48B1-A3ED-7D74DFF606E9}"/>
              </a:ext>
            </a:extLst>
          </p:cNvPr>
          <p:cNvSpPr>
            <a:spLocks noGrp="1"/>
          </p:cNvSpPr>
          <p:nvPr>
            <p:ph type="sldNum" sz="quarter" idx="12"/>
          </p:nvPr>
        </p:nvSpPr>
        <p:spPr>
          <a:xfrm>
            <a:off x="8816329" y="6508489"/>
            <a:ext cx="2208119" cy="365125"/>
          </a:xfrm>
        </p:spPr>
        <p:txBody>
          <a:bodyPr/>
          <a:lstStyle/>
          <a:p>
            <a:fld id="{BA5E2C0A-3A00-4456-92B8-8E80D9CCD888}" type="slidenum">
              <a:rPr lang="en-IN" smtClean="0"/>
              <a:pPr/>
              <a:t>29</a:t>
            </a:fld>
            <a:endParaRPr lang="en-IN" dirty="0"/>
          </a:p>
        </p:txBody>
      </p:sp>
      <p:pic>
        <p:nvPicPr>
          <p:cNvPr id="5" name="Picture 4">
            <a:extLst>
              <a:ext uri="{FF2B5EF4-FFF2-40B4-BE49-F238E27FC236}">
                <a16:creationId xmlns:a16="http://schemas.microsoft.com/office/drawing/2014/main" xmlns="" id="{EFBD798E-954B-4FCE-AA3B-76A2DFB691E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671848" y="3933435"/>
            <a:ext cx="2032855" cy="1262033"/>
          </a:xfrm>
          <a:prstGeom prst="rect">
            <a:avLst/>
          </a:prstGeom>
          <a:ln>
            <a:solidFill>
              <a:schemeClr val="bg1">
                <a:lumMod val="85000"/>
              </a:schemeClr>
            </a:solidFill>
          </a:ln>
        </p:spPr>
      </p:pic>
      <p:pic>
        <p:nvPicPr>
          <p:cNvPr id="7" name="Picture 6" descr="F:\IHUWASH_Main\Grand Challenge\Backend work_Challenge\Images\KAM AVIDA.JPG">
            <a:extLst>
              <a:ext uri="{FF2B5EF4-FFF2-40B4-BE49-F238E27FC236}">
                <a16:creationId xmlns:a16="http://schemas.microsoft.com/office/drawing/2014/main" xmlns="" id="{0B2DED8E-C8F5-43F0-A165-17D1BF30380B}"/>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78577" y="3841001"/>
            <a:ext cx="2278802" cy="1363863"/>
          </a:xfrm>
          <a:prstGeom prst="rect">
            <a:avLst/>
          </a:prstGeom>
          <a:noFill/>
          <a:ln>
            <a:noFill/>
          </a:ln>
        </p:spPr>
      </p:pic>
      <p:pic>
        <p:nvPicPr>
          <p:cNvPr id="9" name="Picture 8">
            <a:extLst>
              <a:ext uri="{FF2B5EF4-FFF2-40B4-BE49-F238E27FC236}">
                <a16:creationId xmlns:a16="http://schemas.microsoft.com/office/drawing/2014/main" xmlns="" id="{985E5650-4518-45F9-B69F-13E496DE48A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78576" y="1972634"/>
            <a:ext cx="2229485" cy="1319854"/>
          </a:xfrm>
          <a:prstGeom prst="rect">
            <a:avLst/>
          </a:prstGeom>
        </p:spPr>
      </p:pic>
      <p:pic>
        <p:nvPicPr>
          <p:cNvPr id="10" name="Picture 9">
            <a:extLst>
              <a:ext uri="{FF2B5EF4-FFF2-40B4-BE49-F238E27FC236}">
                <a16:creationId xmlns:a16="http://schemas.microsoft.com/office/drawing/2014/main" xmlns="" id="{03490CD4-E438-42EB-B21D-178D34470A1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134658" y="2074990"/>
            <a:ext cx="1687721" cy="1264162"/>
          </a:xfrm>
          <a:prstGeom prst="rect">
            <a:avLst/>
          </a:prstGeom>
          <a:ln>
            <a:solidFill>
              <a:schemeClr val="bg1">
                <a:lumMod val="85000"/>
              </a:schemeClr>
            </a:solidFill>
          </a:ln>
        </p:spPr>
      </p:pic>
      <p:sp>
        <p:nvSpPr>
          <p:cNvPr id="11" name="TextBox 10">
            <a:extLst>
              <a:ext uri="{FF2B5EF4-FFF2-40B4-BE49-F238E27FC236}">
                <a16:creationId xmlns:a16="http://schemas.microsoft.com/office/drawing/2014/main" xmlns="" id="{8B499E0A-2610-42AF-AA0A-6BE03EC18D07}"/>
              </a:ext>
            </a:extLst>
          </p:cNvPr>
          <p:cNvSpPr txBox="1"/>
          <p:nvPr/>
        </p:nvSpPr>
        <p:spPr>
          <a:xfrm>
            <a:off x="7656325" y="5222908"/>
            <a:ext cx="1970956" cy="488724"/>
          </a:xfrm>
          <a:prstGeom prst="rect">
            <a:avLst/>
          </a:prstGeom>
          <a:noFill/>
        </p:spPr>
        <p:txBody>
          <a:bodyPr wrap="square" rtlCol="0">
            <a:spAutoFit/>
          </a:bodyPr>
          <a:lstStyle/>
          <a:p>
            <a:pPr algn="ctr" defTabSz="735994">
              <a:defRPr/>
            </a:pPr>
            <a:r>
              <a:rPr lang="en-IN" sz="1288" dirty="0">
                <a:solidFill>
                  <a:prstClr val="black"/>
                </a:solidFill>
              </a:rPr>
              <a:t>Sewer cleaning bucket machine</a:t>
            </a:r>
          </a:p>
        </p:txBody>
      </p:sp>
      <p:sp>
        <p:nvSpPr>
          <p:cNvPr id="12" name="Rectangle 11">
            <a:extLst>
              <a:ext uri="{FF2B5EF4-FFF2-40B4-BE49-F238E27FC236}">
                <a16:creationId xmlns:a16="http://schemas.microsoft.com/office/drawing/2014/main" xmlns="" id="{4E9C6C33-92CD-43FD-A709-7B794CB2877E}"/>
              </a:ext>
            </a:extLst>
          </p:cNvPr>
          <p:cNvSpPr/>
          <p:nvPr/>
        </p:nvSpPr>
        <p:spPr>
          <a:xfrm>
            <a:off x="3278577" y="3309466"/>
            <a:ext cx="2242295" cy="488724"/>
          </a:xfrm>
          <a:prstGeom prst="rect">
            <a:avLst/>
          </a:prstGeom>
        </p:spPr>
        <p:txBody>
          <a:bodyPr wrap="square">
            <a:spAutoFit/>
          </a:bodyPr>
          <a:lstStyle/>
          <a:p>
            <a:pPr algn="ctr" defTabSz="735994">
              <a:defRPr/>
            </a:pPr>
            <a:r>
              <a:rPr lang="en-IN" sz="1288" dirty="0">
                <a:solidFill>
                  <a:prstClr val="black"/>
                </a:solidFill>
              </a:rPr>
              <a:t>Rodding Machine with Flexible Sewer Rods </a:t>
            </a:r>
          </a:p>
        </p:txBody>
      </p:sp>
      <p:pic>
        <p:nvPicPr>
          <p:cNvPr id="13" name="Picture 12">
            <a:extLst>
              <a:ext uri="{FF2B5EF4-FFF2-40B4-BE49-F238E27FC236}">
                <a16:creationId xmlns:a16="http://schemas.microsoft.com/office/drawing/2014/main" xmlns="" id="{071F222F-A5DB-41E1-BBB5-15DD8699038A}"/>
              </a:ext>
            </a:extLst>
          </p:cNvPr>
          <p:cNvPicPr>
            <a:picLocks noChangeAspect="1"/>
          </p:cNvPicPr>
          <p:nvPr/>
        </p:nvPicPr>
        <p:blipFill>
          <a:blip r:embed="rId6" cstate="print"/>
          <a:stretch>
            <a:fillRect/>
          </a:stretch>
        </p:blipFill>
        <p:spPr>
          <a:xfrm>
            <a:off x="1468856" y="3876819"/>
            <a:ext cx="1679606" cy="1341698"/>
          </a:xfrm>
          <a:prstGeom prst="rect">
            <a:avLst/>
          </a:prstGeom>
        </p:spPr>
      </p:pic>
      <p:sp>
        <p:nvSpPr>
          <p:cNvPr id="14" name="TextBox 13">
            <a:extLst>
              <a:ext uri="{FF2B5EF4-FFF2-40B4-BE49-F238E27FC236}">
                <a16:creationId xmlns:a16="http://schemas.microsoft.com/office/drawing/2014/main" xmlns="" id="{F1D179CD-36FB-4710-82C5-1CCF3526CBE4}"/>
              </a:ext>
            </a:extLst>
          </p:cNvPr>
          <p:cNvSpPr txBox="1"/>
          <p:nvPr/>
        </p:nvSpPr>
        <p:spPr>
          <a:xfrm>
            <a:off x="1158671" y="5313383"/>
            <a:ext cx="2437108" cy="290529"/>
          </a:xfrm>
          <a:prstGeom prst="rect">
            <a:avLst/>
          </a:prstGeom>
          <a:noFill/>
        </p:spPr>
        <p:txBody>
          <a:bodyPr wrap="square" rtlCol="0">
            <a:spAutoFit/>
          </a:bodyPr>
          <a:lstStyle/>
          <a:p>
            <a:pPr algn="ctr" defTabSz="735994">
              <a:defRPr/>
            </a:pPr>
            <a:r>
              <a:rPr lang="en-IN" sz="1288" dirty="0">
                <a:solidFill>
                  <a:prstClr val="black"/>
                </a:solidFill>
              </a:rPr>
              <a:t>Hydro jetting machine</a:t>
            </a:r>
          </a:p>
        </p:txBody>
      </p:sp>
      <p:pic>
        <p:nvPicPr>
          <p:cNvPr id="15" name="Picture 14">
            <a:extLst>
              <a:ext uri="{FF2B5EF4-FFF2-40B4-BE49-F238E27FC236}">
                <a16:creationId xmlns:a16="http://schemas.microsoft.com/office/drawing/2014/main" xmlns="" id="{F1F9A262-BAAC-4364-9D8B-539A7EB48755}"/>
              </a:ext>
            </a:extLst>
          </p:cNvPr>
          <p:cNvPicPr>
            <a:picLocks noChangeAspect="1"/>
          </p:cNvPicPr>
          <p:nvPr/>
        </p:nvPicPr>
        <p:blipFill>
          <a:blip r:embed="rId7" cstate="print"/>
          <a:stretch>
            <a:fillRect/>
          </a:stretch>
        </p:blipFill>
        <p:spPr>
          <a:xfrm>
            <a:off x="7210211" y="2028328"/>
            <a:ext cx="1685550" cy="1264162"/>
          </a:xfrm>
          <a:prstGeom prst="rect">
            <a:avLst/>
          </a:prstGeom>
        </p:spPr>
      </p:pic>
      <p:sp>
        <p:nvSpPr>
          <p:cNvPr id="16" name="Rectangle 15">
            <a:extLst>
              <a:ext uri="{FF2B5EF4-FFF2-40B4-BE49-F238E27FC236}">
                <a16:creationId xmlns:a16="http://schemas.microsoft.com/office/drawing/2014/main" xmlns="" id="{A080DCEA-269C-469D-B3A6-9932D44DAE61}"/>
              </a:ext>
            </a:extLst>
          </p:cNvPr>
          <p:cNvSpPr/>
          <p:nvPr/>
        </p:nvSpPr>
        <p:spPr>
          <a:xfrm>
            <a:off x="7236281" y="3334498"/>
            <a:ext cx="1704294" cy="290529"/>
          </a:xfrm>
          <a:prstGeom prst="rect">
            <a:avLst/>
          </a:prstGeom>
        </p:spPr>
        <p:txBody>
          <a:bodyPr wrap="square">
            <a:spAutoFit/>
          </a:bodyPr>
          <a:lstStyle/>
          <a:p>
            <a:pPr algn="ctr" defTabSz="735994">
              <a:defRPr/>
            </a:pPr>
            <a:r>
              <a:rPr lang="en-IN" sz="1288" dirty="0">
                <a:solidFill>
                  <a:prstClr val="black"/>
                </a:solidFill>
              </a:rPr>
              <a:t>Grab bucket machine</a:t>
            </a:r>
          </a:p>
        </p:txBody>
      </p:sp>
      <p:pic>
        <p:nvPicPr>
          <p:cNvPr id="17" name="Picture 16">
            <a:extLst>
              <a:ext uri="{FF2B5EF4-FFF2-40B4-BE49-F238E27FC236}">
                <a16:creationId xmlns:a16="http://schemas.microsoft.com/office/drawing/2014/main" xmlns="" id="{8D696C5E-425F-497B-97E7-5CF3903B38E3}"/>
              </a:ext>
            </a:extLst>
          </p:cNvPr>
          <p:cNvPicPr>
            <a:picLocks noChangeAspect="1"/>
          </p:cNvPicPr>
          <p:nvPr/>
        </p:nvPicPr>
        <p:blipFill>
          <a:blip r:embed="rId8" cstate="print"/>
          <a:stretch>
            <a:fillRect/>
          </a:stretch>
        </p:blipFill>
        <p:spPr>
          <a:xfrm>
            <a:off x="1464678" y="1941440"/>
            <a:ext cx="1670060" cy="1334072"/>
          </a:xfrm>
          <a:prstGeom prst="rect">
            <a:avLst/>
          </a:prstGeom>
        </p:spPr>
      </p:pic>
      <p:sp>
        <p:nvSpPr>
          <p:cNvPr id="18" name="Rectangle 17">
            <a:extLst>
              <a:ext uri="{FF2B5EF4-FFF2-40B4-BE49-F238E27FC236}">
                <a16:creationId xmlns:a16="http://schemas.microsoft.com/office/drawing/2014/main" xmlns="" id="{891FC20E-F5FB-4E24-B28C-160AE8ECB334}"/>
              </a:ext>
            </a:extLst>
          </p:cNvPr>
          <p:cNvSpPr/>
          <p:nvPr/>
        </p:nvSpPr>
        <p:spPr>
          <a:xfrm>
            <a:off x="1320839" y="3292489"/>
            <a:ext cx="2093674" cy="488724"/>
          </a:xfrm>
          <a:prstGeom prst="rect">
            <a:avLst/>
          </a:prstGeom>
        </p:spPr>
        <p:txBody>
          <a:bodyPr wrap="square">
            <a:spAutoFit/>
          </a:bodyPr>
          <a:lstStyle/>
          <a:p>
            <a:pPr algn="ctr" defTabSz="735994">
              <a:defRPr/>
            </a:pPr>
            <a:r>
              <a:rPr lang="en-IN" sz="1288" dirty="0">
                <a:solidFill>
                  <a:prstClr val="black"/>
                </a:solidFill>
              </a:rPr>
              <a:t>Gully emptier (Suction machine)</a:t>
            </a:r>
          </a:p>
        </p:txBody>
      </p:sp>
      <p:sp>
        <p:nvSpPr>
          <p:cNvPr id="19" name="Rectangle 18">
            <a:extLst>
              <a:ext uri="{FF2B5EF4-FFF2-40B4-BE49-F238E27FC236}">
                <a16:creationId xmlns:a16="http://schemas.microsoft.com/office/drawing/2014/main" xmlns="" id="{75CA43C7-2A54-45BD-B109-765A701B8424}"/>
              </a:ext>
            </a:extLst>
          </p:cNvPr>
          <p:cNvSpPr/>
          <p:nvPr/>
        </p:nvSpPr>
        <p:spPr>
          <a:xfrm>
            <a:off x="3568528" y="5200987"/>
            <a:ext cx="2210494" cy="488724"/>
          </a:xfrm>
          <a:prstGeom prst="rect">
            <a:avLst/>
          </a:prstGeom>
        </p:spPr>
        <p:txBody>
          <a:bodyPr wrap="square">
            <a:spAutoFit/>
          </a:bodyPr>
          <a:lstStyle/>
          <a:p>
            <a:pPr algn="ctr" defTabSz="735994">
              <a:defRPr/>
            </a:pPr>
            <a:r>
              <a:rPr lang="en-IN" sz="1288" dirty="0">
                <a:solidFill>
                  <a:prstClr val="black"/>
                </a:solidFill>
              </a:rPr>
              <a:t>Jetting, grabbing, rodding machine (combination)</a:t>
            </a:r>
          </a:p>
        </p:txBody>
      </p:sp>
      <p:sp>
        <p:nvSpPr>
          <p:cNvPr id="20" name="Rectangle 19">
            <a:extLst>
              <a:ext uri="{FF2B5EF4-FFF2-40B4-BE49-F238E27FC236}">
                <a16:creationId xmlns:a16="http://schemas.microsoft.com/office/drawing/2014/main" xmlns="" id="{C911C3E3-B500-466B-B3BA-301E21040B2E}"/>
              </a:ext>
            </a:extLst>
          </p:cNvPr>
          <p:cNvSpPr/>
          <p:nvPr/>
        </p:nvSpPr>
        <p:spPr>
          <a:xfrm>
            <a:off x="5735940" y="3384046"/>
            <a:ext cx="1285274" cy="488724"/>
          </a:xfrm>
          <a:prstGeom prst="rect">
            <a:avLst/>
          </a:prstGeom>
        </p:spPr>
        <p:txBody>
          <a:bodyPr wrap="square">
            <a:spAutoFit/>
          </a:bodyPr>
          <a:lstStyle/>
          <a:p>
            <a:pPr algn="ctr" defTabSz="735994">
              <a:defRPr/>
            </a:pPr>
            <a:r>
              <a:rPr lang="en-IN" sz="1288" dirty="0">
                <a:solidFill>
                  <a:prstClr val="black"/>
                </a:solidFill>
              </a:rPr>
              <a:t>Sewer cleaning robot</a:t>
            </a:r>
          </a:p>
        </p:txBody>
      </p:sp>
      <p:sp>
        <p:nvSpPr>
          <p:cNvPr id="21" name="Rectangle 20">
            <a:extLst>
              <a:ext uri="{FF2B5EF4-FFF2-40B4-BE49-F238E27FC236}">
                <a16:creationId xmlns:a16="http://schemas.microsoft.com/office/drawing/2014/main" xmlns="" id="{F3A46B82-00BB-4EDE-9896-72A93DCA78DE}"/>
              </a:ext>
            </a:extLst>
          </p:cNvPr>
          <p:cNvSpPr/>
          <p:nvPr/>
        </p:nvSpPr>
        <p:spPr>
          <a:xfrm>
            <a:off x="5779021" y="5218514"/>
            <a:ext cx="1701371" cy="290529"/>
          </a:xfrm>
          <a:prstGeom prst="rect">
            <a:avLst/>
          </a:prstGeom>
        </p:spPr>
        <p:txBody>
          <a:bodyPr wrap="square">
            <a:spAutoFit/>
          </a:bodyPr>
          <a:lstStyle/>
          <a:p>
            <a:pPr algn="ctr" defTabSz="735994">
              <a:defRPr/>
            </a:pPr>
            <a:r>
              <a:rPr lang="en-IN" sz="1288" dirty="0">
                <a:solidFill>
                  <a:prstClr val="black"/>
                </a:solidFill>
              </a:rPr>
              <a:t>Cesspool vehicle</a:t>
            </a:r>
          </a:p>
        </p:txBody>
      </p:sp>
      <p:sp>
        <p:nvSpPr>
          <p:cNvPr id="22" name="Rectangle 21">
            <a:extLst>
              <a:ext uri="{FF2B5EF4-FFF2-40B4-BE49-F238E27FC236}">
                <a16:creationId xmlns:a16="http://schemas.microsoft.com/office/drawing/2014/main" xmlns="" id="{0E1B9D8F-EE0F-45C2-B10F-ABECB8062568}"/>
              </a:ext>
            </a:extLst>
          </p:cNvPr>
          <p:cNvSpPr/>
          <p:nvPr/>
        </p:nvSpPr>
        <p:spPr>
          <a:xfrm>
            <a:off x="9097903" y="3278271"/>
            <a:ext cx="1685550" cy="488724"/>
          </a:xfrm>
          <a:prstGeom prst="rect">
            <a:avLst/>
          </a:prstGeom>
        </p:spPr>
        <p:txBody>
          <a:bodyPr wrap="square">
            <a:spAutoFit/>
          </a:bodyPr>
          <a:lstStyle/>
          <a:p>
            <a:pPr algn="ctr" defTabSz="735994">
              <a:defRPr/>
            </a:pPr>
            <a:r>
              <a:rPr lang="en-IN" sz="1288" dirty="0">
                <a:solidFill>
                  <a:prstClr val="black"/>
                </a:solidFill>
              </a:rPr>
              <a:t>Sewer Inspection Robot</a:t>
            </a:r>
          </a:p>
        </p:txBody>
      </p:sp>
      <p:sp>
        <p:nvSpPr>
          <p:cNvPr id="23" name="TextBox 22">
            <a:extLst>
              <a:ext uri="{FF2B5EF4-FFF2-40B4-BE49-F238E27FC236}">
                <a16:creationId xmlns:a16="http://schemas.microsoft.com/office/drawing/2014/main" xmlns="" id="{1BD2FD00-E938-4218-ACDC-B6D129136644}"/>
              </a:ext>
            </a:extLst>
          </p:cNvPr>
          <p:cNvSpPr txBox="1"/>
          <p:nvPr/>
        </p:nvSpPr>
        <p:spPr>
          <a:xfrm>
            <a:off x="10614934" y="5627665"/>
            <a:ext cx="1577066" cy="1134157"/>
          </a:xfrm>
          <a:prstGeom prst="rect">
            <a:avLst/>
          </a:prstGeom>
          <a:noFill/>
        </p:spPr>
        <p:txBody>
          <a:bodyPr wrap="square" rtlCol="0">
            <a:spAutoFit/>
          </a:bodyPr>
          <a:lstStyle/>
          <a:p>
            <a:pPr lvl="0" algn="r">
              <a:defRPr/>
            </a:pPr>
            <a:r>
              <a:rPr lang="en-US" sz="564" dirty="0">
                <a:solidFill>
                  <a:prstClr val="black"/>
                </a:solidFill>
              </a:rPr>
              <a:t>Image sources: </a:t>
            </a:r>
            <a:r>
              <a:rPr lang="en-US" sz="564" dirty="0">
                <a:solidFill>
                  <a:prstClr val="black"/>
                </a:solidFill>
                <a:hlinkClick r:id="rId9"/>
              </a:rPr>
              <a:t>http://www.tpsmfg.com/liquid-waste-management.php</a:t>
            </a:r>
            <a:endParaRPr lang="en-US" sz="564" dirty="0">
              <a:solidFill>
                <a:prstClr val="black"/>
              </a:solidFill>
            </a:endParaRPr>
          </a:p>
          <a:p>
            <a:pPr lvl="0" algn="r">
              <a:defRPr/>
            </a:pPr>
            <a:r>
              <a:rPr lang="en-US" sz="564" dirty="0">
                <a:solidFill>
                  <a:prstClr val="black"/>
                </a:solidFill>
                <a:hlinkClick r:id="rId10"/>
              </a:rPr>
              <a:t>https://www.exportersindia.com/product-detail/sewer-rodding-machine-5010828.htm</a:t>
            </a:r>
            <a:endParaRPr lang="en-US" sz="564" dirty="0">
              <a:solidFill>
                <a:prstClr val="black"/>
              </a:solidFill>
            </a:endParaRPr>
          </a:p>
          <a:p>
            <a:pPr lvl="0" algn="r">
              <a:defRPr/>
            </a:pPr>
            <a:r>
              <a:rPr lang="en-US" sz="564" dirty="0">
                <a:solidFill>
                  <a:prstClr val="black"/>
                </a:solidFill>
                <a:hlinkClick r:id="rId11"/>
              </a:rPr>
              <a:t>https://www.maniars.in/products/d-siltman-/15</a:t>
            </a:r>
            <a:endParaRPr lang="en-US" sz="564" dirty="0">
              <a:solidFill>
                <a:prstClr val="black"/>
              </a:solidFill>
            </a:endParaRPr>
          </a:p>
          <a:p>
            <a:pPr lvl="0" algn="r">
              <a:defRPr/>
            </a:pPr>
            <a:r>
              <a:rPr lang="en-US" sz="564" dirty="0">
                <a:solidFill>
                  <a:prstClr val="black"/>
                </a:solidFill>
                <a:hlinkClick r:id="rId12"/>
              </a:rPr>
              <a:t>http://www.tpsmfg.com/high-pressure-sewer-jetting-machine.php</a:t>
            </a:r>
            <a:endParaRPr lang="en-US" sz="564" dirty="0">
              <a:solidFill>
                <a:prstClr val="black"/>
              </a:solidFill>
            </a:endParaRPr>
          </a:p>
          <a:p>
            <a:pPr lvl="0" algn="r">
              <a:defRPr/>
            </a:pPr>
            <a:r>
              <a:rPr lang="en-US" sz="564" dirty="0">
                <a:solidFill>
                  <a:prstClr val="black"/>
                </a:solidFill>
                <a:hlinkClick r:id="rId13"/>
              </a:rPr>
              <a:t>http://www.kamavida.com/products/kamjet-gr-on-lcv</a:t>
            </a:r>
            <a:endParaRPr lang="en-US" sz="564" dirty="0">
              <a:solidFill>
                <a:prstClr val="black"/>
              </a:solidFill>
            </a:endParaRPr>
          </a:p>
          <a:p>
            <a:pPr lvl="0" algn="r">
              <a:defRPr/>
            </a:pPr>
            <a:r>
              <a:rPr lang="en-US" sz="564" dirty="0">
                <a:solidFill>
                  <a:prstClr val="black"/>
                </a:solidFill>
                <a:hlinkClick r:id="rId14"/>
              </a:rPr>
              <a:t>https://www.exportersindia.com/product-detail/sewer-cleaning-machine-5010826.htm</a:t>
            </a:r>
            <a:endParaRPr lang="en-US" sz="564" dirty="0">
              <a:solidFill>
                <a:prstClr val="black"/>
              </a:solidFill>
            </a:endParaRPr>
          </a:p>
        </p:txBody>
      </p:sp>
      <p:pic>
        <p:nvPicPr>
          <p:cNvPr id="1026" name="Picture 2" descr="Sewer Cleaning Machine"/>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7978585" y="3864487"/>
            <a:ext cx="1471376" cy="1301974"/>
          </a:xfrm>
          <a:prstGeom prst="rect">
            <a:avLst/>
          </a:prstGeom>
          <a:noFill/>
          <a:ln>
            <a:solidFill>
              <a:schemeClr val="bg1">
                <a:lumMod val="85000"/>
              </a:schemeClr>
            </a:solidFill>
          </a:ln>
          <a:extLst>
            <a:ext uri="{909E8E84-426E-40DD-AFC4-6F175D3DCCD1}">
              <a14:hiddenFill xmlns:a14="http://schemas.microsoft.com/office/drawing/2010/main" xmlns="">
                <a:solidFill>
                  <a:srgbClr val="FFFFFF"/>
                </a:solidFill>
              </a14:hiddenFill>
            </a:ext>
          </a:extLst>
        </p:spPr>
      </p:pic>
      <p:sp>
        <p:nvSpPr>
          <p:cNvPr id="24" name="Google Shape;692;p37">
            <a:extLst>
              <a:ext uri="{FF2B5EF4-FFF2-40B4-BE49-F238E27FC236}">
                <a16:creationId xmlns:a16="http://schemas.microsoft.com/office/drawing/2014/main" xmlns="" id="{E792B1BA-4F3D-3111-EAA8-7DC13CD79A91}"/>
              </a:ext>
            </a:extLst>
          </p:cNvPr>
          <p:cNvSpPr txBox="1"/>
          <p:nvPr/>
        </p:nvSpPr>
        <p:spPr>
          <a:xfrm>
            <a:off x="1400081" y="6263058"/>
            <a:ext cx="5549338" cy="213557"/>
          </a:xfrm>
          <a:prstGeom prst="rect">
            <a:avLst/>
          </a:prstGeom>
          <a:noFill/>
          <a:ln>
            <a:noFill/>
          </a:ln>
        </p:spPr>
        <p:txBody>
          <a:bodyPr spcFirstLastPara="1" wrap="square" lIns="73572" tIns="36785" rIns="73572" bIns="36785" anchor="t" anchorCtr="0">
            <a:spAutoFit/>
          </a:bodyPr>
          <a:lstStyle/>
          <a:p>
            <a:pPr defTabSz="735994">
              <a:buSzPts val="1350"/>
              <a:defRPr/>
            </a:pPr>
            <a:r>
              <a:rPr lang="en-US" sz="905" dirty="0">
                <a:solidFill>
                  <a:prstClr val="black"/>
                </a:solidFill>
                <a:ea typeface="Calibri"/>
                <a:cs typeface="Calibri"/>
                <a:sym typeface="Calibri"/>
              </a:rPr>
              <a:t>Note: Pictures shown here are for illustration purpose only and do not endorse any brand or a product.</a:t>
            </a:r>
            <a:endParaRPr sz="1034" dirty="0">
              <a:solidFill>
                <a:prstClr val="black"/>
              </a:solidFill>
            </a:endParaRPr>
          </a:p>
        </p:txBody>
      </p:sp>
      <p:pic>
        <p:nvPicPr>
          <p:cNvPr id="25" name="Picture 24" descr="A picture containing text, toy&#10;&#10;Description automatically generated">
            <a:extLst>
              <a:ext uri="{FF2B5EF4-FFF2-40B4-BE49-F238E27FC236}">
                <a16:creationId xmlns:a16="http://schemas.microsoft.com/office/drawing/2014/main" xmlns="" id="{D79604A1-BDA2-272F-CD8F-44DDA037B517}"/>
              </a:ext>
            </a:extLst>
          </p:cNvPr>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rot="5400000">
            <a:off x="5691165" y="2139627"/>
            <a:ext cx="1335942" cy="1001956"/>
          </a:xfrm>
          <a:prstGeom prst="rect">
            <a:avLst/>
          </a:prstGeom>
        </p:spPr>
      </p:pic>
      <p:sp>
        <p:nvSpPr>
          <p:cNvPr id="6" name="Freeform: Shape 12">
            <a:extLst>
              <a:ext uri="{FF2B5EF4-FFF2-40B4-BE49-F238E27FC236}">
                <a16:creationId xmlns:a16="http://schemas.microsoft.com/office/drawing/2014/main" xmlns="" id="{EFA09AFC-B7E1-8526-E851-D4A436419797}"/>
              </a:ext>
            </a:extLst>
          </p:cNvPr>
          <p:cNvSpPr/>
          <p:nvPr/>
        </p:nvSpPr>
        <p:spPr>
          <a:xfrm flipH="1" flipV="1">
            <a:off x="-5530" y="-27441"/>
            <a:ext cx="11018127" cy="797997"/>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8" name="Title 1">
            <a:extLst>
              <a:ext uri="{FF2B5EF4-FFF2-40B4-BE49-F238E27FC236}">
                <a16:creationId xmlns:a16="http://schemas.microsoft.com/office/drawing/2014/main" xmlns="" id="{0D8FA59E-A41A-649C-D8B4-E5E8D517089D}"/>
              </a:ext>
            </a:extLst>
          </p:cNvPr>
          <p:cNvSpPr txBox="1">
            <a:spLocks/>
          </p:cNvSpPr>
          <p:nvPr/>
        </p:nvSpPr>
        <p:spPr>
          <a:xfrm>
            <a:off x="-5528" y="0"/>
            <a:ext cx="10642661" cy="777840"/>
          </a:xfrm>
          <a:prstGeom prst="rect">
            <a:avLst/>
          </a:prstGeom>
          <a:solidFill>
            <a:schemeClr val="accent6">
              <a:lumMod val="75000"/>
            </a:schemeClr>
          </a:solidFill>
          <a:ln w="6350" cap="flat" cmpd="sng" algn="ctr">
            <a:noFill/>
            <a:prstDash val="solid"/>
            <a:miter lim="800000"/>
          </a:ln>
        </p:spPr>
        <p:style>
          <a:lnRef idx="1">
            <a:schemeClr val="accent2"/>
          </a:lnRef>
          <a:fillRef idx="2">
            <a:schemeClr val="accent2"/>
          </a:fillRef>
          <a:effectRef idx="1">
            <a:schemeClr val="accent2"/>
          </a:effectRef>
          <a:fontRef idx="minor">
            <a:schemeClr val="dk1"/>
          </a:fontRef>
        </p:style>
        <p:txBody>
          <a:bodyPr spcFirstLastPara="1" vert="horz" wrap="square" lIns="73591" tIns="36785" rIns="73591" bIns="36785" rtlCol="0" anchor="ctr"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defTabSz="800156">
              <a:buClr>
                <a:schemeClr val="dk1"/>
              </a:buClr>
              <a:buSzPts val="1800"/>
              <a:buFont typeface="Calibri"/>
              <a:buNone/>
            </a:pPr>
            <a:r>
              <a:rPr lang="en-US" sz="2457" b="1" dirty="0" smtClean="0">
                <a:solidFill>
                  <a:schemeClr val="bg1"/>
                </a:solidFill>
                <a:ea typeface="Calibri"/>
                <a:cs typeface="Calibri"/>
              </a:rPr>
              <a:t>Sanitation Machines used for Cleaning of Sewers </a:t>
            </a:r>
            <a:endParaRPr lang="en-US" sz="2457" b="1" dirty="0">
              <a:solidFill>
                <a:schemeClr val="bg1"/>
              </a:solidFill>
              <a:ea typeface="Calibri"/>
              <a:cs typeface="Calibri"/>
            </a:endParaRPr>
          </a:p>
        </p:txBody>
      </p:sp>
    </p:spTree>
    <p:extLst>
      <p:ext uri="{BB962C8B-B14F-4D97-AF65-F5344CB8AC3E}">
        <p14:creationId xmlns:p14="http://schemas.microsoft.com/office/powerpoint/2010/main" xmlns="" val="2542888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xmlns=""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dirty="0">
                <a:solidFill>
                  <a:prstClr val="white"/>
                </a:solidFill>
                <a:latin typeface="Calibri Light"/>
              </a:rPr>
              <a:t>3</a:t>
            </a:r>
          </a:p>
        </p:txBody>
      </p:sp>
      <p:sp>
        <p:nvSpPr>
          <p:cNvPr id="30" name="Rectangle 29"/>
          <p:cNvSpPr/>
          <p:nvPr/>
        </p:nvSpPr>
        <p:spPr>
          <a:xfrm>
            <a:off x="0" y="1242897"/>
            <a:ext cx="11976315" cy="763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0070C0"/>
                </a:solidFill>
              </a:rPr>
              <a:t>MANUAL SCAVENGING &amp; HAZARDOUS CLEANING</a:t>
            </a:r>
          </a:p>
        </p:txBody>
      </p:sp>
      <p:sp>
        <p:nvSpPr>
          <p:cNvPr id="17" name="Rectangle 16"/>
          <p:cNvSpPr/>
          <p:nvPr/>
        </p:nvSpPr>
        <p:spPr>
          <a:xfrm>
            <a:off x="0" y="2678569"/>
            <a:ext cx="10072643"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accent4"/>
                </a:solidFill>
                <a:latin typeface="Arial Black" panose="020B0A04020102020204" pitchFamily="34" charset="0"/>
              </a:rPr>
              <a:t> </a:t>
            </a:r>
            <a:endParaRPr lang="en-US" dirty="0">
              <a:solidFill>
                <a:schemeClr val="bg1"/>
              </a:solidFill>
              <a:latin typeface="Arial Black" panose="020B0A04020102020204" pitchFamily="34" charset="0"/>
            </a:endParaRPr>
          </a:p>
          <a:p>
            <a:r>
              <a:rPr lang="en-US" sz="4000" b="1" dirty="0">
                <a:solidFill>
                  <a:schemeClr val="accent4">
                    <a:lumMod val="75000"/>
                  </a:schemeClr>
                </a:solidFill>
              </a:rPr>
              <a:t>Under</a:t>
            </a:r>
            <a:r>
              <a:rPr lang="en-US" sz="4000" dirty="0">
                <a:solidFill>
                  <a:schemeClr val="bg1"/>
                </a:solidFill>
                <a:latin typeface="Arial Black" panose="020B0A04020102020204" pitchFamily="34" charset="0"/>
              </a:rPr>
              <a:t> </a:t>
            </a:r>
            <a:r>
              <a:rPr lang="en-US" sz="4000" b="1" dirty="0">
                <a:solidFill>
                  <a:schemeClr val="accent4">
                    <a:lumMod val="75000"/>
                  </a:schemeClr>
                </a:solidFill>
              </a:rPr>
              <a:t>the Prohibition of Employment as Manual Scavengers and their Rehabilitation Act, 2013 (MS Act, 2013)</a:t>
            </a:r>
          </a:p>
        </p:txBody>
      </p:sp>
      <p:sp>
        <p:nvSpPr>
          <p:cNvPr id="19" name="Rectangle 18"/>
          <p:cNvSpPr/>
          <p:nvPr/>
        </p:nvSpPr>
        <p:spPr>
          <a:xfrm>
            <a:off x="1568235" y="4373656"/>
            <a:ext cx="489166"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accent4"/>
                </a:solidFill>
                <a:latin typeface="Arial Black" panose="020B0A04020102020204" pitchFamily="34" charset="0"/>
              </a:rPr>
              <a:t> </a:t>
            </a:r>
            <a:endParaRPr lang="en-US" sz="2400" dirty="0">
              <a:solidFill>
                <a:schemeClr val="bg1"/>
              </a:solidFill>
              <a:latin typeface="Arial Black" panose="020B0A04020102020204" pitchFamily="34" charset="0"/>
            </a:endParaRPr>
          </a:p>
        </p:txBody>
      </p:sp>
      <p:sp>
        <p:nvSpPr>
          <p:cNvPr id="20" name="Slide Number Placeholder 19"/>
          <p:cNvSpPr>
            <a:spLocks noGrp="1"/>
          </p:cNvSpPr>
          <p:nvPr>
            <p:ph type="sldNum" sz="quarter" idx="12"/>
          </p:nvPr>
        </p:nvSpPr>
        <p:spPr/>
        <p:txBody>
          <a:bodyPr/>
          <a:lstStyle/>
          <a:p>
            <a:fld id="{BAFB9A62-36B1-4202-97A7-76C1F2B844D4}" type="slidenum">
              <a:rPr lang="en-US" smtClean="0">
                <a:solidFill>
                  <a:prstClr val="black">
                    <a:tint val="75000"/>
                  </a:prstClr>
                </a:solidFill>
              </a:rPr>
              <a:pPr/>
              <a:t>3</a:t>
            </a:fld>
            <a:endParaRPr lang="en-US">
              <a:solidFill>
                <a:prstClr val="black">
                  <a:tint val="75000"/>
                </a:prstClr>
              </a:solidFill>
            </a:endParaRPr>
          </a:p>
        </p:txBody>
      </p:sp>
      <p:pic>
        <p:nvPicPr>
          <p:cNvPr id="2" name="Picture 1">
            <a:extLst>
              <a:ext uri="{FF2B5EF4-FFF2-40B4-BE49-F238E27FC236}">
                <a16:creationId xmlns:a16="http://schemas.microsoft.com/office/drawing/2014/main" xmlns="" id="{D980290F-D901-EC5D-E5EB-4E76EB2B0BD0}"/>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23907" b="75882" l="3950" r="45356">
                        <a14:foregroundMark x1="34852" y1="63117" x2="34852" y2="63117"/>
                        <a14:foregroundMark x1="40495" y1="63399" x2="40495" y2="63399"/>
                        <a14:foregroundMark x1="40495" y1="63399" x2="40495" y2="63399"/>
                        <a14:foregroundMark x1="45356" y1="66432" x2="45356" y2="66432"/>
                        <a14:foregroundMark x1="45356" y1="66432" x2="45356" y2="66432"/>
                        <a14:foregroundMark x1="45356" y1="66432" x2="45356" y2="66432"/>
                        <a14:foregroundMark x1="3950" y1="63822" x2="3950" y2="63822"/>
                        <a14:foregroundMark x1="3950" y1="63822" x2="3950" y2="63822"/>
                      </a14:backgroundRemoval>
                    </a14:imgEffect>
                  </a14:imgLayer>
                </a14:imgProps>
              </a:ext>
            </a:extLst>
          </a:blip>
          <a:srcRect t="17555" r="50220" b="17523"/>
          <a:stretch/>
        </p:blipFill>
        <p:spPr>
          <a:xfrm flipH="1">
            <a:off x="7778187" y="2384385"/>
            <a:ext cx="4532096" cy="4749585"/>
          </a:xfrm>
          <a:prstGeom prst="rect">
            <a:avLst/>
          </a:prstGeom>
          <a:ln w="12700">
            <a:noFill/>
          </a:ln>
        </p:spPr>
      </p:pic>
    </p:spTree>
    <p:extLst>
      <p:ext uri="{BB962C8B-B14F-4D97-AF65-F5344CB8AC3E}">
        <p14:creationId xmlns:p14="http://schemas.microsoft.com/office/powerpoint/2010/main" xmlns="" val="3157749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grpSp>
        <p:nvGrpSpPr>
          <p:cNvPr id="4" name="Group 24" descr="decorative element">
            <a:extLst>
              <a:ext uri="{FF2B5EF4-FFF2-40B4-BE49-F238E27FC236}">
                <a16:creationId xmlns:a16="http://schemas.microsoft.com/office/drawing/2014/main" xmlns="" id="{F5325EDA-7343-463C-83EC-5D799E8B8195}"/>
              </a:ext>
            </a:extLst>
          </p:cNvPr>
          <p:cNvGrpSpPr/>
          <p:nvPr/>
        </p:nvGrpSpPr>
        <p:grpSpPr>
          <a:xfrm>
            <a:off x="9621170" y="0"/>
            <a:ext cx="2570831" cy="6858001"/>
            <a:chOff x="9621170" y="0"/>
            <a:chExt cx="2570831" cy="6858001"/>
          </a:xfrm>
        </p:grpSpPr>
        <p:sp>
          <p:nvSpPr>
            <p:cNvPr id="26" name="Freeform: Shape 31">
              <a:extLst>
                <a:ext uri="{FF2B5EF4-FFF2-40B4-BE49-F238E27FC236}">
                  <a16:creationId xmlns:a16="http://schemas.microsoft.com/office/drawing/2014/main" xmlns=""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ysClr val="window" lastClr="FFFFFF">
                <a:alpha val="22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7" name="Freeform: Shape 29">
              <a:extLst>
                <a:ext uri="{FF2B5EF4-FFF2-40B4-BE49-F238E27FC236}">
                  <a16:creationId xmlns:a16="http://schemas.microsoft.com/office/drawing/2014/main" xmlns=""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ysClr val="window" lastClr="FFFFFF">
                <a:alpha val="33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8" name="Freeform: Shape 27">
              <a:extLst>
                <a:ext uri="{FF2B5EF4-FFF2-40B4-BE49-F238E27FC236}">
                  <a16:creationId xmlns:a16="http://schemas.microsoft.com/office/drawing/2014/main" xmlns=""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ysClr val="window" lastClr="FFFFFF">
                <a:alpha val="61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9" name="Freeform: Shape 25">
              <a:extLst>
                <a:ext uri="{FF2B5EF4-FFF2-40B4-BE49-F238E27FC236}">
                  <a16:creationId xmlns:a16="http://schemas.microsoft.com/office/drawing/2014/main" xmlns=""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ysClr val="window" lastClr="FFFFFF">
                <a:alpha val="82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30" name="Freeform: Shape 23">
              <a:extLst>
                <a:ext uri="{FF2B5EF4-FFF2-40B4-BE49-F238E27FC236}">
                  <a16:creationId xmlns:a16="http://schemas.microsoft.com/office/drawing/2014/main" xmlns=""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ysClr val="window" lastClr="FFFFFF"/>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grpSp>
      <p:sp>
        <p:nvSpPr>
          <p:cNvPr id="34" name="Slide Number Placeholder 5">
            <a:extLst>
              <a:ext uri="{FF2B5EF4-FFF2-40B4-BE49-F238E27FC236}">
                <a16:creationId xmlns:a16="http://schemas.microsoft.com/office/drawing/2014/main" xmlns=""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dirty="0">
                <a:solidFill>
                  <a:prstClr val="white"/>
                </a:solidFill>
                <a:latin typeface="Calibri Light"/>
              </a:rPr>
              <a:t>21</a:t>
            </a:r>
          </a:p>
        </p:txBody>
      </p:sp>
      <p:sp>
        <p:nvSpPr>
          <p:cNvPr id="35" name="Rectangle 34"/>
          <p:cNvSpPr/>
          <p:nvPr/>
        </p:nvSpPr>
        <p:spPr>
          <a:xfrm>
            <a:off x="154961" y="2503714"/>
            <a:ext cx="10648124" cy="4235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accent4"/>
                </a:solidFill>
                <a:latin typeface="Arial Black" panose="020B0A04020102020204" pitchFamily="34" charset="0"/>
              </a:rPr>
              <a:t>Precautions</a:t>
            </a:r>
            <a:r>
              <a:rPr lang="en-US" sz="3600" b="1" dirty="0">
                <a:solidFill>
                  <a:prstClr val="white"/>
                </a:solidFill>
                <a:latin typeface="Arial Black" panose="020B0A04020102020204" pitchFamily="34" charset="0"/>
              </a:rPr>
              <a:t> </a:t>
            </a:r>
            <a:r>
              <a:rPr lang="en-US" sz="2800" b="1" dirty="0">
                <a:solidFill>
                  <a:prstClr val="white"/>
                </a:solidFill>
                <a:latin typeface="Arial Black" panose="020B0A04020102020204" pitchFamily="34" charset="0"/>
              </a:rPr>
              <a:t>BEFORE, DURING and AFTER </a:t>
            </a:r>
          </a:p>
          <a:p>
            <a:r>
              <a:rPr lang="en-US" sz="2400" b="1" dirty="0">
                <a:solidFill>
                  <a:prstClr val="white"/>
                </a:solidFill>
                <a:latin typeface="Arial Black" panose="020B0A04020102020204" pitchFamily="34" charset="0"/>
              </a:rPr>
              <a:t>cleaning of </a:t>
            </a:r>
            <a:r>
              <a:rPr lang="en-US" sz="2400" b="1" dirty="0">
                <a:solidFill>
                  <a:schemeClr val="accent4"/>
                </a:solidFill>
                <a:latin typeface="Arial Black" panose="020B0A04020102020204" pitchFamily="34" charset="0"/>
              </a:rPr>
              <a:t>SEWER OR SEPTIC TANKS</a:t>
            </a:r>
            <a:endParaRPr lang="en-US" sz="3200" b="1" dirty="0">
              <a:solidFill>
                <a:schemeClr val="accent4"/>
              </a:solidFill>
              <a:latin typeface="Arial Black" panose="020B0A04020102020204" pitchFamily="34" charset="0"/>
            </a:endParaRPr>
          </a:p>
        </p:txBody>
      </p:sp>
    </p:spTree>
    <p:extLst>
      <p:ext uri="{BB962C8B-B14F-4D97-AF65-F5344CB8AC3E}">
        <p14:creationId xmlns:p14="http://schemas.microsoft.com/office/powerpoint/2010/main" xmlns="" val="1152117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3"/>
          <p:cNvGrpSpPr/>
          <p:nvPr/>
        </p:nvGrpSpPr>
        <p:grpSpPr>
          <a:xfrm>
            <a:off x="-1" y="203423"/>
            <a:ext cx="7446603" cy="1002497"/>
            <a:chOff x="-1" y="203423"/>
            <a:chExt cx="7446603"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Precautions </a:t>
              </a:r>
              <a:r>
                <a:rPr lang="en-US" sz="2800" b="1" dirty="0">
                  <a:solidFill>
                    <a:prstClr val="white"/>
                  </a:solidFill>
                </a:rPr>
                <a:t>BEFORE</a:t>
              </a:r>
              <a:r>
                <a:rPr lang="en-US" sz="2400" b="1" dirty="0">
                  <a:solidFill>
                    <a:prstClr val="white"/>
                  </a:solidFill>
                </a:rPr>
                <a:t> cleaning of sewer or Septic tanks </a:t>
              </a:r>
            </a:p>
          </p:txBody>
        </p:sp>
      </p:grpSp>
      <p:grpSp>
        <p:nvGrpSpPr>
          <p:cNvPr id="4" name="Group 18"/>
          <p:cNvGrpSpPr/>
          <p:nvPr/>
        </p:nvGrpSpPr>
        <p:grpSpPr>
          <a:xfrm>
            <a:off x="371183" y="1503846"/>
            <a:ext cx="10897452" cy="1200329"/>
            <a:chOff x="371183" y="1423164"/>
            <a:chExt cx="10897452" cy="1200329"/>
          </a:xfrm>
        </p:grpSpPr>
        <p:sp>
          <p:nvSpPr>
            <p:cNvPr id="27" name="Oval 26"/>
            <p:cNvSpPr/>
            <p:nvPr/>
          </p:nvSpPr>
          <p:spPr>
            <a:xfrm>
              <a:off x="371183" y="1436611"/>
              <a:ext cx="529770" cy="52977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1</a:t>
              </a:r>
            </a:p>
          </p:txBody>
        </p:sp>
        <p:sp>
          <p:nvSpPr>
            <p:cNvPr id="28" name="Rectangle 27"/>
            <p:cNvSpPr/>
            <p:nvPr/>
          </p:nvSpPr>
          <p:spPr>
            <a:xfrm>
              <a:off x="1057835" y="1423164"/>
              <a:ext cx="10210800" cy="1200329"/>
            </a:xfrm>
            <a:prstGeom prst="rect">
              <a:avLst/>
            </a:prstGeom>
          </p:spPr>
          <p:txBody>
            <a:bodyPr wrap="square">
              <a:spAutoFit/>
            </a:bodyPr>
            <a:lstStyle/>
            <a:p>
              <a:pPr algn="just"/>
              <a:r>
                <a:rPr lang="en-US" sz="2400" dirty="0">
                  <a:solidFill>
                    <a:prstClr val="black"/>
                  </a:solidFill>
                </a:rPr>
                <a:t>Before starting the cleaning, ensure that a supervisor   has inspected and determine </a:t>
              </a:r>
              <a:r>
                <a:rPr lang="en-US" sz="2400" b="1" dirty="0">
                  <a:solidFill>
                    <a:prstClr val="black"/>
                  </a:solidFill>
                </a:rPr>
                <a:t>industries nearby </a:t>
              </a:r>
              <a:r>
                <a:rPr lang="en-US" sz="2400" dirty="0">
                  <a:solidFill>
                    <a:prstClr val="black"/>
                  </a:solidFill>
                </a:rPr>
                <a:t>to anticipate any hazardous atmosphere that may be encountered:</a:t>
              </a:r>
            </a:p>
          </p:txBody>
        </p:sp>
      </p:grpSp>
      <p:grpSp>
        <p:nvGrpSpPr>
          <p:cNvPr id="5" name="Group 5"/>
          <p:cNvGrpSpPr/>
          <p:nvPr/>
        </p:nvGrpSpPr>
        <p:grpSpPr>
          <a:xfrm>
            <a:off x="817201" y="2862943"/>
            <a:ext cx="10901082" cy="3167743"/>
            <a:chOff x="654425" y="3446271"/>
            <a:chExt cx="10901082" cy="2414783"/>
          </a:xfrm>
        </p:grpSpPr>
        <p:sp>
          <p:nvSpPr>
            <p:cNvPr id="2" name="Rectangle 1"/>
            <p:cNvSpPr/>
            <p:nvPr/>
          </p:nvSpPr>
          <p:spPr>
            <a:xfrm>
              <a:off x="654425" y="3446271"/>
              <a:ext cx="3550024" cy="2407024"/>
            </a:xfrm>
            <a:prstGeom prst="rect">
              <a:avLst/>
            </a:prstGeom>
            <a:blipFill>
              <a:blip r:embed="rId3"/>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329954" y="3454030"/>
              <a:ext cx="3550024" cy="2407024"/>
            </a:xfrm>
            <a:prstGeom prst="rect">
              <a:avLst/>
            </a:prstGeom>
            <a:blipFill>
              <a:blip r:embed="rId4"/>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005483" y="3446271"/>
              <a:ext cx="3550024" cy="2407024"/>
            </a:xfrm>
            <a:prstGeom prst="rect">
              <a:avLst/>
            </a:prstGeom>
            <a:blipFill>
              <a:blip r:embed="rId5"/>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Slide Number Placeholder 13"/>
          <p:cNvSpPr>
            <a:spLocks noGrp="1"/>
          </p:cNvSpPr>
          <p:nvPr>
            <p:ph type="sldNum" sz="quarter" idx="12"/>
          </p:nvPr>
        </p:nvSpPr>
        <p:spPr/>
        <p:txBody>
          <a:bodyPr/>
          <a:lstStyle/>
          <a:p>
            <a:fld id="{BAFB9A62-36B1-4202-97A7-76C1F2B844D4}"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xmlns="" val="265450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1" y="203423"/>
            <a:ext cx="7446603" cy="1002497"/>
            <a:chOff x="-1" y="203423"/>
            <a:chExt cx="7446603"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Precautions </a:t>
              </a:r>
              <a:r>
                <a:rPr lang="en-US" sz="2800" b="1" dirty="0">
                  <a:solidFill>
                    <a:prstClr val="white"/>
                  </a:solidFill>
                </a:rPr>
                <a:t>BEFORE</a:t>
              </a:r>
              <a:r>
                <a:rPr lang="en-US" sz="2400" b="1" dirty="0">
                  <a:solidFill>
                    <a:prstClr val="white"/>
                  </a:solidFill>
                </a:rPr>
                <a:t> cleaning of sewer or Septic tanks </a:t>
              </a:r>
            </a:p>
          </p:txBody>
        </p:sp>
      </p:grpSp>
      <p:grpSp>
        <p:nvGrpSpPr>
          <p:cNvPr id="3" name="Group 18"/>
          <p:cNvGrpSpPr/>
          <p:nvPr/>
        </p:nvGrpSpPr>
        <p:grpSpPr>
          <a:xfrm>
            <a:off x="371183" y="1503846"/>
            <a:ext cx="10897452" cy="830997"/>
            <a:chOff x="371183" y="1423164"/>
            <a:chExt cx="10897452" cy="830997"/>
          </a:xfrm>
        </p:grpSpPr>
        <p:sp>
          <p:nvSpPr>
            <p:cNvPr id="27" name="Oval 26"/>
            <p:cNvSpPr/>
            <p:nvPr/>
          </p:nvSpPr>
          <p:spPr>
            <a:xfrm>
              <a:off x="371183" y="1436611"/>
              <a:ext cx="529770" cy="52977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2</a:t>
              </a:r>
            </a:p>
          </p:txBody>
        </p:sp>
        <p:sp>
          <p:nvSpPr>
            <p:cNvPr id="28" name="Rectangle 27"/>
            <p:cNvSpPr/>
            <p:nvPr/>
          </p:nvSpPr>
          <p:spPr>
            <a:xfrm>
              <a:off x="1057835" y="1423164"/>
              <a:ext cx="10210800" cy="830997"/>
            </a:xfrm>
            <a:prstGeom prst="rect">
              <a:avLst/>
            </a:prstGeom>
          </p:spPr>
          <p:txBody>
            <a:bodyPr wrap="square">
              <a:spAutoFit/>
            </a:bodyPr>
            <a:lstStyle/>
            <a:p>
              <a:pPr algn="just"/>
              <a:r>
                <a:rPr lang="en-US" sz="2400" dirty="0">
                  <a:solidFill>
                    <a:prstClr val="black"/>
                  </a:solidFill>
                </a:rPr>
                <a:t>The </a:t>
              </a:r>
              <a:r>
                <a:rPr lang="en-US" sz="2400" b="1" dirty="0">
                  <a:solidFill>
                    <a:prstClr val="black"/>
                  </a:solidFill>
                </a:rPr>
                <a:t>condition of metal-rung ladders and the side  walls </a:t>
              </a:r>
              <a:r>
                <a:rPr lang="en-US" sz="2400" dirty="0">
                  <a:solidFill>
                    <a:prstClr val="black"/>
                  </a:solidFill>
                </a:rPr>
                <a:t>of the manhole shall be checked to see if there is  any danger of collapse</a:t>
              </a:r>
            </a:p>
          </p:txBody>
        </p:sp>
      </p:grpSp>
      <p:grpSp>
        <p:nvGrpSpPr>
          <p:cNvPr id="4" name="Group 17"/>
          <p:cNvGrpSpPr/>
          <p:nvPr/>
        </p:nvGrpSpPr>
        <p:grpSpPr>
          <a:xfrm>
            <a:off x="1071281" y="2743199"/>
            <a:ext cx="10019929" cy="3196933"/>
            <a:chOff x="1071281" y="2407024"/>
            <a:chExt cx="10019929" cy="3196933"/>
          </a:xfrm>
        </p:grpSpPr>
        <p:sp>
          <p:nvSpPr>
            <p:cNvPr id="32" name="Rectangle 31"/>
            <p:cNvSpPr/>
            <p:nvPr/>
          </p:nvSpPr>
          <p:spPr>
            <a:xfrm>
              <a:off x="1071281" y="2407024"/>
              <a:ext cx="4908177" cy="319057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a:off x="6183033" y="2413385"/>
              <a:ext cx="4908177" cy="319057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Slide Number Placeholder 11"/>
          <p:cNvSpPr>
            <a:spLocks noGrp="1"/>
          </p:cNvSpPr>
          <p:nvPr>
            <p:ph type="sldNum" sz="quarter" idx="12"/>
          </p:nvPr>
        </p:nvSpPr>
        <p:spPr/>
        <p:txBody>
          <a:bodyPr/>
          <a:lstStyle/>
          <a:p>
            <a:fld id="{BAFB9A62-36B1-4202-97A7-76C1F2B844D4}"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xmlns="" val="1595494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1" y="203423"/>
            <a:ext cx="7446603" cy="1002497"/>
            <a:chOff x="-1" y="203423"/>
            <a:chExt cx="7446603"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Precautions </a:t>
              </a:r>
              <a:r>
                <a:rPr lang="en-US" sz="2800" b="1" dirty="0">
                  <a:solidFill>
                    <a:prstClr val="white"/>
                  </a:solidFill>
                </a:rPr>
                <a:t>BEFORE</a:t>
              </a:r>
              <a:r>
                <a:rPr lang="en-US" sz="2400" b="1" dirty="0">
                  <a:solidFill>
                    <a:prstClr val="white"/>
                  </a:solidFill>
                </a:rPr>
                <a:t> cleaning of sewer or Septic tanks </a:t>
              </a:r>
            </a:p>
          </p:txBody>
        </p:sp>
      </p:grpSp>
      <p:grpSp>
        <p:nvGrpSpPr>
          <p:cNvPr id="3" name="Group 18"/>
          <p:cNvGrpSpPr/>
          <p:nvPr/>
        </p:nvGrpSpPr>
        <p:grpSpPr>
          <a:xfrm>
            <a:off x="565163" y="1432553"/>
            <a:ext cx="11256718" cy="537175"/>
            <a:chOff x="509011" y="1604381"/>
            <a:chExt cx="7998217" cy="537175"/>
          </a:xfrm>
        </p:grpSpPr>
        <p:sp>
          <p:nvSpPr>
            <p:cNvPr id="17" name="Oval 16"/>
            <p:cNvSpPr/>
            <p:nvPr/>
          </p:nvSpPr>
          <p:spPr>
            <a:xfrm>
              <a:off x="509011" y="1684941"/>
              <a:ext cx="359611" cy="45661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18" name="Rectangle 17"/>
            <p:cNvSpPr/>
            <p:nvPr/>
          </p:nvSpPr>
          <p:spPr>
            <a:xfrm>
              <a:off x="932051" y="1604381"/>
              <a:ext cx="7575177" cy="523220"/>
            </a:xfrm>
            <a:prstGeom prst="rect">
              <a:avLst/>
            </a:prstGeom>
          </p:spPr>
          <p:txBody>
            <a:bodyPr wrap="square">
              <a:spAutoFit/>
            </a:bodyPr>
            <a:lstStyle/>
            <a:p>
              <a:r>
                <a:rPr lang="en-US" sz="2800" dirty="0"/>
                <a:t>Manhole shall be opened at least one hour before the start of operation</a:t>
              </a:r>
            </a:p>
          </p:txBody>
        </p:sp>
      </p:grpSp>
      <p:grpSp>
        <p:nvGrpSpPr>
          <p:cNvPr id="4" name="Group 41"/>
          <p:cNvGrpSpPr/>
          <p:nvPr/>
        </p:nvGrpSpPr>
        <p:grpSpPr>
          <a:xfrm>
            <a:off x="1071281" y="2407024"/>
            <a:ext cx="10019929" cy="3196933"/>
            <a:chOff x="1071281" y="2407024"/>
            <a:chExt cx="10019929" cy="3196933"/>
          </a:xfrm>
        </p:grpSpPr>
        <p:grpSp>
          <p:nvGrpSpPr>
            <p:cNvPr id="5" name="Group 35"/>
            <p:cNvGrpSpPr/>
            <p:nvPr/>
          </p:nvGrpSpPr>
          <p:grpSpPr>
            <a:xfrm>
              <a:off x="1071281" y="2407024"/>
              <a:ext cx="10019929" cy="3196933"/>
              <a:chOff x="1071281" y="2407024"/>
              <a:chExt cx="10019929" cy="3196933"/>
            </a:xfrm>
          </p:grpSpPr>
          <p:sp>
            <p:nvSpPr>
              <p:cNvPr id="34" name="Rectangle 33"/>
              <p:cNvSpPr/>
              <p:nvPr/>
            </p:nvSpPr>
            <p:spPr>
              <a:xfrm>
                <a:off x="1071281" y="2407024"/>
                <a:ext cx="4908177" cy="319057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183033" y="2413385"/>
                <a:ext cx="4908177" cy="319057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p:cNvSpPr/>
            <p:nvPr/>
          </p:nvSpPr>
          <p:spPr>
            <a:xfrm>
              <a:off x="1138516" y="2469422"/>
              <a:ext cx="1358153" cy="692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246719" y="2455975"/>
              <a:ext cx="1358153" cy="692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95654" y="2593927"/>
              <a:ext cx="443875" cy="443875"/>
            </a:xfrm>
            <a:prstGeom prst="rect">
              <a:avLst/>
            </a:prstGeom>
          </p:spPr>
        </p:pic>
        <p:pic>
          <p:nvPicPr>
            <p:cNvPr id="41" name="Picture 4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627298" y="2479541"/>
              <a:ext cx="570099" cy="645752"/>
            </a:xfrm>
            <a:prstGeom prst="rect">
              <a:avLst/>
            </a:prstGeom>
          </p:spPr>
        </p:pic>
      </p:grpSp>
      <p:sp>
        <p:nvSpPr>
          <p:cNvPr id="19" name="Slide Number Placeholder 18"/>
          <p:cNvSpPr>
            <a:spLocks noGrp="1"/>
          </p:cNvSpPr>
          <p:nvPr>
            <p:ph type="sldNum" sz="quarter" idx="12"/>
          </p:nvPr>
        </p:nvSpPr>
        <p:spPr/>
        <p:txBody>
          <a:bodyPr/>
          <a:lstStyle/>
          <a:p>
            <a:fld id="{BAFB9A62-36B1-4202-97A7-76C1F2B844D4}" type="slidenum">
              <a:rPr lang="en-US" smtClean="0">
                <a:solidFill>
                  <a:prstClr val="black">
                    <a:tint val="75000"/>
                  </a:prstClr>
                </a:solidFill>
              </a:rPr>
              <a:pPr/>
              <a:t>33</a:t>
            </a:fld>
            <a:endParaRPr lang="en-US">
              <a:solidFill>
                <a:prstClr val="black">
                  <a:tint val="75000"/>
                </a:prstClr>
              </a:solidFill>
            </a:endParaRPr>
          </a:p>
        </p:txBody>
      </p:sp>
      <p:grpSp>
        <p:nvGrpSpPr>
          <p:cNvPr id="6" name="Group 18">
            <a:extLst>
              <a:ext uri="{FF2B5EF4-FFF2-40B4-BE49-F238E27FC236}">
                <a16:creationId xmlns:a16="http://schemas.microsoft.com/office/drawing/2014/main" xmlns="" id="{5415115D-64F4-69D9-1E4D-563F3BE73D97}"/>
              </a:ext>
            </a:extLst>
          </p:cNvPr>
          <p:cNvGrpSpPr/>
          <p:nvPr/>
        </p:nvGrpSpPr>
        <p:grpSpPr>
          <a:xfrm>
            <a:off x="572032" y="5696535"/>
            <a:ext cx="11701074" cy="954107"/>
            <a:chOff x="490926" y="1517293"/>
            <a:chExt cx="11701074" cy="630825"/>
          </a:xfrm>
        </p:grpSpPr>
        <p:sp>
          <p:nvSpPr>
            <p:cNvPr id="7" name="Oval 6">
              <a:extLst>
                <a:ext uri="{FF2B5EF4-FFF2-40B4-BE49-F238E27FC236}">
                  <a16:creationId xmlns:a16="http://schemas.microsoft.com/office/drawing/2014/main" xmlns="" id="{5531B348-DAE8-8889-FBE0-706B420533E6}"/>
                </a:ext>
              </a:extLst>
            </p:cNvPr>
            <p:cNvSpPr/>
            <p:nvPr/>
          </p:nvSpPr>
          <p:spPr>
            <a:xfrm>
              <a:off x="490926" y="1622605"/>
              <a:ext cx="488788" cy="3509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
          <p:nvSpPr>
            <p:cNvPr id="8" name="Rectangle 7">
              <a:extLst>
                <a:ext uri="{FF2B5EF4-FFF2-40B4-BE49-F238E27FC236}">
                  <a16:creationId xmlns:a16="http://schemas.microsoft.com/office/drawing/2014/main" xmlns="" id="{FD6DC0CA-4EF4-FB93-9F6D-FAC1A25014EE}"/>
                </a:ext>
              </a:extLst>
            </p:cNvPr>
            <p:cNvSpPr/>
            <p:nvPr/>
          </p:nvSpPr>
          <p:spPr>
            <a:xfrm>
              <a:off x="1071281" y="1517293"/>
              <a:ext cx="11120719" cy="630825"/>
            </a:xfrm>
            <a:prstGeom prst="rect">
              <a:avLst/>
            </a:prstGeom>
          </p:spPr>
          <p:txBody>
            <a:bodyPr wrap="square">
              <a:spAutoFit/>
            </a:bodyPr>
            <a:lstStyle/>
            <a:p>
              <a:r>
                <a:rPr lang="en-US" sz="2800" dirty="0"/>
                <a:t>Ventilate the sewer line by opening at least two or three manholes on both the sides where work is to be carried out</a:t>
              </a:r>
            </a:p>
          </p:txBody>
        </p:sp>
      </p:grpSp>
    </p:spTree>
    <p:extLst>
      <p:ext uri="{BB962C8B-B14F-4D97-AF65-F5344CB8AC3E}">
        <p14:creationId xmlns:p14="http://schemas.microsoft.com/office/powerpoint/2010/main" xmlns="" val="1674277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1" y="76200"/>
            <a:ext cx="7446603" cy="1129720"/>
            <a:chOff x="-1" y="76200"/>
            <a:chExt cx="7446603" cy="1129720"/>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76200"/>
              <a:ext cx="7394781" cy="1068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Precautions </a:t>
              </a:r>
              <a:r>
                <a:rPr lang="en-US" sz="2800" b="1" dirty="0">
                  <a:solidFill>
                    <a:prstClr val="white"/>
                  </a:solidFill>
                </a:rPr>
                <a:t>BEFORE</a:t>
              </a:r>
              <a:r>
                <a:rPr lang="en-US" sz="2400" b="1" dirty="0">
                  <a:solidFill>
                    <a:prstClr val="white"/>
                  </a:solidFill>
                </a:rPr>
                <a:t> cleaning of sewer or Septic tanks </a:t>
              </a:r>
            </a:p>
          </p:txBody>
        </p:sp>
      </p:grpSp>
      <p:grpSp>
        <p:nvGrpSpPr>
          <p:cNvPr id="3" name="Group 18"/>
          <p:cNvGrpSpPr/>
          <p:nvPr/>
        </p:nvGrpSpPr>
        <p:grpSpPr>
          <a:xfrm>
            <a:off x="336226" y="1341932"/>
            <a:ext cx="11689923" cy="1569660"/>
            <a:chOff x="488630" y="1342482"/>
            <a:chExt cx="11689923" cy="1318536"/>
          </a:xfrm>
        </p:grpSpPr>
        <p:sp>
          <p:nvSpPr>
            <p:cNvPr id="27" name="Oval 26"/>
            <p:cNvSpPr/>
            <p:nvPr/>
          </p:nvSpPr>
          <p:spPr>
            <a:xfrm>
              <a:off x="488630" y="1543242"/>
              <a:ext cx="512858" cy="46113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p>
          </p:txBody>
        </p:sp>
        <p:sp>
          <p:nvSpPr>
            <p:cNvPr id="28" name="Rectangle 27"/>
            <p:cNvSpPr/>
            <p:nvPr/>
          </p:nvSpPr>
          <p:spPr>
            <a:xfrm>
              <a:off x="1057834" y="1342482"/>
              <a:ext cx="11120719" cy="1318536"/>
            </a:xfrm>
            <a:prstGeom prst="rect">
              <a:avLst/>
            </a:prstGeom>
          </p:spPr>
          <p:txBody>
            <a:bodyPr wrap="square">
              <a:spAutoFit/>
            </a:bodyPr>
            <a:lstStyle/>
            <a:p>
              <a:r>
                <a:rPr lang="en-US" sz="2400" dirty="0"/>
                <a:t>Cleaning of a sewer or septic tank shall be done:</a:t>
              </a:r>
            </a:p>
            <a:p>
              <a:pPr marL="285750" indent="-285750">
                <a:buFont typeface="Arial" panose="020B0604020202020204" pitchFamily="34" charset="0"/>
                <a:buChar char="•"/>
              </a:pPr>
              <a:r>
                <a:rPr lang="en-US" sz="2400" b="1" dirty="0">
                  <a:solidFill>
                    <a:schemeClr val="accent4">
                      <a:lumMod val="75000"/>
                    </a:schemeClr>
                  </a:solidFill>
                </a:rPr>
                <a:t>Only in day-light</a:t>
              </a:r>
            </a:p>
            <a:p>
              <a:pPr marL="285750" indent="-285750">
                <a:buFont typeface="Arial" panose="020B0604020202020204" pitchFamily="34" charset="0"/>
                <a:buChar char="•"/>
              </a:pPr>
              <a:r>
                <a:rPr lang="en-US" sz="2400" dirty="0"/>
                <a:t>For a </a:t>
              </a:r>
              <a:r>
                <a:rPr lang="en-US" sz="2400" b="1" dirty="0">
                  <a:solidFill>
                    <a:schemeClr val="accent4">
                      <a:lumMod val="75000"/>
                    </a:schemeClr>
                  </a:solidFill>
                </a:rPr>
                <a:t>duration not exceeding 90 minutes</a:t>
              </a:r>
              <a:r>
                <a:rPr lang="en-US" sz="2400" dirty="0">
                  <a:solidFill>
                    <a:schemeClr val="accent4">
                      <a:lumMod val="75000"/>
                    </a:schemeClr>
                  </a:solidFill>
                </a:rPr>
                <a:t> </a:t>
              </a:r>
              <a:r>
                <a:rPr lang="en-US" sz="2400" dirty="0"/>
                <a:t>at a stretch, </a:t>
              </a:r>
            </a:p>
            <a:p>
              <a:pPr marL="285750" indent="-285750">
                <a:buFont typeface="Arial" panose="020B0604020202020204" pitchFamily="34" charset="0"/>
                <a:buChar char="•"/>
              </a:pPr>
              <a:r>
                <a:rPr lang="en-US" sz="2400" dirty="0"/>
                <a:t>there  shall be mandatory </a:t>
              </a:r>
              <a:r>
                <a:rPr lang="en-US" sz="2400" b="1" dirty="0">
                  <a:solidFill>
                    <a:schemeClr val="accent4">
                      <a:lumMod val="75000"/>
                    </a:schemeClr>
                  </a:solidFill>
                </a:rPr>
                <a:t>interval of 30 minutes </a:t>
              </a:r>
              <a:r>
                <a:rPr lang="en-US" sz="2400" dirty="0"/>
                <a:t>between two  stretches.</a:t>
              </a:r>
            </a:p>
          </p:txBody>
        </p:sp>
      </p:grpSp>
      <p:grpSp>
        <p:nvGrpSpPr>
          <p:cNvPr id="4" name="Group 33"/>
          <p:cNvGrpSpPr/>
          <p:nvPr/>
        </p:nvGrpSpPr>
        <p:grpSpPr>
          <a:xfrm>
            <a:off x="1071281" y="3091546"/>
            <a:ext cx="10019929" cy="3324998"/>
            <a:chOff x="1071281" y="2278959"/>
            <a:chExt cx="10019929" cy="3324998"/>
          </a:xfrm>
        </p:grpSpPr>
        <p:sp>
          <p:nvSpPr>
            <p:cNvPr id="39" name="Rectangle 38"/>
            <p:cNvSpPr/>
            <p:nvPr/>
          </p:nvSpPr>
          <p:spPr>
            <a:xfrm>
              <a:off x="1071281" y="2407024"/>
              <a:ext cx="4908177" cy="319057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183033" y="2278959"/>
              <a:ext cx="4908177" cy="3324998"/>
            </a:xfrm>
            <a:prstGeom prst="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object 5"/>
          <p:cNvSpPr/>
          <p:nvPr/>
        </p:nvSpPr>
        <p:spPr>
          <a:xfrm>
            <a:off x="7229438" y="3391073"/>
            <a:ext cx="2815365" cy="2783126"/>
          </a:xfrm>
          <a:prstGeom prst="rect">
            <a:avLst/>
          </a:prstGeom>
          <a:blipFill>
            <a:blip r:embed="rId4" cstate="print"/>
            <a:stretch>
              <a:fillRect/>
            </a:stretch>
          </a:blipFill>
        </p:spPr>
        <p:txBody>
          <a:bodyPr wrap="square" lIns="0" tIns="0" rIns="0" bIns="0" rtlCol="0"/>
          <a:lstStyle/>
          <a:p>
            <a:endParaRPr/>
          </a:p>
        </p:txBody>
      </p:sp>
      <p:sp>
        <p:nvSpPr>
          <p:cNvPr id="20" name="Rectangle 19"/>
          <p:cNvSpPr/>
          <p:nvPr/>
        </p:nvSpPr>
        <p:spPr>
          <a:xfrm>
            <a:off x="1071281" y="3091546"/>
            <a:ext cx="4908177" cy="290178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12"/>
          </p:nvPr>
        </p:nvSpPr>
        <p:spPr/>
        <p:txBody>
          <a:bodyPr/>
          <a:lstStyle/>
          <a:p>
            <a:fld id="{BAFB9A62-36B1-4202-97A7-76C1F2B844D4}"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xmlns="" val="77043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1" y="203423"/>
            <a:ext cx="7446603" cy="1002497"/>
            <a:chOff x="-1" y="203423"/>
            <a:chExt cx="7446603"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Precautions </a:t>
              </a:r>
              <a:r>
                <a:rPr lang="en-US" sz="2800" b="1" dirty="0">
                  <a:solidFill>
                    <a:prstClr val="white"/>
                  </a:solidFill>
                </a:rPr>
                <a:t>BEFORE</a:t>
              </a:r>
              <a:r>
                <a:rPr lang="en-US" sz="2400" b="1" dirty="0">
                  <a:solidFill>
                    <a:prstClr val="white"/>
                  </a:solidFill>
                </a:rPr>
                <a:t> cleaning of sewer or Septic tanks </a:t>
              </a:r>
            </a:p>
          </p:txBody>
        </p:sp>
      </p:grpSp>
      <p:grpSp>
        <p:nvGrpSpPr>
          <p:cNvPr id="3" name="Group 18"/>
          <p:cNvGrpSpPr/>
          <p:nvPr/>
        </p:nvGrpSpPr>
        <p:grpSpPr>
          <a:xfrm>
            <a:off x="371183" y="1261966"/>
            <a:ext cx="11756142" cy="1569660"/>
            <a:chOff x="371183" y="1181284"/>
            <a:chExt cx="11756142" cy="1569660"/>
          </a:xfrm>
        </p:grpSpPr>
        <p:sp>
          <p:nvSpPr>
            <p:cNvPr id="27" name="Oval 26"/>
            <p:cNvSpPr/>
            <p:nvPr/>
          </p:nvSpPr>
          <p:spPr>
            <a:xfrm>
              <a:off x="371183" y="1436611"/>
              <a:ext cx="529770" cy="52977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p>
          </p:txBody>
        </p:sp>
        <p:sp>
          <p:nvSpPr>
            <p:cNvPr id="28" name="Rectangle 27"/>
            <p:cNvSpPr/>
            <p:nvPr/>
          </p:nvSpPr>
          <p:spPr>
            <a:xfrm>
              <a:off x="1006606" y="1181284"/>
              <a:ext cx="11120719" cy="1569660"/>
            </a:xfrm>
            <a:prstGeom prst="rect">
              <a:avLst/>
            </a:prstGeom>
          </p:spPr>
          <p:txBody>
            <a:bodyPr wrap="square">
              <a:spAutoFit/>
            </a:bodyPr>
            <a:lstStyle/>
            <a:p>
              <a:pPr marL="285750" indent="-285750">
                <a:buFont typeface="Arial" panose="020B0604020202020204" pitchFamily="34" charset="0"/>
                <a:buChar char="•"/>
              </a:pPr>
              <a:r>
                <a:rPr lang="en-US" sz="2400" dirty="0"/>
                <a:t>The manhole shall be properly fenced or barricaded to  prevent any person, specially children from accidentally falling in  to the sewer</a:t>
              </a:r>
              <a:endParaRPr lang="hi-IN" sz="2400" dirty="0"/>
            </a:p>
            <a:p>
              <a:pPr marL="285750" lvl="2" indent="-285750">
                <a:buFont typeface="Arial" panose="020B0604020202020204" pitchFamily="34" charset="0"/>
                <a:buChar char="•"/>
              </a:pPr>
              <a:r>
                <a:rPr lang="en-US" sz="2400" b="1" dirty="0">
                  <a:solidFill>
                    <a:schemeClr val="accent4">
                      <a:lumMod val="75000"/>
                    </a:schemeClr>
                  </a:solidFill>
                </a:rPr>
                <a:t>Traffic and pedestrian barricades are provided all the times</a:t>
              </a:r>
            </a:p>
            <a:p>
              <a:pPr marL="285750" indent="-285750">
                <a:buFont typeface="Arial" panose="020B0604020202020204" pitchFamily="34" charset="0"/>
                <a:buChar char="•"/>
              </a:pPr>
              <a:r>
                <a:rPr lang="en-US" sz="2400" dirty="0"/>
                <a:t>Dummy cover with welded fabric or wire net may  be used</a:t>
              </a:r>
            </a:p>
          </p:txBody>
        </p:sp>
      </p:grpSp>
      <p:grpSp>
        <p:nvGrpSpPr>
          <p:cNvPr id="4" name="Group 16"/>
          <p:cNvGrpSpPr/>
          <p:nvPr/>
        </p:nvGrpSpPr>
        <p:grpSpPr>
          <a:xfrm>
            <a:off x="1071281" y="3048001"/>
            <a:ext cx="10019929" cy="3518432"/>
            <a:chOff x="1071281" y="2407024"/>
            <a:chExt cx="10019929" cy="3196933"/>
          </a:xfrm>
        </p:grpSpPr>
        <p:grpSp>
          <p:nvGrpSpPr>
            <p:cNvPr id="5" name="Group 17"/>
            <p:cNvGrpSpPr/>
            <p:nvPr/>
          </p:nvGrpSpPr>
          <p:grpSpPr>
            <a:xfrm>
              <a:off x="1071281" y="2407024"/>
              <a:ext cx="10019929" cy="3196933"/>
              <a:chOff x="1071281" y="2407024"/>
              <a:chExt cx="10019929" cy="3196933"/>
            </a:xfrm>
          </p:grpSpPr>
          <p:sp>
            <p:nvSpPr>
              <p:cNvPr id="32" name="Rectangle 31"/>
              <p:cNvSpPr/>
              <p:nvPr/>
            </p:nvSpPr>
            <p:spPr>
              <a:xfrm>
                <a:off x="1071281" y="2407024"/>
                <a:ext cx="4908177" cy="319057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183033" y="2413385"/>
                <a:ext cx="4908177" cy="319057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1138516" y="2469422"/>
              <a:ext cx="1358153" cy="692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246719" y="2455975"/>
              <a:ext cx="1358153" cy="692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95654" y="2593927"/>
              <a:ext cx="443875" cy="443875"/>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627298" y="2479541"/>
              <a:ext cx="570099" cy="645752"/>
            </a:xfrm>
            <a:prstGeom prst="rect">
              <a:avLst/>
            </a:prstGeom>
          </p:spPr>
        </p:pic>
      </p:grpSp>
      <p:sp>
        <p:nvSpPr>
          <p:cNvPr id="18" name="Slide Number Placeholder 17"/>
          <p:cNvSpPr>
            <a:spLocks noGrp="1"/>
          </p:cNvSpPr>
          <p:nvPr>
            <p:ph type="sldNum" sz="quarter" idx="12"/>
          </p:nvPr>
        </p:nvSpPr>
        <p:spPr/>
        <p:txBody>
          <a:bodyPr/>
          <a:lstStyle/>
          <a:p>
            <a:fld id="{BAFB9A62-36B1-4202-97A7-76C1F2B844D4}"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xmlns="" val="1095169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1" y="203423"/>
            <a:ext cx="7446603" cy="1002497"/>
            <a:chOff x="-1" y="203423"/>
            <a:chExt cx="7446603"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Precautions </a:t>
              </a:r>
              <a:r>
                <a:rPr lang="en-US" sz="2800" b="1" dirty="0">
                  <a:solidFill>
                    <a:prstClr val="white"/>
                  </a:solidFill>
                </a:rPr>
                <a:t>BEFORE</a:t>
              </a:r>
              <a:r>
                <a:rPr lang="en-US" sz="2400" b="1" dirty="0">
                  <a:solidFill>
                    <a:prstClr val="white"/>
                  </a:solidFill>
                </a:rPr>
                <a:t> cleaning of sewer or Septic tanks </a:t>
              </a:r>
            </a:p>
          </p:txBody>
        </p:sp>
      </p:grpSp>
      <p:grpSp>
        <p:nvGrpSpPr>
          <p:cNvPr id="3" name="Group 18"/>
          <p:cNvGrpSpPr/>
          <p:nvPr/>
        </p:nvGrpSpPr>
        <p:grpSpPr>
          <a:xfrm>
            <a:off x="371183" y="1377844"/>
            <a:ext cx="10897452" cy="1200329"/>
            <a:chOff x="371183" y="1297162"/>
            <a:chExt cx="10897452" cy="1200329"/>
          </a:xfrm>
        </p:grpSpPr>
        <p:sp>
          <p:nvSpPr>
            <p:cNvPr id="27" name="Oval 26"/>
            <p:cNvSpPr/>
            <p:nvPr/>
          </p:nvSpPr>
          <p:spPr>
            <a:xfrm>
              <a:off x="371183" y="1436611"/>
              <a:ext cx="529770" cy="52977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7</a:t>
              </a:r>
            </a:p>
          </p:txBody>
        </p:sp>
        <p:sp>
          <p:nvSpPr>
            <p:cNvPr id="28" name="Rectangle 27"/>
            <p:cNvSpPr/>
            <p:nvPr/>
          </p:nvSpPr>
          <p:spPr>
            <a:xfrm>
              <a:off x="1057835" y="1297162"/>
              <a:ext cx="10210800" cy="1200329"/>
            </a:xfrm>
            <a:prstGeom prst="rect">
              <a:avLst/>
            </a:prstGeom>
          </p:spPr>
          <p:txBody>
            <a:bodyPr wrap="square">
              <a:spAutoFit/>
            </a:bodyPr>
            <a:lstStyle/>
            <a:p>
              <a:pPr algn="just"/>
              <a:r>
                <a:rPr lang="en-US" sz="2400" b="1" dirty="0">
                  <a:solidFill>
                    <a:prstClr val="black"/>
                  </a:solidFill>
                </a:rPr>
                <a:t>Oxygen content </a:t>
              </a:r>
              <a:r>
                <a:rPr lang="en-US" sz="2400" dirty="0">
                  <a:solidFill>
                    <a:prstClr val="black"/>
                  </a:solidFill>
                </a:rPr>
                <a:t>in the manhole must </a:t>
              </a:r>
              <a:r>
                <a:rPr lang="en-US" sz="2400" b="1" u="sng" dirty="0">
                  <a:solidFill>
                    <a:prstClr val="black"/>
                  </a:solidFill>
                </a:rPr>
                <a:t>be at least 19.5%  </a:t>
              </a:r>
              <a:r>
                <a:rPr lang="en-US" sz="2400" dirty="0">
                  <a:solidFill>
                    <a:prstClr val="black"/>
                  </a:solidFill>
                </a:rPr>
                <a:t>in the confined space of the manhole measures at all  levels (bottom, middle and top) and no person enters the  manhole if oxygen level is below 19.5% and more than  21%.</a:t>
              </a:r>
            </a:p>
          </p:txBody>
        </p:sp>
      </p:grpSp>
      <p:grpSp>
        <p:nvGrpSpPr>
          <p:cNvPr id="4" name="Group 16"/>
          <p:cNvGrpSpPr/>
          <p:nvPr/>
        </p:nvGrpSpPr>
        <p:grpSpPr>
          <a:xfrm>
            <a:off x="1155946" y="2692400"/>
            <a:ext cx="10019929" cy="3196933"/>
            <a:chOff x="1071281" y="2407024"/>
            <a:chExt cx="10019929" cy="3196933"/>
          </a:xfrm>
        </p:grpSpPr>
        <p:sp>
          <p:nvSpPr>
            <p:cNvPr id="31" name="Rectangle 30"/>
            <p:cNvSpPr/>
            <p:nvPr/>
          </p:nvSpPr>
          <p:spPr>
            <a:xfrm>
              <a:off x="1071281" y="2407024"/>
              <a:ext cx="4908177" cy="319057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p:nvSpPr>
          <p:spPr>
            <a:xfrm>
              <a:off x="6183033" y="2413385"/>
              <a:ext cx="4908177" cy="319057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3" name="Slide Number Placeholder 12"/>
          <p:cNvSpPr>
            <a:spLocks noGrp="1"/>
          </p:cNvSpPr>
          <p:nvPr>
            <p:ph type="sldNum" sz="quarter" idx="12"/>
          </p:nvPr>
        </p:nvSpPr>
        <p:spPr/>
        <p:txBody>
          <a:bodyPr/>
          <a:lstStyle/>
          <a:p>
            <a:fld id="{BAFB9A62-36B1-4202-97A7-76C1F2B844D4}"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xmlns="" val="2159415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3"/>
          <p:cNvGrpSpPr/>
          <p:nvPr/>
        </p:nvGrpSpPr>
        <p:grpSpPr>
          <a:xfrm>
            <a:off x="-1" y="203423"/>
            <a:ext cx="7446603" cy="1002497"/>
            <a:chOff x="-1" y="203423"/>
            <a:chExt cx="7446603"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Precautions </a:t>
              </a:r>
              <a:r>
                <a:rPr lang="en-US" sz="2800" b="1" dirty="0">
                  <a:solidFill>
                    <a:prstClr val="white"/>
                  </a:solidFill>
                </a:rPr>
                <a:t>BEFORE</a:t>
              </a:r>
              <a:r>
                <a:rPr lang="en-US" sz="2400" b="1" dirty="0">
                  <a:solidFill>
                    <a:prstClr val="white"/>
                  </a:solidFill>
                </a:rPr>
                <a:t> cleaning of sewer or Septic tanks </a:t>
              </a:r>
            </a:p>
          </p:txBody>
        </p:sp>
      </p:grpSp>
      <p:sp>
        <p:nvSpPr>
          <p:cNvPr id="28" name="Rectangle 27"/>
          <p:cNvSpPr/>
          <p:nvPr/>
        </p:nvSpPr>
        <p:spPr>
          <a:xfrm>
            <a:off x="654426" y="1262233"/>
            <a:ext cx="11134804" cy="2431435"/>
          </a:xfrm>
          <a:prstGeom prst="rect">
            <a:avLst/>
          </a:prstGeom>
        </p:spPr>
        <p:txBody>
          <a:bodyPr wrap="square">
            <a:spAutoFit/>
          </a:bodyPr>
          <a:lstStyle/>
          <a:p>
            <a:pPr marL="355600" lvl="2" algn="just"/>
            <a:r>
              <a:rPr lang="en-US" sz="2000" dirty="0"/>
              <a:t>The atmosphere within the confined space shall be tested for oxygen deficiency and toxic and combustible gases including but not limited to poisonous gases like Hydrogen </a:t>
            </a:r>
            <a:r>
              <a:rPr lang="en-US" sz="2000" dirty="0" err="1"/>
              <a:t>Sulphide</a:t>
            </a:r>
            <a:r>
              <a:rPr lang="en-US" sz="2000" dirty="0"/>
              <a:t>, Carbon Monoxide, Methane, and gasoline </a:t>
            </a:r>
            <a:r>
              <a:rPr lang="en-US" sz="2000" dirty="0" err="1"/>
              <a:t>vapours</a:t>
            </a:r>
            <a:r>
              <a:rPr lang="en-US" sz="2000" dirty="0"/>
              <a:t>, through  detection tests including the following: -</a:t>
            </a:r>
          </a:p>
          <a:p>
            <a:pPr marL="355600" lvl="2"/>
            <a:endParaRPr lang="en-US" sz="1200" dirty="0">
              <a:solidFill>
                <a:schemeClr val="accent2">
                  <a:lumMod val="50000"/>
                </a:schemeClr>
              </a:solidFill>
            </a:endParaRPr>
          </a:p>
          <a:p>
            <a:pPr marL="1077913" lvl="2" indent="-457200">
              <a:buFont typeface="+mj-lt"/>
              <a:buAutoNum type="arabicPeriod"/>
            </a:pPr>
            <a:r>
              <a:rPr lang="en-US" sz="2000" b="1" dirty="0">
                <a:solidFill>
                  <a:schemeClr val="accent4">
                    <a:lumMod val="75000"/>
                  </a:schemeClr>
                </a:solidFill>
              </a:rPr>
              <a:t>lowering a detector lamp into the manhole</a:t>
            </a:r>
          </a:p>
          <a:p>
            <a:pPr marL="1077913" lvl="2" indent="-457200">
              <a:buFont typeface="+mj-lt"/>
              <a:buAutoNum type="arabicPeriod"/>
            </a:pPr>
            <a:r>
              <a:rPr lang="en-US" sz="2000" b="1" dirty="0">
                <a:solidFill>
                  <a:schemeClr val="accent4">
                    <a:lumMod val="75000"/>
                  </a:schemeClr>
                </a:solidFill>
              </a:rPr>
              <a:t>Inserting wet lead acetate paper which changes </a:t>
            </a:r>
            <a:r>
              <a:rPr lang="en-US" sz="2000" b="1" dirty="0" err="1">
                <a:solidFill>
                  <a:schemeClr val="accent4">
                    <a:lumMod val="75000"/>
                  </a:schemeClr>
                </a:solidFill>
              </a:rPr>
              <a:t>colour</a:t>
            </a:r>
            <a:r>
              <a:rPr lang="en-US" sz="2000" b="1" dirty="0">
                <a:solidFill>
                  <a:schemeClr val="accent4">
                    <a:lumMod val="75000"/>
                  </a:schemeClr>
                </a:solidFill>
              </a:rPr>
              <a:t> in    </a:t>
            </a:r>
          </a:p>
          <a:p>
            <a:pPr marL="1077913" lvl="2" indent="-457200">
              <a:buFont typeface="+mj-lt"/>
              <a:buAutoNum type="arabicPeriod"/>
            </a:pPr>
            <a:r>
              <a:rPr lang="en-US" sz="2000" b="1" dirty="0">
                <a:solidFill>
                  <a:schemeClr val="accent4">
                    <a:lumMod val="75000"/>
                  </a:schemeClr>
                </a:solidFill>
              </a:rPr>
              <a:t>The presence of hazardous gases</a:t>
            </a:r>
          </a:p>
          <a:p>
            <a:pPr marL="1077913" lvl="2" indent="-457200">
              <a:buFont typeface="+mj-lt"/>
              <a:buAutoNum type="arabicPeriod"/>
            </a:pPr>
            <a:r>
              <a:rPr lang="en-US" sz="2000" b="1" dirty="0">
                <a:solidFill>
                  <a:schemeClr val="accent4">
                    <a:lumMod val="75000"/>
                  </a:schemeClr>
                </a:solidFill>
              </a:rPr>
              <a:t>Detection of gases through gas detector masks</a:t>
            </a:r>
            <a:endParaRPr lang="en-US" sz="2400" b="1" dirty="0">
              <a:solidFill>
                <a:schemeClr val="accent4">
                  <a:lumMod val="75000"/>
                </a:schemeClr>
              </a:solidFill>
            </a:endParaRPr>
          </a:p>
        </p:txBody>
      </p:sp>
      <p:grpSp>
        <p:nvGrpSpPr>
          <p:cNvPr id="4" name="Group 5"/>
          <p:cNvGrpSpPr/>
          <p:nvPr/>
        </p:nvGrpSpPr>
        <p:grpSpPr>
          <a:xfrm>
            <a:off x="654425" y="3719422"/>
            <a:ext cx="11396060" cy="3143712"/>
            <a:chOff x="654425" y="2717342"/>
            <a:chExt cx="11396060" cy="3143712"/>
          </a:xfrm>
        </p:grpSpPr>
        <p:sp>
          <p:nvSpPr>
            <p:cNvPr id="2" name="Rectangle 1"/>
            <p:cNvSpPr/>
            <p:nvPr/>
          </p:nvSpPr>
          <p:spPr>
            <a:xfrm>
              <a:off x="654425" y="3446271"/>
              <a:ext cx="3550024" cy="2407024"/>
            </a:xfrm>
            <a:prstGeom prst="rect">
              <a:avLst/>
            </a:prstGeom>
            <a:blipFill>
              <a:blip r:embed="rId3"/>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54425" y="2717342"/>
              <a:ext cx="3550024" cy="736687"/>
            </a:xfrm>
            <a:prstGeom prst="rect">
              <a:avLst/>
            </a:prstGeom>
            <a:solidFill>
              <a:schemeClr val="accent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Lowering a detector lamp </a:t>
              </a:r>
            </a:p>
            <a:p>
              <a:pPr algn="ctr"/>
              <a:r>
                <a:rPr lang="en-US" b="1" dirty="0"/>
                <a:t>in to the manhole</a:t>
              </a:r>
            </a:p>
          </p:txBody>
        </p:sp>
        <p:sp>
          <p:nvSpPr>
            <p:cNvPr id="38" name="Rectangle 37"/>
            <p:cNvSpPr/>
            <p:nvPr/>
          </p:nvSpPr>
          <p:spPr>
            <a:xfrm>
              <a:off x="4329954" y="3454030"/>
              <a:ext cx="3550024" cy="2407024"/>
            </a:xfrm>
            <a:prstGeom prst="rect">
              <a:avLst/>
            </a:prstGeom>
            <a:blipFill>
              <a:blip r:embed="rId4"/>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329954" y="2725102"/>
              <a:ext cx="3550024" cy="721169"/>
            </a:xfrm>
            <a:prstGeom prst="rect">
              <a:avLst/>
            </a:prstGeom>
            <a:solidFill>
              <a:schemeClr val="accent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Gas detector</a:t>
              </a:r>
            </a:p>
          </p:txBody>
        </p:sp>
        <p:sp>
          <p:nvSpPr>
            <p:cNvPr id="41" name="Rectangle 40"/>
            <p:cNvSpPr/>
            <p:nvPr/>
          </p:nvSpPr>
          <p:spPr>
            <a:xfrm>
              <a:off x="8005483" y="3446271"/>
              <a:ext cx="4045002" cy="2407024"/>
            </a:xfrm>
            <a:prstGeom prst="rect">
              <a:avLst/>
            </a:prstGeom>
            <a:blipFill>
              <a:blip r:embed="rId5"/>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005482" y="2717343"/>
              <a:ext cx="4045003" cy="728928"/>
            </a:xfrm>
            <a:prstGeom prst="rect">
              <a:avLst/>
            </a:prstGeom>
            <a:solidFill>
              <a:schemeClr val="accent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Inserting a wet lead acetate paper which changes colour in presence of  hazardous gases</a:t>
              </a:r>
            </a:p>
          </p:txBody>
        </p:sp>
      </p:grpSp>
      <p:sp>
        <p:nvSpPr>
          <p:cNvPr id="43" name="TextBox 42"/>
          <p:cNvSpPr txBox="1"/>
          <p:nvPr/>
        </p:nvSpPr>
        <p:spPr>
          <a:xfrm>
            <a:off x="412428" y="6534118"/>
            <a:ext cx="1896035" cy="284441"/>
          </a:xfrm>
          <a:prstGeom prst="rect">
            <a:avLst/>
          </a:prstGeom>
          <a:noFill/>
        </p:spPr>
        <p:txBody>
          <a:bodyPr wrap="square" rtlCol="0">
            <a:spAutoFit/>
          </a:bodyPr>
          <a:lstStyle/>
          <a:p>
            <a:pPr algn="ctr"/>
            <a:r>
              <a:rPr lang="en-US" sz="1200" dirty="0"/>
              <a:t>Skill Council for Green Jobs</a:t>
            </a:r>
          </a:p>
        </p:txBody>
      </p:sp>
      <p:sp>
        <p:nvSpPr>
          <p:cNvPr id="16" name="Slide Number Placeholder 15"/>
          <p:cNvSpPr>
            <a:spLocks noGrp="1"/>
          </p:cNvSpPr>
          <p:nvPr>
            <p:ph type="sldNum" sz="quarter" idx="12"/>
          </p:nvPr>
        </p:nvSpPr>
        <p:spPr/>
        <p:txBody>
          <a:bodyPr/>
          <a:lstStyle/>
          <a:p>
            <a:fld id="{BAFB9A62-36B1-4202-97A7-76C1F2B844D4}" type="slidenum">
              <a:rPr lang="en-US" smtClean="0">
                <a:solidFill>
                  <a:prstClr val="black">
                    <a:tint val="75000"/>
                  </a:prstClr>
                </a:solidFill>
              </a:rPr>
              <a:pPr/>
              <a:t>37</a:t>
            </a:fld>
            <a:endParaRPr lang="en-US">
              <a:solidFill>
                <a:prstClr val="black">
                  <a:tint val="75000"/>
                </a:prstClr>
              </a:solidFill>
            </a:endParaRPr>
          </a:p>
        </p:txBody>
      </p:sp>
      <p:sp>
        <p:nvSpPr>
          <p:cNvPr id="17" name="Oval 16"/>
          <p:cNvSpPr/>
          <p:nvPr/>
        </p:nvSpPr>
        <p:spPr>
          <a:xfrm>
            <a:off x="371183" y="1517293"/>
            <a:ext cx="529770" cy="52977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8</a:t>
            </a:r>
          </a:p>
        </p:txBody>
      </p:sp>
    </p:spTree>
    <p:extLst>
      <p:ext uri="{BB962C8B-B14F-4D97-AF65-F5344CB8AC3E}">
        <p14:creationId xmlns:p14="http://schemas.microsoft.com/office/powerpoint/2010/main" xmlns="" val="9489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793607"/>
            <a:ext cx="12192001" cy="64393"/>
          </a:xfrm>
          <a:prstGeom prst="rect">
            <a:avLst/>
          </a:prstGeom>
          <a:solidFill>
            <a:srgbClr val="2F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777400" y="147774"/>
            <a:ext cx="1132241" cy="593736"/>
          </a:xfrm>
          <a:prstGeom prst="rect">
            <a:avLst/>
          </a:prstGeom>
        </p:spPr>
      </p:pic>
      <p:sp>
        <p:nvSpPr>
          <p:cNvPr id="19" name="Rectangle 18"/>
          <p:cNvSpPr/>
          <p:nvPr/>
        </p:nvSpPr>
        <p:spPr>
          <a:xfrm>
            <a:off x="730964" y="1338217"/>
            <a:ext cx="6870057" cy="4893647"/>
          </a:xfrm>
          <a:prstGeom prst="rect">
            <a:avLst/>
          </a:prstGeom>
        </p:spPr>
        <p:txBody>
          <a:bodyPr wrap="square">
            <a:spAutoFit/>
          </a:bodyPr>
          <a:lstStyle/>
          <a:p>
            <a:pPr marL="177800" lvl="1" algn="just"/>
            <a:r>
              <a:rPr lang="en-US" sz="3200" dirty="0"/>
              <a:t>The employer shall also ensure the following safety precautions </a:t>
            </a:r>
            <a:r>
              <a:rPr lang="en-US" sz="3200" u="sng" dirty="0"/>
              <a:t>before</a:t>
            </a:r>
            <a:r>
              <a:rPr lang="en-US" sz="3200" dirty="0"/>
              <a:t> a person is engaged in the cleaning of a sewer or a septic tank, namely:-</a:t>
            </a:r>
          </a:p>
          <a:p>
            <a:pPr marL="355600" lvl="1"/>
            <a:endParaRPr lang="en-US" sz="2800" dirty="0"/>
          </a:p>
          <a:p>
            <a:pPr marL="812800" lvl="2" indent="-457200">
              <a:buFont typeface="Arial" pitchFamily="34" charset="0"/>
              <a:buChar char="•"/>
            </a:pPr>
            <a:r>
              <a:rPr lang="en-US" sz="3200" dirty="0"/>
              <a:t>There shall be a minimum of three employees present all the time, one of whom shall be a supervisor</a:t>
            </a:r>
            <a:endParaRPr lang="en-US" sz="2800" dirty="0"/>
          </a:p>
          <a:p>
            <a:pPr marL="812800" lvl="2" indent="-457200">
              <a:buAutoNum type="alphaLcParenBoth"/>
            </a:pPr>
            <a:endParaRPr lang="en-US" sz="2000" dirty="0"/>
          </a:p>
          <a:p>
            <a:pPr marL="355600" lvl="2" algn="just"/>
            <a:endParaRPr lang="en-US" sz="2000" dirty="0"/>
          </a:p>
          <a:p>
            <a:pPr marL="355600" lvl="2"/>
            <a:r>
              <a:rPr lang="en-US" sz="2000" dirty="0"/>
              <a:t>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147712" y="-268"/>
            <a:ext cx="2088791" cy="6778625"/>
          </a:xfrm>
          <a:prstGeom prst="rect">
            <a:avLst/>
          </a:prstGeom>
          <a:solidFill>
            <a:schemeClr val="accent6">
              <a:lumMod val="50000"/>
            </a:schemeClr>
          </a:solidFill>
          <a:ln>
            <a:noFill/>
          </a:ln>
          <a:effectLst/>
        </p:spPr>
      </p:pic>
      <p:sp>
        <p:nvSpPr>
          <p:cNvPr id="20" name="Rectangle 19"/>
          <p:cNvSpPr/>
          <p:nvPr/>
        </p:nvSpPr>
        <p:spPr>
          <a:xfrm>
            <a:off x="8141918" y="1079014"/>
            <a:ext cx="4050082" cy="379372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Slide Number Placeholder 14"/>
          <p:cNvSpPr>
            <a:spLocks noGrp="1"/>
          </p:cNvSpPr>
          <p:nvPr>
            <p:ph type="sldNum" sz="quarter" idx="12"/>
          </p:nvPr>
        </p:nvSpPr>
        <p:spPr/>
        <p:txBody>
          <a:bodyPr/>
          <a:lstStyle/>
          <a:p>
            <a:fld id="{BAFB9A62-36B1-4202-97A7-76C1F2B844D4}" type="slidenum">
              <a:rPr lang="en-US" smtClean="0">
                <a:solidFill>
                  <a:prstClr val="black">
                    <a:tint val="75000"/>
                  </a:prstClr>
                </a:solidFill>
              </a:rPr>
              <a:pPr/>
              <a:t>38</a:t>
            </a:fld>
            <a:endParaRPr lang="en-US">
              <a:solidFill>
                <a:prstClr val="black">
                  <a:tint val="75000"/>
                </a:prstClr>
              </a:solidFill>
            </a:endParaRPr>
          </a:p>
        </p:txBody>
      </p:sp>
      <p:sp>
        <p:nvSpPr>
          <p:cNvPr id="21" name="Oval 20"/>
          <p:cNvSpPr/>
          <p:nvPr/>
        </p:nvSpPr>
        <p:spPr>
          <a:xfrm>
            <a:off x="371183" y="1517293"/>
            <a:ext cx="529770" cy="52977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9</a:t>
            </a:r>
          </a:p>
        </p:txBody>
      </p:sp>
      <p:grpSp>
        <p:nvGrpSpPr>
          <p:cNvPr id="22" name="Group 13"/>
          <p:cNvGrpSpPr/>
          <p:nvPr/>
        </p:nvGrpSpPr>
        <p:grpSpPr>
          <a:xfrm>
            <a:off x="-1" y="203423"/>
            <a:ext cx="7446603" cy="1002497"/>
            <a:chOff x="-1" y="203423"/>
            <a:chExt cx="7446603" cy="1002497"/>
          </a:xfrm>
        </p:grpSpPr>
        <p:sp>
          <p:nvSpPr>
            <p:cNvPr id="23"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4"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5" name="Rectangle 24"/>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Precautions </a:t>
              </a:r>
              <a:r>
                <a:rPr lang="en-US" sz="2800" b="1" dirty="0">
                  <a:solidFill>
                    <a:prstClr val="white"/>
                  </a:solidFill>
                </a:rPr>
                <a:t>BEFORE</a:t>
              </a:r>
              <a:r>
                <a:rPr lang="en-US" sz="2400" b="1" dirty="0">
                  <a:solidFill>
                    <a:prstClr val="white"/>
                  </a:solidFill>
                </a:rPr>
                <a:t> cleaning of sewer or Septic tanks </a:t>
              </a:r>
            </a:p>
          </p:txBody>
        </p:sp>
      </p:grpSp>
    </p:spTree>
    <p:extLst>
      <p:ext uri="{BB962C8B-B14F-4D97-AF65-F5344CB8AC3E}">
        <p14:creationId xmlns:p14="http://schemas.microsoft.com/office/powerpoint/2010/main" xmlns="" val="2753160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1" y="203423"/>
            <a:ext cx="7446603" cy="1002497"/>
            <a:chOff x="-1" y="203423"/>
            <a:chExt cx="7446603"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Precautions </a:t>
              </a:r>
              <a:r>
                <a:rPr lang="en-US" sz="2800" b="1" dirty="0">
                  <a:solidFill>
                    <a:prstClr val="white"/>
                  </a:solidFill>
                </a:rPr>
                <a:t>BEFORE</a:t>
              </a:r>
              <a:r>
                <a:rPr lang="en-US" sz="2400" b="1" dirty="0">
                  <a:solidFill>
                    <a:prstClr val="white"/>
                  </a:solidFill>
                </a:rPr>
                <a:t> cleaning of sewer or Septic tanks </a:t>
              </a:r>
            </a:p>
          </p:txBody>
        </p:sp>
      </p:grpSp>
      <p:grpSp>
        <p:nvGrpSpPr>
          <p:cNvPr id="3" name="Group 18"/>
          <p:cNvGrpSpPr/>
          <p:nvPr/>
        </p:nvGrpSpPr>
        <p:grpSpPr>
          <a:xfrm>
            <a:off x="371183" y="1503846"/>
            <a:ext cx="10897452" cy="830997"/>
            <a:chOff x="371183" y="1423164"/>
            <a:chExt cx="10897452" cy="830997"/>
          </a:xfrm>
        </p:grpSpPr>
        <p:sp>
          <p:nvSpPr>
            <p:cNvPr id="27" name="Oval 26"/>
            <p:cNvSpPr/>
            <p:nvPr/>
          </p:nvSpPr>
          <p:spPr>
            <a:xfrm>
              <a:off x="371183" y="1436611"/>
              <a:ext cx="700098" cy="59453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10</a:t>
              </a:r>
            </a:p>
          </p:txBody>
        </p:sp>
        <p:sp>
          <p:nvSpPr>
            <p:cNvPr id="28" name="Rectangle 27"/>
            <p:cNvSpPr/>
            <p:nvPr/>
          </p:nvSpPr>
          <p:spPr>
            <a:xfrm>
              <a:off x="1057835" y="1423164"/>
              <a:ext cx="10210800" cy="830997"/>
            </a:xfrm>
            <a:prstGeom prst="rect">
              <a:avLst/>
            </a:prstGeom>
          </p:spPr>
          <p:txBody>
            <a:bodyPr wrap="square">
              <a:spAutoFit/>
            </a:bodyPr>
            <a:lstStyle/>
            <a:p>
              <a:pPr algn="just"/>
              <a:r>
                <a:rPr lang="en-US" sz="2400" dirty="0">
                  <a:solidFill>
                    <a:prstClr val="black"/>
                  </a:solidFill>
                </a:rPr>
                <a:t>An emergency escape breathing apparatus must be  worn</a:t>
              </a:r>
              <a:r>
                <a:rPr lang="hi-IN" sz="2400" dirty="0">
                  <a:solidFill>
                    <a:prstClr val="black"/>
                  </a:solidFill>
                </a:rPr>
                <a:t> for</a:t>
              </a:r>
              <a:r>
                <a:rPr lang="en-US" sz="2400" dirty="0">
                  <a:solidFill>
                    <a:prstClr val="black"/>
                  </a:solidFill>
                </a:rPr>
                <a:t>  sudden or unpredictable atmospheric  change, .</a:t>
              </a:r>
            </a:p>
          </p:txBody>
        </p:sp>
      </p:grpSp>
      <p:grpSp>
        <p:nvGrpSpPr>
          <p:cNvPr id="4" name="Group 15"/>
          <p:cNvGrpSpPr/>
          <p:nvPr/>
        </p:nvGrpSpPr>
        <p:grpSpPr>
          <a:xfrm>
            <a:off x="1071281" y="2743199"/>
            <a:ext cx="10019929" cy="3437787"/>
            <a:chOff x="1071281" y="2407024"/>
            <a:chExt cx="10019929" cy="3196933"/>
          </a:xfrm>
        </p:grpSpPr>
        <p:grpSp>
          <p:nvGrpSpPr>
            <p:cNvPr id="5" name="Group 16"/>
            <p:cNvGrpSpPr/>
            <p:nvPr/>
          </p:nvGrpSpPr>
          <p:grpSpPr>
            <a:xfrm>
              <a:off x="1071281" y="2407024"/>
              <a:ext cx="10019929" cy="3196933"/>
              <a:chOff x="1071281" y="2407024"/>
              <a:chExt cx="10019929" cy="3196933"/>
            </a:xfrm>
          </p:grpSpPr>
          <p:sp>
            <p:nvSpPr>
              <p:cNvPr id="34" name="Rectangle 33"/>
              <p:cNvSpPr/>
              <p:nvPr/>
            </p:nvSpPr>
            <p:spPr>
              <a:xfrm>
                <a:off x="1071281" y="2407024"/>
                <a:ext cx="4908177" cy="319057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p:nvSpPr>
            <p:spPr>
              <a:xfrm>
                <a:off x="6183033" y="2413385"/>
                <a:ext cx="4908177" cy="319057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0" name="Rectangle 19"/>
            <p:cNvSpPr/>
            <p:nvPr/>
          </p:nvSpPr>
          <p:spPr>
            <a:xfrm>
              <a:off x="1138516" y="2469422"/>
              <a:ext cx="1358153" cy="692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6246719" y="2455975"/>
              <a:ext cx="1358153" cy="692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95654" y="2593927"/>
              <a:ext cx="443875" cy="443875"/>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627298" y="2479541"/>
              <a:ext cx="570099" cy="645752"/>
            </a:xfrm>
            <a:prstGeom prst="rect">
              <a:avLst/>
            </a:prstGeom>
          </p:spPr>
        </p:pic>
      </p:grpSp>
      <p:sp>
        <p:nvSpPr>
          <p:cNvPr id="18" name="Slide Number Placeholder 17"/>
          <p:cNvSpPr>
            <a:spLocks noGrp="1"/>
          </p:cNvSpPr>
          <p:nvPr>
            <p:ph type="sldNum" sz="quarter" idx="12"/>
          </p:nvPr>
        </p:nvSpPr>
        <p:spPr/>
        <p:txBody>
          <a:bodyPr/>
          <a:lstStyle/>
          <a:p>
            <a:fld id="{BAFB9A62-36B1-4202-97A7-76C1F2B844D4}"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xmlns="" val="3326809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xmlns="" val="0"/>
              </a:ext>
            </a:extLst>
          </a:blip>
          <a:srcRect l="39467" r="20736" b="3415"/>
          <a:stretch/>
        </p:blipFill>
        <p:spPr>
          <a:xfrm>
            <a:off x="8221226" y="0"/>
            <a:ext cx="3970774" cy="6858000"/>
          </a:xfrm>
          <a:prstGeom prst="rect">
            <a:avLst/>
          </a:prstGeom>
        </p:spPr>
      </p:pic>
      <p:grpSp>
        <p:nvGrpSpPr>
          <p:cNvPr id="17" name="Group 16" descr="decorative element">
            <a:extLst>
              <a:ext uri="{FF2B5EF4-FFF2-40B4-BE49-F238E27FC236}">
                <a16:creationId xmlns:a16="http://schemas.microsoft.com/office/drawing/2014/main" xmlns="" id="{AB025618-C830-4992-9CD3-D9E49BC79E67}"/>
              </a:ext>
            </a:extLst>
          </p:cNvPr>
          <p:cNvGrpSpPr/>
          <p:nvPr/>
        </p:nvGrpSpPr>
        <p:grpSpPr>
          <a:xfrm>
            <a:off x="2531679" y="0"/>
            <a:ext cx="7388298" cy="6858000"/>
            <a:chOff x="1826589" y="0"/>
            <a:chExt cx="7388298" cy="6858000"/>
          </a:xfrm>
        </p:grpSpPr>
        <p:sp>
          <p:nvSpPr>
            <p:cNvPr id="18" name="Parallelogram 17">
              <a:extLst>
                <a:ext uri="{FF2B5EF4-FFF2-40B4-BE49-F238E27FC236}">
                  <a16:creationId xmlns:a16="http://schemas.microsoft.com/office/drawing/2014/main" xmlns="" id="{11E692D4-6AEA-4652-A7AE-A02328258A55}"/>
                </a:ext>
              </a:extLst>
            </p:cNvPr>
            <p:cNvSpPr/>
            <p:nvPr/>
          </p:nvSpPr>
          <p:spPr>
            <a:xfrm>
              <a:off x="2618099" y="0"/>
              <a:ext cx="6596788" cy="6858000"/>
            </a:xfrm>
            <a:prstGeom prst="parallelogram">
              <a:avLst/>
            </a:prstGeom>
            <a:solidFill>
              <a:sysClr val="window" lastClr="FFFFFF">
                <a:alpha val="82000"/>
              </a:sysClr>
            </a:solidFill>
            <a:ln w="12700" cap="flat" cmpd="sng" algn="ctr">
              <a:noFill/>
              <a:prstDash val="solid"/>
              <a:miter lim="800000"/>
            </a:ln>
            <a:effectLst/>
          </p:spPr>
          <p:txBody>
            <a:bodyPr rtlCol="0" anchor="ctr"/>
            <a:lstStyle/>
            <a:p>
              <a:pPr algn="ctr"/>
              <a:endParaRPr lang="en-GB" kern="0" dirty="0">
                <a:solidFill>
                  <a:schemeClr val="bg2">
                    <a:lumMod val="25000"/>
                  </a:schemeClr>
                </a:solidFill>
                <a:latin typeface="Calibri Light"/>
              </a:endParaRPr>
            </a:p>
          </p:txBody>
        </p:sp>
        <p:sp>
          <p:nvSpPr>
            <p:cNvPr id="19" name="Parallelogram 18">
              <a:extLst>
                <a:ext uri="{FF2B5EF4-FFF2-40B4-BE49-F238E27FC236}">
                  <a16:creationId xmlns:a16="http://schemas.microsoft.com/office/drawing/2014/main" xmlns="" id="{A134AA32-2418-4A09-9BA8-ED7207AC0D74}"/>
                </a:ext>
              </a:extLst>
            </p:cNvPr>
            <p:cNvSpPr/>
            <p:nvPr/>
          </p:nvSpPr>
          <p:spPr>
            <a:xfrm>
              <a:off x="2340861" y="0"/>
              <a:ext cx="6596788" cy="6858000"/>
            </a:xfrm>
            <a:prstGeom prst="parallelogram">
              <a:avLst/>
            </a:prstGeom>
            <a:solidFill>
              <a:sysClr val="window" lastClr="FFFFFF">
                <a:alpha val="61000"/>
              </a:sysClr>
            </a:solidFill>
            <a:ln w="12700" cap="flat" cmpd="sng" algn="ctr">
              <a:noFill/>
              <a:prstDash val="solid"/>
              <a:miter lim="800000"/>
            </a:ln>
            <a:effectLst/>
          </p:spPr>
          <p:txBody>
            <a:bodyPr rtlCol="0" anchor="ctr"/>
            <a:lstStyle/>
            <a:p>
              <a:pPr algn="ctr"/>
              <a:endParaRPr lang="en-GB" kern="0" dirty="0">
                <a:solidFill>
                  <a:schemeClr val="bg2">
                    <a:lumMod val="25000"/>
                  </a:schemeClr>
                </a:solidFill>
                <a:latin typeface="Calibri Light"/>
              </a:endParaRPr>
            </a:p>
          </p:txBody>
        </p:sp>
        <p:sp>
          <p:nvSpPr>
            <p:cNvPr id="20" name="Parallelogram 19">
              <a:extLst>
                <a:ext uri="{FF2B5EF4-FFF2-40B4-BE49-F238E27FC236}">
                  <a16:creationId xmlns:a16="http://schemas.microsoft.com/office/drawing/2014/main" xmlns="" id="{0051AD99-BC4A-487F-BE1C-486FC5B8E9F2}"/>
                </a:ext>
              </a:extLst>
            </p:cNvPr>
            <p:cNvSpPr/>
            <p:nvPr/>
          </p:nvSpPr>
          <p:spPr>
            <a:xfrm>
              <a:off x="1826589" y="0"/>
              <a:ext cx="6596788" cy="6858000"/>
            </a:xfrm>
            <a:prstGeom prst="parallelogram">
              <a:avLst/>
            </a:prstGeom>
            <a:solidFill>
              <a:sysClr val="window" lastClr="FFFFFF">
                <a:alpha val="84000"/>
              </a:sysClr>
            </a:solidFill>
            <a:ln w="12700" cap="flat" cmpd="sng" algn="ctr">
              <a:noFill/>
              <a:prstDash val="solid"/>
              <a:miter lim="800000"/>
            </a:ln>
            <a:effectLst/>
          </p:spPr>
          <p:txBody>
            <a:bodyPr rtlCol="0" anchor="ctr"/>
            <a:lstStyle/>
            <a:p>
              <a:pPr algn="ctr"/>
              <a:endParaRPr lang="en-GB" kern="0" dirty="0">
                <a:solidFill>
                  <a:schemeClr val="bg2">
                    <a:lumMod val="25000"/>
                  </a:schemeClr>
                </a:solidFill>
                <a:latin typeface="Calibri Light"/>
              </a:endParaRPr>
            </a:p>
          </p:txBody>
        </p:sp>
      </p:grpSp>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104366"/>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2658"/>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lumMod val="75000"/>
            </a:schemeClr>
          </a:solidFill>
          <a:ln w="12700" cap="flat" cmpd="sng" algn="ctr">
            <a:noFill/>
            <a:prstDash val="solid"/>
            <a:miter lim="800000"/>
          </a:ln>
          <a:effectLst/>
        </p:spPr>
        <p:txBody>
          <a:bodyPr wrap="square" rtlCol="0" anchor="ctr">
            <a:noAutofit/>
          </a:bodyPr>
          <a:lstStyle/>
          <a:p>
            <a:pPr algn="ctr">
              <a:defRPr/>
            </a:pPr>
            <a:endParaRPr lang="en-GB" sz="2000" kern="0" dirty="0">
              <a:solidFill>
                <a:prstClr val="white"/>
              </a:solidFill>
              <a:latin typeface="Calibri Light"/>
            </a:endParaRPr>
          </a:p>
        </p:txBody>
      </p:sp>
      <p:sp>
        <p:nvSpPr>
          <p:cNvPr id="26" name="Rectangle 25"/>
          <p:cNvSpPr/>
          <p:nvPr/>
        </p:nvSpPr>
        <p:spPr>
          <a:xfrm>
            <a:off x="51821" y="-14292"/>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b="1" dirty="0">
                <a:solidFill>
                  <a:prstClr val="white"/>
                </a:solidFill>
              </a:rPr>
              <a:t>Manual Scavenger definition as per MS Act 2013</a:t>
            </a:r>
          </a:p>
        </p:txBody>
      </p:sp>
      <p:sp>
        <p:nvSpPr>
          <p:cNvPr id="28" name="Rectangle 27"/>
          <p:cNvSpPr/>
          <p:nvPr/>
        </p:nvSpPr>
        <p:spPr>
          <a:xfrm>
            <a:off x="3596491" y="1348800"/>
            <a:ext cx="5481752" cy="5509200"/>
          </a:xfrm>
          <a:prstGeom prst="rect">
            <a:avLst/>
          </a:prstGeom>
          <a:solidFill>
            <a:schemeClr val="bg1"/>
          </a:solidFill>
          <a:ln>
            <a:solidFill>
              <a:schemeClr val="accent1"/>
            </a:solidFill>
          </a:ln>
        </p:spPr>
        <p:txBody>
          <a:bodyPr wrap="square">
            <a:spAutoFit/>
          </a:bodyPr>
          <a:lstStyle/>
          <a:p>
            <a:pPr algn="just"/>
            <a:r>
              <a:rPr lang="en-US" sz="2200" b="1" dirty="0">
                <a:solidFill>
                  <a:schemeClr val="tx1">
                    <a:lumMod val="85000"/>
                    <a:lumOff val="15000"/>
                  </a:schemeClr>
                </a:solidFill>
              </a:rPr>
              <a:t>Section 2(1)(g): “</a:t>
            </a:r>
            <a:r>
              <a:rPr lang="en-US" sz="2200" dirty="0">
                <a:solidFill>
                  <a:schemeClr val="tx1">
                    <a:lumMod val="85000"/>
                    <a:lumOff val="15000"/>
                  </a:schemeClr>
                </a:solidFill>
              </a:rPr>
              <a:t>Manual Scavenger means a person engaged or employed, at the commencement of this Act or at any time thereafter, by an individual or a local authority or an agency or a contractor, for </a:t>
            </a:r>
            <a:r>
              <a:rPr lang="en-US" sz="2200" b="1" dirty="0">
                <a:solidFill>
                  <a:schemeClr val="tx1">
                    <a:lumMod val="85000"/>
                    <a:lumOff val="15000"/>
                  </a:schemeClr>
                </a:solidFill>
              </a:rPr>
              <a:t>manually cleaning, carrying, disposing of, or otherwise handling in any manner, human excreta</a:t>
            </a:r>
            <a:r>
              <a:rPr lang="en-US" sz="2200" dirty="0">
                <a:solidFill>
                  <a:schemeClr val="tx1">
                    <a:lumMod val="85000"/>
                    <a:lumOff val="15000"/>
                  </a:schemeClr>
                </a:solidFill>
              </a:rPr>
              <a:t> in an </a:t>
            </a:r>
            <a:r>
              <a:rPr lang="en-US" sz="2200" u="sng" dirty="0">
                <a:solidFill>
                  <a:schemeClr val="tx1">
                    <a:lumMod val="85000"/>
                    <a:lumOff val="15000"/>
                  </a:schemeClr>
                </a:solidFill>
              </a:rPr>
              <a:t>insanitary latrine </a:t>
            </a:r>
            <a:r>
              <a:rPr lang="en-US" sz="2200" dirty="0">
                <a:solidFill>
                  <a:schemeClr val="tx1">
                    <a:lumMod val="85000"/>
                    <a:lumOff val="15000"/>
                  </a:schemeClr>
                </a:solidFill>
              </a:rPr>
              <a:t>or in </a:t>
            </a:r>
            <a:r>
              <a:rPr lang="en-US" sz="2200" u="sng" dirty="0">
                <a:solidFill>
                  <a:schemeClr val="tx1">
                    <a:lumMod val="85000"/>
                    <a:lumOff val="15000"/>
                  </a:schemeClr>
                </a:solidFill>
              </a:rPr>
              <a:t>an open drain</a:t>
            </a:r>
            <a:r>
              <a:rPr lang="en-US" sz="2200" dirty="0">
                <a:solidFill>
                  <a:schemeClr val="tx1">
                    <a:lumMod val="85000"/>
                    <a:lumOff val="15000"/>
                  </a:schemeClr>
                </a:solidFill>
              </a:rPr>
              <a:t> or </a:t>
            </a:r>
            <a:r>
              <a:rPr lang="en-US" sz="2200" u="sng" dirty="0">
                <a:solidFill>
                  <a:schemeClr val="tx1">
                    <a:lumMod val="85000"/>
                    <a:lumOff val="15000"/>
                  </a:schemeClr>
                </a:solidFill>
              </a:rPr>
              <a:t>pit</a:t>
            </a:r>
            <a:r>
              <a:rPr lang="en-US" sz="2200" dirty="0">
                <a:solidFill>
                  <a:schemeClr val="tx1">
                    <a:lumMod val="85000"/>
                    <a:lumOff val="15000"/>
                  </a:schemeClr>
                </a:solidFill>
              </a:rPr>
              <a:t> </a:t>
            </a:r>
            <a:r>
              <a:rPr lang="en-US" sz="2200" b="1" dirty="0">
                <a:solidFill>
                  <a:schemeClr val="tx1">
                    <a:lumMod val="85000"/>
                    <a:lumOff val="15000"/>
                  </a:schemeClr>
                </a:solidFill>
              </a:rPr>
              <a:t>into which the human excreta from the insanitary latrines is disposed </a:t>
            </a:r>
            <a:r>
              <a:rPr lang="en-US" sz="2200" dirty="0">
                <a:solidFill>
                  <a:schemeClr val="tx1">
                    <a:lumMod val="85000"/>
                    <a:lumOff val="15000"/>
                  </a:schemeClr>
                </a:solidFill>
              </a:rPr>
              <a:t>of, or on a </a:t>
            </a:r>
            <a:r>
              <a:rPr lang="en-US" sz="2200" u="sng" dirty="0">
                <a:solidFill>
                  <a:schemeClr val="tx1">
                    <a:lumMod val="85000"/>
                    <a:lumOff val="15000"/>
                  </a:schemeClr>
                </a:solidFill>
              </a:rPr>
              <a:t>railway track </a:t>
            </a:r>
            <a:r>
              <a:rPr lang="en-US" sz="2200" dirty="0">
                <a:solidFill>
                  <a:schemeClr val="tx1">
                    <a:lumMod val="85000"/>
                    <a:lumOff val="15000"/>
                  </a:schemeClr>
                </a:solidFill>
              </a:rPr>
              <a:t>or in such other spaces or premises, as the central Government may notify, before the excreta fully decomposes in such manner as may be prescribed, and the expression “manual scavenging” shall be considered accordingly.</a:t>
            </a:r>
            <a:r>
              <a:rPr lang="en-US" sz="2200" b="1" dirty="0">
                <a:solidFill>
                  <a:schemeClr val="tx1">
                    <a:lumMod val="85000"/>
                    <a:lumOff val="15000"/>
                  </a:schemeClr>
                </a:solidFill>
              </a:rPr>
              <a:t>”</a:t>
            </a:r>
          </a:p>
        </p:txBody>
      </p:sp>
      <p:sp>
        <p:nvSpPr>
          <p:cNvPr id="5" name="Rectangle 4"/>
          <p:cNvSpPr/>
          <p:nvPr/>
        </p:nvSpPr>
        <p:spPr>
          <a:xfrm>
            <a:off x="129600" y="1687317"/>
            <a:ext cx="3408258" cy="2677656"/>
          </a:xfrm>
          <a:prstGeom prst="rect">
            <a:avLst/>
          </a:prstGeom>
          <a:ln>
            <a:solidFill>
              <a:schemeClr val="tx1"/>
            </a:solidFill>
          </a:ln>
        </p:spPr>
        <p:txBody>
          <a:bodyPr wrap="square">
            <a:spAutoFit/>
          </a:bodyPr>
          <a:lstStyle/>
          <a:p>
            <a:r>
              <a:rPr lang="en-US" sz="2400" b="1" dirty="0">
                <a:solidFill>
                  <a:schemeClr val="tx1">
                    <a:lumMod val="85000"/>
                    <a:lumOff val="15000"/>
                  </a:schemeClr>
                </a:solidFill>
              </a:rPr>
              <a:t>A manual scavenger is a person engaged to manually clean, carry, dispose of, or otherwise handle in any  manner, human excreta that is  not fully decomposed.</a:t>
            </a:r>
          </a:p>
        </p:txBody>
      </p:sp>
      <p:sp>
        <p:nvSpPr>
          <p:cNvPr id="29" name="Slide Number Placeholder 28"/>
          <p:cNvSpPr>
            <a:spLocks noGrp="1"/>
          </p:cNvSpPr>
          <p:nvPr>
            <p:ph type="sldNum" sz="quarter" idx="12"/>
          </p:nvPr>
        </p:nvSpPr>
        <p:spPr/>
        <p:txBody>
          <a:bodyPr/>
          <a:lstStyle/>
          <a:p>
            <a:fld id="{BAFB9A62-36B1-4202-97A7-76C1F2B844D4}"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xmlns="" val="1647014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1" y="203423"/>
            <a:ext cx="7446603" cy="1002497"/>
            <a:chOff x="-1" y="203423"/>
            <a:chExt cx="7446603"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Precautions </a:t>
              </a:r>
              <a:r>
                <a:rPr lang="en-US" sz="2800" b="1" dirty="0">
                  <a:solidFill>
                    <a:prstClr val="white"/>
                  </a:solidFill>
                </a:rPr>
                <a:t>BEFORE</a:t>
              </a:r>
              <a:r>
                <a:rPr lang="en-US" sz="2400" b="1" dirty="0">
                  <a:solidFill>
                    <a:prstClr val="white"/>
                  </a:solidFill>
                </a:rPr>
                <a:t> cleaning of sewer or Septic tanks </a:t>
              </a:r>
            </a:p>
          </p:txBody>
        </p:sp>
      </p:grpSp>
      <p:grpSp>
        <p:nvGrpSpPr>
          <p:cNvPr id="3" name="Group 18"/>
          <p:cNvGrpSpPr/>
          <p:nvPr/>
        </p:nvGrpSpPr>
        <p:grpSpPr>
          <a:xfrm>
            <a:off x="371183" y="1351446"/>
            <a:ext cx="10917250" cy="1200329"/>
            <a:chOff x="371183" y="1270764"/>
            <a:chExt cx="10917250" cy="1200329"/>
          </a:xfrm>
        </p:grpSpPr>
        <p:sp>
          <p:nvSpPr>
            <p:cNvPr id="27" name="Oval 26"/>
            <p:cNvSpPr/>
            <p:nvPr/>
          </p:nvSpPr>
          <p:spPr>
            <a:xfrm>
              <a:off x="371183" y="1436610"/>
              <a:ext cx="700098" cy="60542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11</a:t>
              </a:r>
            </a:p>
          </p:txBody>
        </p:sp>
        <p:sp>
          <p:nvSpPr>
            <p:cNvPr id="28" name="Rectangle 27"/>
            <p:cNvSpPr/>
            <p:nvPr/>
          </p:nvSpPr>
          <p:spPr>
            <a:xfrm>
              <a:off x="1077633" y="1270764"/>
              <a:ext cx="10210800" cy="1200329"/>
            </a:xfrm>
            <a:prstGeom prst="rect">
              <a:avLst/>
            </a:prstGeom>
          </p:spPr>
          <p:txBody>
            <a:bodyPr wrap="square">
              <a:spAutoFit/>
            </a:bodyPr>
            <a:lstStyle/>
            <a:p>
              <a:r>
                <a:rPr lang="en-US" sz="2400" dirty="0"/>
                <a:t>If the entry is made through a top opening, use a housing  device with a harness that suspends a person in an upright  position and a mechanical device shall be available to retrieve  person from vertical spaces more than 5 ft. deep</a:t>
              </a:r>
            </a:p>
          </p:txBody>
        </p:sp>
      </p:grpSp>
      <p:grpSp>
        <p:nvGrpSpPr>
          <p:cNvPr id="4" name="Group 16"/>
          <p:cNvGrpSpPr/>
          <p:nvPr/>
        </p:nvGrpSpPr>
        <p:grpSpPr>
          <a:xfrm>
            <a:off x="1071281" y="2743199"/>
            <a:ext cx="10019929" cy="3196933"/>
            <a:chOff x="1071281" y="2407024"/>
            <a:chExt cx="10019929" cy="3196933"/>
          </a:xfrm>
        </p:grpSpPr>
        <p:grpSp>
          <p:nvGrpSpPr>
            <p:cNvPr id="5" name="Group 17"/>
            <p:cNvGrpSpPr/>
            <p:nvPr/>
          </p:nvGrpSpPr>
          <p:grpSpPr>
            <a:xfrm>
              <a:off x="1071281" y="2407024"/>
              <a:ext cx="10019929" cy="3196933"/>
              <a:chOff x="1071281" y="2407024"/>
              <a:chExt cx="10019929" cy="3196933"/>
            </a:xfrm>
          </p:grpSpPr>
          <p:sp>
            <p:nvSpPr>
              <p:cNvPr id="32" name="Rectangle 31"/>
              <p:cNvSpPr/>
              <p:nvPr/>
            </p:nvSpPr>
            <p:spPr>
              <a:xfrm>
                <a:off x="1071281" y="2407024"/>
                <a:ext cx="4908177" cy="319057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183033" y="2413385"/>
                <a:ext cx="4908177" cy="319057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1138516" y="2469422"/>
              <a:ext cx="1358153" cy="692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246719" y="2455975"/>
              <a:ext cx="1358153" cy="692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95654" y="2593927"/>
              <a:ext cx="443875" cy="443875"/>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627298" y="2479541"/>
              <a:ext cx="570099" cy="645752"/>
            </a:xfrm>
            <a:prstGeom prst="rect">
              <a:avLst/>
            </a:prstGeom>
          </p:spPr>
        </p:pic>
      </p:grpSp>
      <p:sp>
        <p:nvSpPr>
          <p:cNvPr id="17" name="Slide Number Placeholder 16"/>
          <p:cNvSpPr>
            <a:spLocks noGrp="1"/>
          </p:cNvSpPr>
          <p:nvPr>
            <p:ph type="sldNum" sz="quarter" idx="12"/>
          </p:nvPr>
        </p:nvSpPr>
        <p:spPr/>
        <p:txBody>
          <a:bodyPr/>
          <a:lstStyle/>
          <a:p>
            <a:fld id="{BAFB9A62-36B1-4202-97A7-76C1F2B844D4}"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xmlns="" val="4133260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1" y="203423"/>
            <a:ext cx="7446603" cy="1002497"/>
            <a:chOff x="-1" y="203423"/>
            <a:chExt cx="7446603"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Precautions </a:t>
              </a:r>
              <a:r>
                <a:rPr lang="en-US" sz="2800" b="1" dirty="0">
                  <a:solidFill>
                    <a:prstClr val="white"/>
                  </a:solidFill>
                </a:rPr>
                <a:t>BEFORE</a:t>
              </a:r>
              <a:r>
                <a:rPr lang="en-US" sz="2400" b="1" dirty="0">
                  <a:solidFill>
                    <a:prstClr val="white"/>
                  </a:solidFill>
                </a:rPr>
                <a:t> cleaning of sewer or Septic tanks </a:t>
              </a:r>
            </a:p>
          </p:txBody>
        </p:sp>
      </p:grpSp>
      <p:grpSp>
        <p:nvGrpSpPr>
          <p:cNvPr id="3" name="Group 18"/>
          <p:cNvGrpSpPr/>
          <p:nvPr/>
        </p:nvGrpSpPr>
        <p:grpSpPr>
          <a:xfrm>
            <a:off x="371183" y="1503846"/>
            <a:ext cx="10897452" cy="830997"/>
            <a:chOff x="371183" y="1423164"/>
            <a:chExt cx="10897452" cy="830997"/>
          </a:xfrm>
        </p:grpSpPr>
        <p:sp>
          <p:nvSpPr>
            <p:cNvPr id="27" name="Oval 26"/>
            <p:cNvSpPr/>
            <p:nvPr/>
          </p:nvSpPr>
          <p:spPr>
            <a:xfrm>
              <a:off x="371183" y="1436611"/>
              <a:ext cx="700098" cy="5836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12</a:t>
              </a:r>
            </a:p>
          </p:txBody>
        </p:sp>
        <p:sp>
          <p:nvSpPr>
            <p:cNvPr id="28" name="Rectangle 27"/>
            <p:cNvSpPr/>
            <p:nvPr/>
          </p:nvSpPr>
          <p:spPr>
            <a:xfrm>
              <a:off x="1057835" y="1423164"/>
              <a:ext cx="10210800" cy="830997"/>
            </a:xfrm>
            <a:prstGeom prst="rect">
              <a:avLst/>
            </a:prstGeom>
          </p:spPr>
          <p:txBody>
            <a:bodyPr wrap="square">
              <a:spAutoFit/>
            </a:bodyPr>
            <a:lstStyle/>
            <a:p>
              <a:r>
                <a:rPr lang="en-US" sz="2400" dirty="0">
                  <a:solidFill>
                    <a:prstClr val="black"/>
                  </a:solidFill>
                </a:rPr>
                <a:t>Portable aluminium ladder is available during the work  period where necessary and the portable ladder is properly seated and fixed during use</a:t>
              </a:r>
            </a:p>
          </p:txBody>
        </p:sp>
      </p:grpSp>
      <p:grpSp>
        <p:nvGrpSpPr>
          <p:cNvPr id="5" name="Group 17"/>
          <p:cNvGrpSpPr/>
          <p:nvPr/>
        </p:nvGrpSpPr>
        <p:grpSpPr>
          <a:xfrm>
            <a:off x="1071281" y="2743199"/>
            <a:ext cx="10019929" cy="3196933"/>
            <a:chOff x="1071281" y="2407024"/>
            <a:chExt cx="10019929" cy="3196933"/>
          </a:xfrm>
        </p:grpSpPr>
        <p:sp>
          <p:nvSpPr>
            <p:cNvPr id="32" name="Rectangle 31"/>
            <p:cNvSpPr/>
            <p:nvPr/>
          </p:nvSpPr>
          <p:spPr>
            <a:xfrm>
              <a:off x="1071281" y="2407024"/>
              <a:ext cx="4908177" cy="319057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Rectangle 32"/>
            <p:cNvSpPr/>
            <p:nvPr/>
          </p:nvSpPr>
          <p:spPr>
            <a:xfrm>
              <a:off x="6183033" y="2413385"/>
              <a:ext cx="4908177" cy="319057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0" name="Rectangle 19"/>
          <p:cNvSpPr/>
          <p:nvPr/>
        </p:nvSpPr>
        <p:spPr>
          <a:xfrm>
            <a:off x="1138516" y="2805597"/>
            <a:ext cx="1358153" cy="692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6246719" y="2792150"/>
            <a:ext cx="1358153" cy="692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95654" y="2930102"/>
            <a:ext cx="443875" cy="443875"/>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627298" y="2815716"/>
            <a:ext cx="570099" cy="645752"/>
          </a:xfrm>
          <a:prstGeom prst="rect">
            <a:avLst/>
          </a:prstGeom>
        </p:spPr>
      </p:pic>
      <p:sp>
        <p:nvSpPr>
          <p:cNvPr id="18" name="Slide Number Placeholder 17"/>
          <p:cNvSpPr>
            <a:spLocks noGrp="1"/>
          </p:cNvSpPr>
          <p:nvPr>
            <p:ph type="sldNum" sz="quarter" idx="12"/>
          </p:nvPr>
        </p:nvSpPr>
        <p:spPr/>
        <p:txBody>
          <a:bodyPr/>
          <a:lstStyle/>
          <a:p>
            <a:fld id="{BAFB9A62-36B1-4202-97A7-76C1F2B844D4}"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xmlns="" val="2202279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12346" y="206787"/>
            <a:ext cx="7458948" cy="965547"/>
            <a:chOff x="-12347" y="240373"/>
            <a:chExt cx="7458948" cy="96554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9961B"/>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12347" y="263603"/>
              <a:ext cx="7098946" cy="860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Precautions </a:t>
              </a:r>
              <a:r>
                <a:rPr lang="en-US" sz="2800" b="1" dirty="0">
                  <a:solidFill>
                    <a:prstClr val="white"/>
                  </a:solidFill>
                </a:rPr>
                <a:t>BEFORE</a:t>
              </a:r>
              <a:r>
                <a:rPr lang="en-US" sz="2400" b="1" dirty="0">
                  <a:solidFill>
                    <a:prstClr val="white"/>
                  </a:solidFill>
                </a:rPr>
                <a:t> cleaning of sewer or Septic tanks </a:t>
              </a:r>
            </a:p>
          </p:txBody>
        </p:sp>
      </p:grpSp>
      <p:grpSp>
        <p:nvGrpSpPr>
          <p:cNvPr id="3" name="Group 18"/>
          <p:cNvGrpSpPr/>
          <p:nvPr/>
        </p:nvGrpSpPr>
        <p:grpSpPr>
          <a:xfrm>
            <a:off x="91336" y="1578100"/>
            <a:ext cx="10902825" cy="542350"/>
            <a:chOff x="91336" y="1497418"/>
            <a:chExt cx="10902825" cy="542350"/>
          </a:xfrm>
        </p:grpSpPr>
        <p:sp>
          <p:nvSpPr>
            <p:cNvPr id="27" name="Oval 26"/>
            <p:cNvSpPr/>
            <p:nvPr/>
          </p:nvSpPr>
          <p:spPr>
            <a:xfrm>
              <a:off x="91336" y="1497418"/>
              <a:ext cx="700098" cy="5423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13</a:t>
              </a:r>
            </a:p>
          </p:txBody>
        </p:sp>
        <p:sp>
          <p:nvSpPr>
            <p:cNvPr id="28" name="Rectangle 27"/>
            <p:cNvSpPr/>
            <p:nvPr/>
          </p:nvSpPr>
          <p:spPr>
            <a:xfrm>
              <a:off x="783361" y="1551177"/>
              <a:ext cx="10210800" cy="461665"/>
            </a:xfrm>
            <a:prstGeom prst="rect">
              <a:avLst/>
            </a:prstGeom>
          </p:spPr>
          <p:txBody>
            <a:bodyPr wrap="square">
              <a:spAutoFit/>
            </a:bodyPr>
            <a:lstStyle/>
            <a:p>
              <a:pPr marL="12700">
                <a:lnSpc>
                  <a:spcPct val="100000"/>
                </a:lnSpc>
                <a:spcBef>
                  <a:spcPts val="100"/>
                </a:spcBef>
              </a:pPr>
              <a:r>
                <a:rPr lang="en-US" sz="2400" spc="-5" dirty="0">
                  <a:cs typeface="Arial"/>
                </a:rPr>
                <a:t>First aid equipment and trained personnel</a:t>
              </a:r>
            </a:p>
          </p:txBody>
        </p:sp>
      </p:grpSp>
      <p:sp>
        <p:nvSpPr>
          <p:cNvPr id="17" name="Rectangle 16"/>
          <p:cNvSpPr/>
          <p:nvPr/>
        </p:nvSpPr>
        <p:spPr>
          <a:xfrm>
            <a:off x="7446602" y="1334947"/>
            <a:ext cx="3341141" cy="2289996"/>
          </a:xfrm>
          <a:prstGeom prst="rect">
            <a:avLst/>
          </a:prstGeom>
          <a:blipFill>
            <a:blip r:embed="rId3"/>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Slide Number Placeholder 12"/>
          <p:cNvSpPr>
            <a:spLocks noGrp="1"/>
          </p:cNvSpPr>
          <p:nvPr>
            <p:ph type="sldNum" sz="quarter" idx="12"/>
          </p:nvPr>
        </p:nvSpPr>
        <p:spPr/>
        <p:txBody>
          <a:bodyPr/>
          <a:lstStyle/>
          <a:p>
            <a:fld id="{BAFB9A62-36B1-4202-97A7-76C1F2B844D4}" type="slidenum">
              <a:rPr lang="en-US" smtClean="0">
                <a:solidFill>
                  <a:prstClr val="black">
                    <a:tint val="75000"/>
                  </a:prstClr>
                </a:solidFill>
              </a:rPr>
              <a:pPr/>
              <a:t>42</a:t>
            </a:fld>
            <a:endParaRPr lang="en-US">
              <a:solidFill>
                <a:prstClr val="black">
                  <a:tint val="75000"/>
                </a:prstClr>
              </a:solidFill>
            </a:endParaRPr>
          </a:p>
        </p:txBody>
      </p:sp>
      <p:grpSp>
        <p:nvGrpSpPr>
          <p:cNvPr id="5" name="Group 18">
            <a:extLst>
              <a:ext uri="{FF2B5EF4-FFF2-40B4-BE49-F238E27FC236}">
                <a16:creationId xmlns:a16="http://schemas.microsoft.com/office/drawing/2014/main" xmlns="" id="{BF2F9011-3936-401C-123C-1DF46E471AC1}"/>
              </a:ext>
            </a:extLst>
          </p:cNvPr>
          <p:cNvGrpSpPr/>
          <p:nvPr/>
        </p:nvGrpSpPr>
        <p:grpSpPr>
          <a:xfrm>
            <a:off x="126475" y="4601033"/>
            <a:ext cx="6821303" cy="542350"/>
            <a:chOff x="-95014" y="1436611"/>
            <a:chExt cx="11363649" cy="542350"/>
          </a:xfrm>
        </p:grpSpPr>
        <p:sp>
          <p:nvSpPr>
            <p:cNvPr id="6" name="Oval 5">
              <a:extLst>
                <a:ext uri="{FF2B5EF4-FFF2-40B4-BE49-F238E27FC236}">
                  <a16:creationId xmlns:a16="http://schemas.microsoft.com/office/drawing/2014/main" xmlns="" id="{15B6DDC6-8093-E3E2-143D-80D7D527ED7D}"/>
                </a:ext>
              </a:extLst>
            </p:cNvPr>
            <p:cNvSpPr/>
            <p:nvPr/>
          </p:nvSpPr>
          <p:spPr>
            <a:xfrm>
              <a:off x="-95014" y="1436611"/>
              <a:ext cx="1166297" cy="5423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14</a:t>
              </a:r>
            </a:p>
          </p:txBody>
        </p:sp>
        <p:sp>
          <p:nvSpPr>
            <p:cNvPr id="7" name="Rectangle 6">
              <a:extLst>
                <a:ext uri="{FF2B5EF4-FFF2-40B4-BE49-F238E27FC236}">
                  <a16:creationId xmlns:a16="http://schemas.microsoft.com/office/drawing/2014/main" xmlns="" id="{DE2B037B-DF3B-86F6-E508-0016F45A5534}"/>
                </a:ext>
              </a:extLst>
            </p:cNvPr>
            <p:cNvSpPr/>
            <p:nvPr/>
          </p:nvSpPr>
          <p:spPr>
            <a:xfrm>
              <a:off x="1057835" y="1517296"/>
              <a:ext cx="10210800" cy="461665"/>
            </a:xfrm>
            <a:prstGeom prst="rect">
              <a:avLst/>
            </a:prstGeom>
          </p:spPr>
          <p:txBody>
            <a:bodyPr wrap="square">
              <a:spAutoFit/>
            </a:bodyPr>
            <a:lstStyle/>
            <a:p>
              <a:pPr marL="12700">
                <a:spcBef>
                  <a:spcPts val="100"/>
                </a:spcBef>
              </a:pPr>
              <a:r>
                <a:rPr lang="en-US" sz="2400" spc="-5" dirty="0">
                  <a:solidFill>
                    <a:prstClr val="black"/>
                  </a:solidFill>
                  <a:latin typeface="Arial"/>
                  <a:cs typeface="Arial"/>
                </a:rPr>
                <a:t>Availability of an Ambulance at the work site and a note pad</a:t>
              </a:r>
            </a:p>
          </p:txBody>
        </p:sp>
      </p:grpSp>
      <p:sp>
        <p:nvSpPr>
          <p:cNvPr id="8" name="object 4">
            <a:extLst>
              <a:ext uri="{FF2B5EF4-FFF2-40B4-BE49-F238E27FC236}">
                <a16:creationId xmlns:a16="http://schemas.microsoft.com/office/drawing/2014/main" xmlns="" id="{147F19CD-644A-93B1-D7BD-4F3D722001BF}"/>
              </a:ext>
            </a:extLst>
          </p:cNvPr>
          <p:cNvSpPr/>
          <p:nvPr/>
        </p:nvSpPr>
        <p:spPr>
          <a:xfrm>
            <a:off x="7382435" y="3871018"/>
            <a:ext cx="3657390" cy="2382544"/>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xmlns="" val="809423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1" y="203423"/>
            <a:ext cx="7446603" cy="1002497"/>
            <a:chOff x="-1" y="203423"/>
            <a:chExt cx="7446603"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00A0C0"/>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Precautions </a:t>
              </a:r>
              <a:r>
                <a:rPr lang="en-US" sz="2800" b="1" dirty="0">
                  <a:solidFill>
                    <a:prstClr val="white"/>
                  </a:solidFill>
                </a:rPr>
                <a:t>DURING</a:t>
              </a:r>
              <a:r>
                <a:rPr lang="en-US" sz="2400" b="1" dirty="0">
                  <a:solidFill>
                    <a:prstClr val="white"/>
                  </a:solidFill>
                </a:rPr>
                <a:t> cleaning of sewer or Septic tanks </a:t>
              </a:r>
            </a:p>
          </p:txBody>
        </p:sp>
      </p:grpSp>
      <p:grpSp>
        <p:nvGrpSpPr>
          <p:cNvPr id="3" name="Group 18"/>
          <p:cNvGrpSpPr/>
          <p:nvPr/>
        </p:nvGrpSpPr>
        <p:grpSpPr>
          <a:xfrm>
            <a:off x="371183" y="1517293"/>
            <a:ext cx="10897452" cy="542350"/>
            <a:chOff x="371183" y="1436611"/>
            <a:chExt cx="10897452" cy="542350"/>
          </a:xfrm>
        </p:grpSpPr>
        <p:sp>
          <p:nvSpPr>
            <p:cNvPr id="27" name="Oval 26"/>
            <p:cNvSpPr/>
            <p:nvPr/>
          </p:nvSpPr>
          <p:spPr>
            <a:xfrm>
              <a:off x="371183" y="1436611"/>
              <a:ext cx="529770" cy="52977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1</a:t>
              </a:r>
            </a:p>
          </p:txBody>
        </p:sp>
        <p:sp>
          <p:nvSpPr>
            <p:cNvPr id="28" name="Rectangle 27"/>
            <p:cNvSpPr/>
            <p:nvPr/>
          </p:nvSpPr>
          <p:spPr>
            <a:xfrm>
              <a:off x="1057835" y="1517296"/>
              <a:ext cx="10210800" cy="461665"/>
            </a:xfrm>
            <a:prstGeom prst="rect">
              <a:avLst/>
            </a:prstGeom>
          </p:spPr>
          <p:txBody>
            <a:bodyPr wrap="square">
              <a:spAutoFit/>
            </a:bodyPr>
            <a:lstStyle/>
            <a:p>
              <a:pPr algn="just"/>
              <a:r>
                <a:rPr lang="en-US" sz="2400" dirty="0">
                  <a:solidFill>
                    <a:prstClr val="black"/>
                  </a:solidFill>
                </a:rPr>
                <a:t>Portable fans and </a:t>
              </a:r>
              <a:r>
                <a:rPr lang="en-US" sz="2400" b="1" dirty="0">
                  <a:solidFill>
                    <a:prstClr val="black"/>
                  </a:solidFill>
                </a:rPr>
                <a:t>air blowers </a:t>
              </a:r>
              <a:r>
                <a:rPr lang="en-US" sz="2400" dirty="0">
                  <a:solidFill>
                    <a:prstClr val="black"/>
                  </a:solidFill>
                </a:rPr>
                <a:t>shall be carried in to sewers for  </a:t>
              </a:r>
              <a:r>
                <a:rPr lang="en-US" sz="2400" b="1" dirty="0">
                  <a:solidFill>
                    <a:prstClr val="black"/>
                  </a:solidFill>
                </a:rPr>
                <a:t>ventilation</a:t>
              </a:r>
            </a:p>
          </p:txBody>
        </p:sp>
      </p:grpSp>
      <p:grpSp>
        <p:nvGrpSpPr>
          <p:cNvPr id="4" name="Group 34"/>
          <p:cNvGrpSpPr/>
          <p:nvPr/>
        </p:nvGrpSpPr>
        <p:grpSpPr>
          <a:xfrm>
            <a:off x="1071281" y="2743199"/>
            <a:ext cx="10019929" cy="3196933"/>
            <a:chOff x="1071281" y="2407024"/>
            <a:chExt cx="10019929" cy="3196933"/>
          </a:xfrm>
        </p:grpSpPr>
        <p:grpSp>
          <p:nvGrpSpPr>
            <p:cNvPr id="5" name="Group 35"/>
            <p:cNvGrpSpPr/>
            <p:nvPr/>
          </p:nvGrpSpPr>
          <p:grpSpPr>
            <a:xfrm>
              <a:off x="1071281" y="2407024"/>
              <a:ext cx="10019929" cy="3196933"/>
              <a:chOff x="1071281" y="2407024"/>
              <a:chExt cx="10019929" cy="3196933"/>
            </a:xfrm>
          </p:grpSpPr>
          <p:sp>
            <p:nvSpPr>
              <p:cNvPr id="41" name="Rectangle 40"/>
              <p:cNvSpPr/>
              <p:nvPr/>
            </p:nvSpPr>
            <p:spPr>
              <a:xfrm>
                <a:off x="1071281" y="2407024"/>
                <a:ext cx="4908177" cy="319057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p:nvSpPr>
            <p:spPr>
              <a:xfrm>
                <a:off x="6183033" y="2413385"/>
                <a:ext cx="4908177" cy="319057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Rectangle 36"/>
            <p:cNvSpPr/>
            <p:nvPr/>
          </p:nvSpPr>
          <p:spPr>
            <a:xfrm>
              <a:off x="1138516" y="2469422"/>
              <a:ext cx="1358153" cy="692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p:nvSpPr>
          <p:spPr>
            <a:xfrm>
              <a:off x="6246719" y="2455975"/>
              <a:ext cx="1358153" cy="692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9" name="Picture 3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95654" y="2593927"/>
              <a:ext cx="443875" cy="443875"/>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627298" y="2479541"/>
              <a:ext cx="570099" cy="645752"/>
            </a:xfrm>
            <a:prstGeom prst="rect">
              <a:avLst/>
            </a:prstGeom>
          </p:spPr>
        </p:pic>
      </p:grpSp>
      <p:sp>
        <p:nvSpPr>
          <p:cNvPr id="18" name="Slide Number Placeholder 17"/>
          <p:cNvSpPr>
            <a:spLocks noGrp="1"/>
          </p:cNvSpPr>
          <p:nvPr>
            <p:ph type="sldNum" sz="quarter" idx="12"/>
          </p:nvPr>
        </p:nvSpPr>
        <p:spPr/>
        <p:txBody>
          <a:bodyPr/>
          <a:lstStyle/>
          <a:p>
            <a:fld id="{BAFB9A62-36B1-4202-97A7-76C1F2B844D4}"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xmlns="" val="3664782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1" y="203423"/>
            <a:ext cx="7446603" cy="1002497"/>
            <a:chOff x="-1" y="203423"/>
            <a:chExt cx="7446603"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00A0C0"/>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Precautions </a:t>
              </a:r>
              <a:r>
                <a:rPr lang="en-US" sz="2800" b="1" dirty="0">
                  <a:solidFill>
                    <a:prstClr val="white"/>
                  </a:solidFill>
                </a:rPr>
                <a:t>DURING</a:t>
              </a:r>
              <a:r>
                <a:rPr lang="en-US" sz="2400" b="1" dirty="0">
                  <a:solidFill>
                    <a:prstClr val="white"/>
                  </a:solidFill>
                </a:rPr>
                <a:t> cleaning of sewer or Septic tanks </a:t>
              </a:r>
            </a:p>
          </p:txBody>
        </p:sp>
      </p:grpSp>
      <p:grpSp>
        <p:nvGrpSpPr>
          <p:cNvPr id="3" name="Group 18"/>
          <p:cNvGrpSpPr/>
          <p:nvPr/>
        </p:nvGrpSpPr>
        <p:grpSpPr>
          <a:xfrm>
            <a:off x="227765" y="1597978"/>
            <a:ext cx="5620142" cy="569227"/>
            <a:chOff x="85813" y="1517296"/>
            <a:chExt cx="11182822" cy="569227"/>
          </a:xfrm>
        </p:grpSpPr>
        <p:sp>
          <p:nvSpPr>
            <p:cNvPr id="27" name="Oval 26"/>
            <p:cNvSpPr/>
            <p:nvPr/>
          </p:nvSpPr>
          <p:spPr>
            <a:xfrm>
              <a:off x="85813" y="1556753"/>
              <a:ext cx="964277" cy="52977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2</a:t>
              </a:r>
            </a:p>
          </p:txBody>
        </p:sp>
        <p:sp>
          <p:nvSpPr>
            <p:cNvPr id="28" name="Rectangle 27"/>
            <p:cNvSpPr/>
            <p:nvPr/>
          </p:nvSpPr>
          <p:spPr>
            <a:xfrm>
              <a:off x="1057835" y="1517296"/>
              <a:ext cx="10210800" cy="461665"/>
            </a:xfrm>
            <a:prstGeom prst="rect">
              <a:avLst/>
            </a:prstGeom>
          </p:spPr>
          <p:txBody>
            <a:bodyPr wrap="square">
              <a:spAutoFit/>
            </a:bodyPr>
            <a:lstStyle/>
            <a:p>
              <a:pPr algn="just"/>
              <a:r>
                <a:rPr lang="en-US" sz="2400" b="1" dirty="0">
                  <a:solidFill>
                    <a:prstClr val="black"/>
                  </a:solidFill>
                </a:rPr>
                <a:t>Flashlights</a:t>
              </a:r>
              <a:r>
                <a:rPr lang="en-US" sz="2400" dirty="0">
                  <a:solidFill>
                    <a:prstClr val="black"/>
                  </a:solidFill>
                </a:rPr>
                <a:t> and </a:t>
              </a:r>
              <a:r>
                <a:rPr lang="en-US" sz="2400" b="1" dirty="0">
                  <a:solidFill>
                    <a:prstClr val="black"/>
                  </a:solidFill>
                </a:rPr>
                <a:t>communication devices </a:t>
              </a:r>
              <a:r>
                <a:rPr lang="en-US" sz="2400" dirty="0">
                  <a:solidFill>
                    <a:prstClr val="black"/>
                  </a:solidFill>
                </a:rPr>
                <a:t>must be carried  in to sewers</a:t>
              </a:r>
            </a:p>
          </p:txBody>
        </p:sp>
      </p:grpSp>
      <p:grpSp>
        <p:nvGrpSpPr>
          <p:cNvPr id="4" name="Group 35"/>
          <p:cNvGrpSpPr/>
          <p:nvPr/>
        </p:nvGrpSpPr>
        <p:grpSpPr>
          <a:xfrm>
            <a:off x="5847907" y="1517293"/>
            <a:ext cx="6116328" cy="2055159"/>
            <a:chOff x="1071281" y="2407024"/>
            <a:chExt cx="10019929" cy="3196933"/>
          </a:xfrm>
        </p:grpSpPr>
        <p:sp>
          <p:nvSpPr>
            <p:cNvPr id="41" name="Rectangle 40"/>
            <p:cNvSpPr/>
            <p:nvPr/>
          </p:nvSpPr>
          <p:spPr>
            <a:xfrm>
              <a:off x="1071281" y="2407024"/>
              <a:ext cx="4908177" cy="3190572"/>
            </a:xfrm>
            <a:prstGeom prst="rect">
              <a:avLst/>
            </a:prstGeom>
            <a:blipFill>
              <a:blip r:embed="rId3"/>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p:nvSpPr>
          <p:spPr>
            <a:xfrm>
              <a:off x="6183033" y="2413385"/>
              <a:ext cx="4908177" cy="3190572"/>
            </a:xfrm>
            <a:prstGeom prst="rect">
              <a:avLst/>
            </a:prstGeom>
            <a:blipFill>
              <a:blip r:embed="rId4"/>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3" name="Slide Number Placeholder 12"/>
          <p:cNvSpPr>
            <a:spLocks noGrp="1"/>
          </p:cNvSpPr>
          <p:nvPr>
            <p:ph type="sldNum" sz="quarter" idx="12"/>
          </p:nvPr>
        </p:nvSpPr>
        <p:spPr/>
        <p:txBody>
          <a:bodyPr/>
          <a:lstStyle/>
          <a:p>
            <a:fld id="{BAFB9A62-36B1-4202-97A7-76C1F2B844D4}" type="slidenum">
              <a:rPr lang="en-US" smtClean="0">
                <a:solidFill>
                  <a:prstClr val="black">
                    <a:tint val="75000"/>
                  </a:prstClr>
                </a:solidFill>
              </a:rPr>
              <a:pPr/>
              <a:t>44</a:t>
            </a:fld>
            <a:endParaRPr lang="en-US">
              <a:solidFill>
                <a:prstClr val="black">
                  <a:tint val="75000"/>
                </a:prstClr>
              </a:solidFill>
            </a:endParaRPr>
          </a:p>
        </p:txBody>
      </p:sp>
      <p:grpSp>
        <p:nvGrpSpPr>
          <p:cNvPr id="5" name="Group 18">
            <a:extLst>
              <a:ext uri="{FF2B5EF4-FFF2-40B4-BE49-F238E27FC236}">
                <a16:creationId xmlns:a16="http://schemas.microsoft.com/office/drawing/2014/main" xmlns="" id="{301B6C45-7689-53D4-FDF5-C045FB700ECB}"/>
              </a:ext>
            </a:extLst>
          </p:cNvPr>
          <p:cNvGrpSpPr/>
          <p:nvPr/>
        </p:nvGrpSpPr>
        <p:grpSpPr>
          <a:xfrm>
            <a:off x="227765" y="4607868"/>
            <a:ext cx="5631079" cy="529770"/>
            <a:chOff x="371182" y="1517296"/>
            <a:chExt cx="11172298" cy="529770"/>
          </a:xfrm>
        </p:grpSpPr>
        <p:sp>
          <p:nvSpPr>
            <p:cNvPr id="6" name="Oval 5">
              <a:extLst>
                <a:ext uri="{FF2B5EF4-FFF2-40B4-BE49-F238E27FC236}">
                  <a16:creationId xmlns:a16="http://schemas.microsoft.com/office/drawing/2014/main" xmlns="" id="{AC2B4202-D12F-E268-6BA9-065F8C4702E0}"/>
                </a:ext>
              </a:extLst>
            </p:cNvPr>
            <p:cNvSpPr/>
            <p:nvPr/>
          </p:nvSpPr>
          <p:spPr>
            <a:xfrm>
              <a:off x="371182" y="1517296"/>
              <a:ext cx="961497" cy="52977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3</a:t>
              </a:r>
            </a:p>
          </p:txBody>
        </p:sp>
        <p:sp>
          <p:nvSpPr>
            <p:cNvPr id="7" name="Rectangle 6">
              <a:extLst>
                <a:ext uri="{FF2B5EF4-FFF2-40B4-BE49-F238E27FC236}">
                  <a16:creationId xmlns:a16="http://schemas.microsoft.com/office/drawing/2014/main" xmlns="" id="{F7A6856C-3A5A-FBCB-3E71-9860BFE8F0EC}"/>
                </a:ext>
              </a:extLst>
            </p:cNvPr>
            <p:cNvSpPr/>
            <p:nvPr/>
          </p:nvSpPr>
          <p:spPr>
            <a:xfrm>
              <a:off x="1332680" y="1517296"/>
              <a:ext cx="10210800" cy="461665"/>
            </a:xfrm>
            <a:prstGeom prst="rect">
              <a:avLst/>
            </a:prstGeom>
          </p:spPr>
          <p:txBody>
            <a:bodyPr wrap="square">
              <a:spAutoFit/>
            </a:bodyPr>
            <a:lstStyle/>
            <a:p>
              <a:pPr marL="12700">
                <a:lnSpc>
                  <a:spcPct val="100000"/>
                </a:lnSpc>
                <a:spcBef>
                  <a:spcPts val="100"/>
                </a:spcBef>
              </a:pPr>
              <a:r>
                <a:rPr lang="en-US" sz="2400" spc="-5" dirty="0">
                  <a:latin typeface="Arial"/>
                  <a:cs typeface="Arial"/>
                </a:rPr>
                <a:t>Presence </a:t>
              </a:r>
              <a:r>
                <a:rPr lang="en-US" sz="2400" dirty="0">
                  <a:latin typeface="Arial"/>
                  <a:cs typeface="Arial"/>
                </a:rPr>
                <a:t>of </a:t>
              </a:r>
              <a:r>
                <a:rPr lang="en-US" sz="2400" spc="-20" dirty="0">
                  <a:latin typeface="Arial"/>
                  <a:cs typeface="Arial"/>
                </a:rPr>
                <a:t>Tripod </a:t>
              </a:r>
              <a:r>
                <a:rPr lang="en-US" sz="2400" dirty="0">
                  <a:latin typeface="Arial"/>
                  <a:cs typeface="Arial"/>
                </a:rPr>
                <a:t>set </a:t>
              </a:r>
              <a:r>
                <a:rPr lang="en-US" sz="2400" spc="-10" dirty="0">
                  <a:latin typeface="Arial"/>
                  <a:cs typeface="Arial"/>
                </a:rPr>
                <a:t>or </a:t>
              </a:r>
              <a:r>
                <a:rPr lang="en-US" sz="2400" spc="-5" dirty="0">
                  <a:latin typeface="Arial"/>
                  <a:cs typeface="Arial"/>
                </a:rPr>
                <a:t>harness and a </a:t>
              </a:r>
              <a:r>
                <a:rPr lang="en-US" sz="2400" dirty="0">
                  <a:latin typeface="Arial"/>
                  <a:cs typeface="Arial"/>
                </a:rPr>
                <a:t>basket</a:t>
              </a:r>
              <a:r>
                <a:rPr lang="en-US" sz="2400" spc="15" dirty="0">
                  <a:latin typeface="Arial"/>
                  <a:cs typeface="Arial"/>
                </a:rPr>
                <a:t> </a:t>
              </a:r>
              <a:r>
                <a:rPr lang="en-US" sz="2400" dirty="0">
                  <a:latin typeface="Arial"/>
                  <a:cs typeface="Arial"/>
                </a:rPr>
                <a:t>stretcher</a:t>
              </a:r>
            </a:p>
          </p:txBody>
        </p:sp>
      </p:grpSp>
      <p:grpSp>
        <p:nvGrpSpPr>
          <p:cNvPr id="8" name="Group 35">
            <a:extLst>
              <a:ext uri="{FF2B5EF4-FFF2-40B4-BE49-F238E27FC236}">
                <a16:creationId xmlns:a16="http://schemas.microsoft.com/office/drawing/2014/main" xmlns="" id="{EC731637-D11B-A121-DBA2-17A7D72E429D}"/>
              </a:ext>
            </a:extLst>
          </p:cNvPr>
          <p:cNvGrpSpPr/>
          <p:nvPr/>
        </p:nvGrpSpPr>
        <p:grpSpPr>
          <a:xfrm>
            <a:off x="5847907" y="3885051"/>
            <a:ext cx="6116328" cy="2732575"/>
            <a:chOff x="1071282" y="2407024"/>
            <a:chExt cx="7937131" cy="3196933"/>
          </a:xfrm>
        </p:grpSpPr>
        <p:sp>
          <p:nvSpPr>
            <p:cNvPr id="9" name="Rectangle 8">
              <a:extLst>
                <a:ext uri="{FF2B5EF4-FFF2-40B4-BE49-F238E27FC236}">
                  <a16:creationId xmlns:a16="http://schemas.microsoft.com/office/drawing/2014/main" xmlns="" id="{4B343C26-2F1E-CA76-50DC-0D997C9EDADA}"/>
                </a:ext>
              </a:extLst>
            </p:cNvPr>
            <p:cNvSpPr/>
            <p:nvPr/>
          </p:nvSpPr>
          <p:spPr>
            <a:xfrm>
              <a:off x="1071282" y="2407024"/>
              <a:ext cx="2806452" cy="3190572"/>
            </a:xfrm>
            <a:prstGeom prst="rect">
              <a:avLst/>
            </a:prstGeom>
            <a:blipFill>
              <a:blip r:embed="rId5"/>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xmlns="" id="{0F440672-62ED-8D7B-9633-7CC3FD0748BA}"/>
                </a:ext>
              </a:extLst>
            </p:cNvPr>
            <p:cNvSpPr/>
            <p:nvPr/>
          </p:nvSpPr>
          <p:spPr>
            <a:xfrm>
              <a:off x="4100236" y="2413385"/>
              <a:ext cx="4908177" cy="3190572"/>
            </a:xfrm>
            <a:prstGeom prst="rect">
              <a:avLst/>
            </a:prstGeom>
            <a:blipFill>
              <a:blip r:embed="rId6"/>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xmlns="" val="1635643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0" y="288422"/>
            <a:ext cx="7446603" cy="941294"/>
            <a:chOff x="-1" y="203423"/>
            <a:chExt cx="7446603" cy="1012413"/>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331997"/>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03A4C0"/>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Precautions </a:t>
              </a:r>
              <a:r>
                <a:rPr lang="en-US" sz="2800" b="1" dirty="0">
                  <a:solidFill>
                    <a:prstClr val="white"/>
                  </a:solidFill>
                </a:rPr>
                <a:t>DURING</a:t>
              </a:r>
              <a:r>
                <a:rPr lang="en-US" sz="2400" b="1" dirty="0">
                  <a:solidFill>
                    <a:prstClr val="white"/>
                  </a:solidFill>
                </a:rPr>
                <a:t> cleaning of sewer or Septic tanks </a:t>
              </a:r>
            </a:p>
          </p:txBody>
        </p:sp>
      </p:grpSp>
      <p:grpSp>
        <p:nvGrpSpPr>
          <p:cNvPr id="3" name="Group 18"/>
          <p:cNvGrpSpPr/>
          <p:nvPr/>
        </p:nvGrpSpPr>
        <p:grpSpPr>
          <a:xfrm>
            <a:off x="371183" y="1503846"/>
            <a:ext cx="10897452" cy="830997"/>
            <a:chOff x="371183" y="1423164"/>
            <a:chExt cx="10897452" cy="830997"/>
          </a:xfrm>
        </p:grpSpPr>
        <p:sp>
          <p:nvSpPr>
            <p:cNvPr id="27" name="Oval 26"/>
            <p:cNvSpPr/>
            <p:nvPr/>
          </p:nvSpPr>
          <p:spPr>
            <a:xfrm>
              <a:off x="371183" y="1436611"/>
              <a:ext cx="529770" cy="52977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4</a:t>
              </a:r>
            </a:p>
          </p:txBody>
        </p:sp>
        <p:sp>
          <p:nvSpPr>
            <p:cNvPr id="28" name="Rectangle 27"/>
            <p:cNvSpPr/>
            <p:nvPr/>
          </p:nvSpPr>
          <p:spPr>
            <a:xfrm>
              <a:off x="1057835" y="1423164"/>
              <a:ext cx="10210800" cy="830997"/>
            </a:xfrm>
            <a:prstGeom prst="rect">
              <a:avLst/>
            </a:prstGeom>
          </p:spPr>
          <p:txBody>
            <a:bodyPr wrap="square">
              <a:spAutoFit/>
            </a:bodyPr>
            <a:lstStyle/>
            <a:p>
              <a:pPr algn="just"/>
              <a:r>
                <a:rPr lang="en-US" sz="2400" b="1" dirty="0">
                  <a:solidFill>
                    <a:prstClr val="black"/>
                  </a:solidFill>
                </a:rPr>
                <a:t>Smoking</a:t>
              </a:r>
              <a:r>
                <a:rPr lang="en-US" sz="2400" dirty="0">
                  <a:solidFill>
                    <a:prstClr val="black"/>
                  </a:solidFill>
                </a:rPr>
                <a:t>, Open flames are prohibited inside the  manhole as well as the immediate vicinity of open  manholes:</a:t>
              </a:r>
            </a:p>
          </p:txBody>
        </p:sp>
      </p:grpSp>
      <p:grpSp>
        <p:nvGrpSpPr>
          <p:cNvPr id="4" name="Group 15"/>
          <p:cNvGrpSpPr/>
          <p:nvPr/>
        </p:nvGrpSpPr>
        <p:grpSpPr>
          <a:xfrm>
            <a:off x="1071281" y="2743199"/>
            <a:ext cx="10019929" cy="3196933"/>
            <a:chOff x="1071281" y="2407024"/>
            <a:chExt cx="10019929" cy="3196933"/>
          </a:xfrm>
        </p:grpSpPr>
        <p:grpSp>
          <p:nvGrpSpPr>
            <p:cNvPr id="5" name="Group 16"/>
            <p:cNvGrpSpPr/>
            <p:nvPr/>
          </p:nvGrpSpPr>
          <p:grpSpPr>
            <a:xfrm>
              <a:off x="1071281" y="2407024"/>
              <a:ext cx="10019929" cy="3196933"/>
              <a:chOff x="1071281" y="2407024"/>
              <a:chExt cx="10019929" cy="3196933"/>
            </a:xfrm>
          </p:grpSpPr>
          <p:sp>
            <p:nvSpPr>
              <p:cNvPr id="34" name="Rectangle 33"/>
              <p:cNvSpPr/>
              <p:nvPr/>
            </p:nvSpPr>
            <p:spPr>
              <a:xfrm>
                <a:off x="1071281" y="2407024"/>
                <a:ext cx="4908177" cy="319057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p:nvSpPr>
            <p:spPr>
              <a:xfrm>
                <a:off x="6183033" y="2413385"/>
                <a:ext cx="4908177" cy="319057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0" name="Rectangle 19"/>
            <p:cNvSpPr/>
            <p:nvPr/>
          </p:nvSpPr>
          <p:spPr>
            <a:xfrm>
              <a:off x="1138516" y="2469422"/>
              <a:ext cx="1358153" cy="692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6246719" y="2455975"/>
              <a:ext cx="1358153" cy="692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95654" y="2593927"/>
              <a:ext cx="443875" cy="443875"/>
            </a:xfrm>
            <a:prstGeom prst="rect">
              <a:avLst/>
            </a:prstGeom>
          </p:spPr>
        </p:pic>
      </p:grpSp>
      <p:pic>
        <p:nvPicPr>
          <p:cNvPr id="32" name="Picture 3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703857" y="2930102"/>
            <a:ext cx="443875" cy="443875"/>
          </a:xfrm>
          <a:prstGeom prst="rect">
            <a:avLst/>
          </a:prstGeom>
        </p:spPr>
      </p:pic>
      <p:sp>
        <p:nvSpPr>
          <p:cNvPr id="18" name="Rectangle 17"/>
          <p:cNvSpPr/>
          <p:nvPr/>
        </p:nvSpPr>
        <p:spPr>
          <a:xfrm>
            <a:off x="204221" y="3558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prstClr val="white"/>
              </a:solidFill>
            </a:endParaRPr>
          </a:p>
        </p:txBody>
      </p:sp>
      <p:sp>
        <p:nvSpPr>
          <p:cNvPr id="19" name="Slide Number Placeholder 18"/>
          <p:cNvSpPr>
            <a:spLocks noGrp="1"/>
          </p:cNvSpPr>
          <p:nvPr>
            <p:ph type="sldNum" sz="quarter" idx="12"/>
          </p:nvPr>
        </p:nvSpPr>
        <p:spPr/>
        <p:txBody>
          <a:bodyPr/>
          <a:lstStyle/>
          <a:p>
            <a:fld id="{BAFB9A62-36B1-4202-97A7-76C1F2B844D4}"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xmlns="" val="8296175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793607"/>
            <a:ext cx="12192001" cy="64393"/>
          </a:xfrm>
          <a:prstGeom prst="rect">
            <a:avLst/>
          </a:prstGeom>
          <a:solidFill>
            <a:srgbClr val="2F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itle 56">
            <a:extLst>
              <a:ext uri="{FF2B5EF4-FFF2-40B4-BE49-F238E27FC236}">
                <a16:creationId xmlns:a16="http://schemas.microsoft.com/office/drawing/2014/main" xmlns="" id="{3826DDF4-1914-41F4-8EC6-D1100F5DF283}"/>
              </a:ext>
            </a:extLst>
          </p:cNvPr>
          <p:cNvSpPr txBox="1">
            <a:spLocks/>
          </p:cNvSpPr>
          <p:nvPr/>
        </p:nvSpPr>
        <p:spPr>
          <a:xfrm>
            <a:off x="348278" y="296213"/>
            <a:ext cx="1712342" cy="403190"/>
          </a:xfrm>
          <a:prstGeom prst="rect">
            <a:avLst/>
          </a:prstGeom>
        </p:spPr>
        <p:txBody>
          <a:bodyPr vert="horz" lIns="91440" tIns="45720" rIns="91440" bIns="45720" rtlCol="0" anchor="b">
            <a:noAutofit/>
          </a:bodyPr>
          <a:lstStyle>
            <a:lvl1pPr algn="l" defTabSz="777240" rtl="0" eaLnBrk="1" latinLnBrk="0" hangingPunct="1">
              <a:lnSpc>
                <a:spcPct val="85000"/>
              </a:lnSpc>
              <a:spcBef>
                <a:spcPct val="0"/>
              </a:spcBef>
              <a:buNone/>
              <a:defRPr sz="4200" b="1" kern="1200" cap="all" baseline="0">
                <a:solidFill>
                  <a:schemeClr val="tx2"/>
                </a:solidFill>
                <a:latin typeface="+mj-lt"/>
                <a:ea typeface="+mj-ea"/>
                <a:cs typeface="+mj-cs"/>
              </a:defRPr>
            </a:lvl1pPr>
          </a:lstStyle>
          <a:p>
            <a:endParaRPr lang="en-US" sz="1800" dirty="0">
              <a:solidFill>
                <a:prstClr val="white"/>
              </a:solidFill>
              <a:latin typeface="Calibri" panose="020F0502020204030204"/>
            </a:endParaRPr>
          </a:p>
        </p:txBody>
      </p:sp>
      <p:sp>
        <p:nvSpPr>
          <p:cNvPr id="19" name="Rectangle 18"/>
          <p:cNvSpPr/>
          <p:nvPr/>
        </p:nvSpPr>
        <p:spPr>
          <a:xfrm>
            <a:off x="-253866" y="1319943"/>
            <a:ext cx="9321421" cy="5473165"/>
          </a:xfrm>
          <a:prstGeom prst="rect">
            <a:avLst/>
          </a:prstGeom>
        </p:spPr>
        <p:txBody>
          <a:bodyPr wrap="square">
            <a:spAutoFit/>
          </a:bodyPr>
          <a:lstStyle/>
          <a:p>
            <a:pPr lvl="1" algn="just"/>
            <a:r>
              <a:rPr lang="en-US" sz="2400" dirty="0"/>
              <a:t>The employer shall ensure the following post-cleaning safety precautions after an person engaged in the cleaning of a sewer or a septic tank comes out of the sewer or septic tank after a session of cleaning:-</a:t>
            </a:r>
          </a:p>
          <a:p>
            <a:pPr lvl="1" algn="just"/>
            <a:endParaRPr lang="en-US" sz="2400" dirty="0">
              <a:solidFill>
                <a:schemeClr val="accent6">
                  <a:lumMod val="75000"/>
                </a:schemeClr>
              </a:solidFill>
            </a:endParaRPr>
          </a:p>
          <a:p>
            <a:pPr marL="1428750" lvl="2" indent="-514350" algn="just">
              <a:buAutoNum type="romanLcParenBoth"/>
            </a:pPr>
            <a:r>
              <a:rPr lang="en-US" sz="2400" dirty="0"/>
              <a:t>Provide facilities for removal of contaminated clothing and for wash-up as well as cleaning, dry clothing.</a:t>
            </a:r>
          </a:p>
          <a:p>
            <a:pPr marL="1428750" lvl="2" indent="-514350" algn="just">
              <a:buAutoNum type="romanLcParenBoth"/>
            </a:pPr>
            <a:endParaRPr lang="en-US" sz="2400" dirty="0">
              <a:solidFill>
                <a:schemeClr val="accent6">
                  <a:lumMod val="75000"/>
                </a:schemeClr>
              </a:solidFill>
            </a:endParaRPr>
          </a:p>
          <a:p>
            <a:pPr lvl="2" algn="just"/>
            <a:r>
              <a:rPr lang="en-US" sz="2400" dirty="0">
                <a:solidFill>
                  <a:schemeClr val="accent2">
                    <a:lumMod val="75000"/>
                  </a:schemeClr>
                </a:solidFill>
              </a:rPr>
              <a:t>(ii) </a:t>
            </a:r>
            <a:r>
              <a:rPr lang="en-US" sz="2400" b="1" dirty="0">
                <a:solidFill>
                  <a:schemeClr val="accent2">
                    <a:lumMod val="75000"/>
                  </a:schemeClr>
                </a:solidFill>
              </a:rPr>
              <a:t>Wash-up material shall include but not be limited to water, soaps, hand sanitizers and adequate and medically authenticated skin cream for applying on the body for post cleaning safety.</a:t>
            </a:r>
          </a:p>
          <a:p>
            <a:pPr lvl="1" algn="just"/>
            <a:endParaRPr lang="en-US" sz="2400" dirty="0">
              <a:solidFill>
                <a:schemeClr val="accent1">
                  <a:lumMod val="50000"/>
                </a:schemeClr>
              </a:solidFill>
            </a:endParaRPr>
          </a:p>
          <a:p>
            <a:pPr marL="358775" lvl="2" algn="just">
              <a:lnSpc>
                <a:spcPct val="150000"/>
              </a:lnSpc>
            </a:pPr>
            <a:endParaRPr lang="en-US" sz="2800" dirty="0">
              <a:solidFill>
                <a:srgbClr val="0070C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119377" y="-45775"/>
            <a:ext cx="2489522" cy="6778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119377" y="1756865"/>
            <a:ext cx="3072623" cy="27968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Slide Number Placeholder 19"/>
          <p:cNvSpPr>
            <a:spLocks noGrp="1"/>
          </p:cNvSpPr>
          <p:nvPr>
            <p:ph type="sldNum" sz="quarter" idx="12"/>
          </p:nvPr>
        </p:nvSpPr>
        <p:spPr/>
        <p:txBody>
          <a:bodyPr/>
          <a:lstStyle/>
          <a:p>
            <a:fld id="{BAFB9A62-36B1-4202-97A7-76C1F2B844D4}" type="slidenum">
              <a:rPr lang="en-US" smtClean="0">
                <a:solidFill>
                  <a:prstClr val="black">
                    <a:tint val="75000"/>
                  </a:prstClr>
                </a:solidFill>
              </a:rPr>
              <a:pPr/>
              <a:t>46</a:t>
            </a:fld>
            <a:endParaRPr lang="en-US">
              <a:solidFill>
                <a:prstClr val="black">
                  <a:tint val="75000"/>
                </a:prstClr>
              </a:solidFill>
            </a:endParaRPr>
          </a:p>
        </p:txBody>
      </p:sp>
      <p:grpSp>
        <p:nvGrpSpPr>
          <p:cNvPr id="9" name="Group 13">
            <a:extLst>
              <a:ext uri="{FF2B5EF4-FFF2-40B4-BE49-F238E27FC236}">
                <a16:creationId xmlns:a16="http://schemas.microsoft.com/office/drawing/2014/main" xmlns="" id="{B1D6981E-A1DA-8B1D-12A0-79025023DA54}"/>
              </a:ext>
            </a:extLst>
          </p:cNvPr>
          <p:cNvGrpSpPr/>
          <p:nvPr/>
        </p:nvGrpSpPr>
        <p:grpSpPr>
          <a:xfrm>
            <a:off x="-1" y="138109"/>
            <a:ext cx="7446603" cy="1002497"/>
            <a:chOff x="-1" y="203423"/>
            <a:chExt cx="7446603" cy="1002497"/>
          </a:xfrm>
        </p:grpSpPr>
        <p:sp>
          <p:nvSpPr>
            <p:cNvPr id="10" name="Freeform: Shape 12">
              <a:extLst>
                <a:ext uri="{FF2B5EF4-FFF2-40B4-BE49-F238E27FC236}">
                  <a16:creationId xmlns:a16="http://schemas.microsoft.com/office/drawing/2014/main" xmlns="" id="{0AD588F2-4B7D-0B82-027A-8B4FC6A97848}"/>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11" name="Freeform: Shape 12">
              <a:extLst>
                <a:ext uri="{FF2B5EF4-FFF2-40B4-BE49-F238E27FC236}">
                  <a16:creationId xmlns:a16="http://schemas.microsoft.com/office/drawing/2014/main" xmlns="" id="{78091419-19B6-3335-7E37-C9D0F189F6CB}"/>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01A950"/>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12" name="Rectangle 11">
              <a:extLst>
                <a:ext uri="{FF2B5EF4-FFF2-40B4-BE49-F238E27FC236}">
                  <a16:creationId xmlns:a16="http://schemas.microsoft.com/office/drawing/2014/main" xmlns="" id="{AF0D2301-18A0-9992-1FFA-5D3AEBEF4ECA}"/>
                </a:ext>
              </a:extLst>
            </p:cNvPr>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Precautions </a:t>
              </a:r>
              <a:r>
                <a:rPr lang="en-US" sz="2800" b="1" dirty="0">
                  <a:solidFill>
                    <a:prstClr val="white"/>
                  </a:solidFill>
                </a:rPr>
                <a:t>AFTER</a:t>
              </a:r>
              <a:r>
                <a:rPr lang="en-US" sz="2400" b="1" dirty="0">
                  <a:solidFill>
                    <a:prstClr val="white"/>
                  </a:solidFill>
                </a:rPr>
                <a:t> cleaning of sewer or Septic tanks </a:t>
              </a:r>
            </a:p>
          </p:txBody>
        </p:sp>
      </p:grpSp>
    </p:spTree>
    <p:extLst>
      <p:ext uri="{BB962C8B-B14F-4D97-AF65-F5344CB8AC3E}">
        <p14:creationId xmlns:p14="http://schemas.microsoft.com/office/powerpoint/2010/main" xmlns="" val="2536334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1" y="138109"/>
            <a:ext cx="7446603" cy="1002497"/>
            <a:chOff x="-1" y="203423"/>
            <a:chExt cx="7446603"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01A950"/>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Precautions </a:t>
              </a:r>
              <a:r>
                <a:rPr lang="en-US" sz="2800" b="1" dirty="0">
                  <a:solidFill>
                    <a:prstClr val="white"/>
                  </a:solidFill>
                </a:rPr>
                <a:t>AFTER</a:t>
              </a:r>
              <a:r>
                <a:rPr lang="en-US" sz="2400" b="1" dirty="0">
                  <a:solidFill>
                    <a:prstClr val="white"/>
                  </a:solidFill>
                </a:rPr>
                <a:t> cleaning of sewer or Septic tanks </a:t>
              </a:r>
            </a:p>
          </p:txBody>
        </p:sp>
      </p:grpSp>
      <p:sp>
        <p:nvSpPr>
          <p:cNvPr id="3" name="Rectangle 2"/>
          <p:cNvSpPr/>
          <p:nvPr/>
        </p:nvSpPr>
        <p:spPr>
          <a:xfrm>
            <a:off x="51821" y="1198528"/>
            <a:ext cx="3513182" cy="247064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85402" y="1448652"/>
            <a:ext cx="2738543" cy="1944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685402" y="1543522"/>
            <a:ext cx="2530199" cy="1754326"/>
          </a:xfrm>
          <a:prstGeom prst="rect">
            <a:avLst/>
          </a:prstGeom>
        </p:spPr>
        <p:txBody>
          <a:bodyPr wrap="square">
            <a:spAutoFit/>
          </a:bodyPr>
          <a:lstStyle/>
          <a:p>
            <a:pPr algn="just"/>
            <a:r>
              <a:rPr lang="en-US" b="1" dirty="0"/>
              <a:t>Wash hands with soap and water  immediately after handling human waste or sewage and before eating or drinking.</a:t>
            </a:r>
          </a:p>
        </p:txBody>
      </p:sp>
      <p:sp>
        <p:nvSpPr>
          <p:cNvPr id="17" name="Rectangle 16"/>
          <p:cNvSpPr/>
          <p:nvPr/>
        </p:nvSpPr>
        <p:spPr>
          <a:xfrm>
            <a:off x="51821" y="3864182"/>
            <a:ext cx="3513182" cy="2582917"/>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696823" y="4355102"/>
            <a:ext cx="2773423" cy="17543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662956" y="4493601"/>
            <a:ext cx="2598946" cy="1477328"/>
          </a:xfrm>
          <a:prstGeom prst="rect">
            <a:avLst/>
          </a:prstGeom>
        </p:spPr>
        <p:txBody>
          <a:bodyPr wrap="square">
            <a:spAutoFit/>
          </a:bodyPr>
          <a:lstStyle/>
          <a:p>
            <a:pPr algn="just"/>
            <a:r>
              <a:rPr lang="en-US" b="1" dirty="0"/>
              <a:t>Do not touch your face, mouth, eyes, nose or open  sores while handling human waste or sewage.</a:t>
            </a:r>
          </a:p>
        </p:txBody>
      </p:sp>
      <p:sp>
        <p:nvSpPr>
          <p:cNvPr id="27" name="Rectangle 26"/>
          <p:cNvSpPr/>
          <p:nvPr/>
        </p:nvSpPr>
        <p:spPr>
          <a:xfrm>
            <a:off x="6560575" y="1262529"/>
            <a:ext cx="2738544" cy="2081437"/>
          </a:xfrm>
          <a:prstGeom prst="rect">
            <a:avLst/>
          </a:prstGeom>
          <a:blipFill>
            <a:blip r:embed="rId4"/>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403288" y="1301263"/>
            <a:ext cx="2544770" cy="20451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9507466" y="1351375"/>
            <a:ext cx="2281805" cy="2031325"/>
          </a:xfrm>
          <a:prstGeom prst="rect">
            <a:avLst/>
          </a:prstGeom>
        </p:spPr>
        <p:txBody>
          <a:bodyPr wrap="square">
            <a:spAutoFit/>
          </a:bodyPr>
          <a:lstStyle/>
          <a:p>
            <a:pPr algn="just"/>
            <a:r>
              <a:rPr lang="en-US" b="1" dirty="0"/>
              <a:t>Before eating, remove soiled work  clothes and eat in designated areas  away from human waste and sewage</a:t>
            </a:r>
          </a:p>
          <a:p>
            <a:pPr algn="just"/>
            <a:r>
              <a:rPr lang="en-US" b="1" dirty="0"/>
              <a:t>handling activity</a:t>
            </a:r>
          </a:p>
        </p:txBody>
      </p:sp>
      <p:sp>
        <p:nvSpPr>
          <p:cNvPr id="20" name="Slide Number Placeholder 19"/>
          <p:cNvSpPr>
            <a:spLocks noGrp="1"/>
          </p:cNvSpPr>
          <p:nvPr>
            <p:ph type="sldNum" sz="quarter" idx="12"/>
          </p:nvPr>
        </p:nvSpPr>
        <p:spPr/>
        <p:txBody>
          <a:bodyPr/>
          <a:lstStyle/>
          <a:p>
            <a:fld id="{BAFB9A62-36B1-4202-97A7-76C1F2B844D4}" type="slidenum">
              <a:rPr lang="en-US" smtClean="0">
                <a:solidFill>
                  <a:prstClr val="black">
                    <a:tint val="75000"/>
                  </a:prstClr>
                </a:solidFill>
              </a:rPr>
              <a:pPr/>
              <a:t>47</a:t>
            </a:fld>
            <a:endParaRPr lang="en-US">
              <a:solidFill>
                <a:prstClr val="black">
                  <a:tint val="75000"/>
                </a:prstClr>
              </a:solidFill>
            </a:endParaRPr>
          </a:p>
        </p:txBody>
      </p:sp>
      <p:sp>
        <p:nvSpPr>
          <p:cNvPr id="6" name="Rectangle 5">
            <a:extLst>
              <a:ext uri="{FF2B5EF4-FFF2-40B4-BE49-F238E27FC236}">
                <a16:creationId xmlns:a16="http://schemas.microsoft.com/office/drawing/2014/main" xmlns="" id="{AA172627-C36B-26FB-FB6F-C29DFB9D5BD0}"/>
              </a:ext>
            </a:extLst>
          </p:cNvPr>
          <p:cNvSpPr/>
          <p:nvPr/>
        </p:nvSpPr>
        <p:spPr>
          <a:xfrm>
            <a:off x="6588372" y="4193192"/>
            <a:ext cx="2773423" cy="1987794"/>
          </a:xfrm>
          <a:prstGeom prst="rect">
            <a:avLst/>
          </a:prstGeom>
          <a:blipFill>
            <a:blip r:embed="rId5"/>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96E4E8CB-A447-CF02-F136-27299EE3740B}"/>
              </a:ext>
            </a:extLst>
          </p:cNvPr>
          <p:cNvSpPr/>
          <p:nvPr/>
        </p:nvSpPr>
        <p:spPr>
          <a:xfrm>
            <a:off x="9476104" y="4193193"/>
            <a:ext cx="2471954" cy="19877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D722BCD5-B6F8-6BE2-7468-10F3AF885C19}"/>
              </a:ext>
            </a:extLst>
          </p:cNvPr>
          <p:cNvSpPr/>
          <p:nvPr/>
        </p:nvSpPr>
        <p:spPr>
          <a:xfrm>
            <a:off x="9476104" y="4395198"/>
            <a:ext cx="2313167" cy="1200329"/>
          </a:xfrm>
          <a:prstGeom prst="rect">
            <a:avLst/>
          </a:prstGeom>
        </p:spPr>
        <p:txBody>
          <a:bodyPr wrap="square">
            <a:spAutoFit/>
          </a:bodyPr>
          <a:lstStyle/>
          <a:p>
            <a:pPr algn="just"/>
            <a:r>
              <a:rPr lang="en-US" b="1" dirty="0"/>
              <a:t>Keep closed cuts, sores and wounds  while handling human waste or sewage</a:t>
            </a:r>
          </a:p>
        </p:txBody>
      </p:sp>
    </p:spTree>
    <p:extLst>
      <p:ext uri="{BB962C8B-B14F-4D97-AF65-F5344CB8AC3E}">
        <p14:creationId xmlns:p14="http://schemas.microsoft.com/office/powerpoint/2010/main" xmlns="" val="3874709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p:cNvSpPr>
            <a:spLocks noGrp="1"/>
          </p:cNvSpPr>
          <p:nvPr>
            <p:ph type="sldNum" sz="quarter" idx="12"/>
          </p:nvPr>
        </p:nvSpPr>
        <p:spPr>
          <a:xfrm>
            <a:off x="9362955" y="6391074"/>
            <a:ext cx="2743200" cy="365125"/>
          </a:xfrm>
        </p:spPr>
        <p:txBody>
          <a:bodyPr/>
          <a:lstStyle/>
          <a:p>
            <a:fld id="{BAFB9A62-36B1-4202-97A7-76C1F2B844D4}" type="slidenum">
              <a:rPr lang="en-US" smtClean="0">
                <a:solidFill>
                  <a:prstClr val="black">
                    <a:tint val="75000"/>
                  </a:prstClr>
                </a:solidFill>
              </a:rPr>
              <a:pPr/>
              <a:t>48</a:t>
            </a:fld>
            <a:endParaRPr lang="en-US">
              <a:solidFill>
                <a:prstClr val="black">
                  <a:tint val="75000"/>
                </a:prstClr>
              </a:solidFill>
            </a:endParaRPr>
          </a:p>
        </p:txBody>
      </p:sp>
      <p:grpSp>
        <p:nvGrpSpPr>
          <p:cNvPr id="6" name="Group 13">
            <a:extLst>
              <a:ext uri="{FF2B5EF4-FFF2-40B4-BE49-F238E27FC236}">
                <a16:creationId xmlns:a16="http://schemas.microsoft.com/office/drawing/2014/main" xmlns="" id="{14E48598-6BF4-71CD-C57F-54F4BD8FF197}"/>
              </a:ext>
            </a:extLst>
          </p:cNvPr>
          <p:cNvGrpSpPr/>
          <p:nvPr/>
        </p:nvGrpSpPr>
        <p:grpSpPr>
          <a:xfrm>
            <a:off x="85857" y="84473"/>
            <a:ext cx="7446602" cy="821284"/>
            <a:chOff x="-1" y="322081"/>
            <a:chExt cx="7446602" cy="883839"/>
          </a:xfrm>
        </p:grpSpPr>
        <p:sp>
          <p:nvSpPr>
            <p:cNvPr id="9" name="Freeform: Shape 12">
              <a:extLst>
                <a:ext uri="{FF2B5EF4-FFF2-40B4-BE49-F238E27FC236}">
                  <a16:creationId xmlns:a16="http://schemas.microsoft.com/office/drawing/2014/main" xmlns="" id="{F40BAD5C-3750-0867-9D4A-0F60D928C407}"/>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10" name="Rectangle 9">
              <a:extLst>
                <a:ext uri="{FF2B5EF4-FFF2-40B4-BE49-F238E27FC236}">
                  <a16:creationId xmlns:a16="http://schemas.microsoft.com/office/drawing/2014/main" xmlns="" id="{C7C9B48F-4D67-466C-1824-5599CF57BED3}"/>
                </a:ext>
              </a:extLst>
            </p:cNvPr>
            <p:cNvSpPr/>
            <p:nvPr/>
          </p:nvSpPr>
          <p:spPr>
            <a:xfrm>
              <a:off x="-1" y="322081"/>
              <a:ext cx="7174915" cy="88383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white"/>
                  </a:solidFill>
                </a:rPr>
                <a:t>Regular Precautions </a:t>
              </a:r>
            </a:p>
          </p:txBody>
        </p:sp>
      </p:grpSp>
      <p:sp>
        <p:nvSpPr>
          <p:cNvPr id="3" name="TextBox 2">
            <a:extLst>
              <a:ext uri="{FF2B5EF4-FFF2-40B4-BE49-F238E27FC236}">
                <a16:creationId xmlns:a16="http://schemas.microsoft.com/office/drawing/2014/main" xmlns="" id="{E1B64156-F398-A439-6BBF-0299DDE557BB}"/>
              </a:ext>
            </a:extLst>
          </p:cNvPr>
          <p:cNvSpPr txBox="1"/>
          <p:nvPr/>
        </p:nvSpPr>
        <p:spPr>
          <a:xfrm>
            <a:off x="-1" y="1022375"/>
            <a:ext cx="9039828" cy="1708160"/>
          </a:xfrm>
          <a:prstGeom prst="rect">
            <a:avLst/>
          </a:prstGeom>
          <a:noFill/>
        </p:spPr>
        <p:txBody>
          <a:bodyPr wrap="square" rtlCol="0">
            <a:spAutoFit/>
          </a:bodyPr>
          <a:lstStyle/>
          <a:p>
            <a:pPr marL="342900" indent="-342900">
              <a:buFont typeface="Arial" panose="020B0604020202020204" pitchFamily="34" charset="0"/>
              <a:buChar char="•"/>
            </a:pPr>
            <a:r>
              <a:rPr lang="en-US" sz="2100" b="1" dirty="0"/>
              <a:t>Regular medical check-up </a:t>
            </a:r>
            <a:r>
              <a:rPr lang="en-US" sz="2100" dirty="0"/>
              <a:t>of sewage and septic tank workers include examination of respiratory organs, skin injuries, and other occupational diseases</a:t>
            </a:r>
          </a:p>
          <a:p>
            <a:pPr marL="342900" indent="-342900">
              <a:buFont typeface="Arial" panose="020B0604020202020204" pitchFamily="34" charset="0"/>
              <a:buChar char="•"/>
            </a:pPr>
            <a:r>
              <a:rPr lang="en-US" sz="2100" dirty="0"/>
              <a:t>Treatment to their injuries to ensure that sewage workers afflicted with such diseases or injuries do not enter sewers for cleaning</a:t>
            </a:r>
            <a:r>
              <a:rPr lang="en-IN" sz="2100" dirty="0"/>
              <a:t> </a:t>
            </a:r>
          </a:p>
        </p:txBody>
      </p:sp>
      <p:sp>
        <p:nvSpPr>
          <p:cNvPr id="19" name="Rectangle 18"/>
          <p:cNvSpPr/>
          <p:nvPr/>
        </p:nvSpPr>
        <p:spPr>
          <a:xfrm>
            <a:off x="-943964" y="3063781"/>
            <a:ext cx="9694426" cy="1708160"/>
          </a:xfrm>
          <a:prstGeom prst="rect">
            <a:avLst/>
          </a:prstGeom>
          <a:noFill/>
        </p:spPr>
        <p:txBody>
          <a:bodyPr wrap="square" rtlCol="0">
            <a:spAutoFit/>
          </a:bodyPr>
          <a:lstStyle/>
          <a:p>
            <a:pPr marL="1257300" lvl="2" indent="-342900">
              <a:buFont typeface="Arial" panose="020B0604020202020204" pitchFamily="34" charset="0"/>
              <a:buChar char="•"/>
            </a:pPr>
            <a:r>
              <a:rPr lang="en-US" sz="2100" b="1" dirty="0"/>
              <a:t>Regular vaccination </a:t>
            </a:r>
            <a:r>
              <a:rPr lang="en-US" sz="2100" dirty="0"/>
              <a:t>against respiratory and skin diseases and other occupational diseases to which these workers are prone due to exposure to harmful substances and gases in sewers.</a:t>
            </a:r>
          </a:p>
          <a:p>
            <a:pPr marL="1257300" lvl="2" indent="-342900">
              <a:buFont typeface="Arial" panose="020B0604020202020204" pitchFamily="34" charset="0"/>
              <a:buChar char="•"/>
            </a:pPr>
            <a:r>
              <a:rPr lang="en-US" sz="2100" dirty="0"/>
              <a:t>1</a:t>
            </a:r>
            <a:r>
              <a:rPr lang="en-US" sz="2100" baseline="30000" dirty="0"/>
              <a:t>st</a:t>
            </a:r>
            <a:r>
              <a:rPr lang="en-US" sz="2100" dirty="0"/>
              <a:t> , 2</a:t>
            </a:r>
            <a:r>
              <a:rPr lang="en-US" sz="2100" baseline="30000" dirty="0"/>
              <a:t>nd</a:t>
            </a:r>
            <a:r>
              <a:rPr lang="en-US" sz="2100" dirty="0"/>
              <a:t> and booster dose of Covid – 19 vaccine should be administered to all sewage and septic workers</a:t>
            </a:r>
          </a:p>
        </p:txBody>
      </p:sp>
      <p:sp>
        <p:nvSpPr>
          <p:cNvPr id="4" name="Rectangle 3">
            <a:extLst>
              <a:ext uri="{FF2B5EF4-FFF2-40B4-BE49-F238E27FC236}">
                <a16:creationId xmlns:a16="http://schemas.microsoft.com/office/drawing/2014/main" xmlns="" id="{D0924E0C-92A8-023B-D58E-EE3E60494899}"/>
              </a:ext>
            </a:extLst>
          </p:cNvPr>
          <p:cNvSpPr/>
          <p:nvPr/>
        </p:nvSpPr>
        <p:spPr>
          <a:xfrm>
            <a:off x="8750462" y="770500"/>
            <a:ext cx="3032568" cy="213860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32" name="Picture 8" descr="White people are getting vaccinated at higher rates than Black and Latino  Americans. | CNN">
            <a:extLst>
              <a:ext uri="{FF2B5EF4-FFF2-40B4-BE49-F238E27FC236}">
                <a16:creationId xmlns:a16="http://schemas.microsoft.com/office/drawing/2014/main" xmlns="" id="{55A09CBF-AC67-B0B1-7E9A-26E55AA0B7F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750462" y="2990661"/>
            <a:ext cx="3032568" cy="202199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a:extLst>
              <a:ext uri="{FF2B5EF4-FFF2-40B4-BE49-F238E27FC236}">
                <a16:creationId xmlns:a16="http://schemas.microsoft.com/office/drawing/2014/main" xmlns="" id="{BD3C75B8-6CB8-124B-3E00-A08A57AA520D}"/>
              </a:ext>
            </a:extLst>
          </p:cNvPr>
          <p:cNvSpPr/>
          <p:nvPr/>
        </p:nvSpPr>
        <p:spPr>
          <a:xfrm>
            <a:off x="16395" y="5329245"/>
            <a:ext cx="8599991" cy="738664"/>
          </a:xfrm>
          <a:prstGeom prst="rect">
            <a:avLst/>
          </a:prstGeom>
        </p:spPr>
        <p:txBody>
          <a:bodyPr wrap="square">
            <a:spAutoFit/>
          </a:bodyPr>
          <a:lstStyle/>
          <a:p>
            <a:pPr marL="342900" indent="-342900" algn="just">
              <a:buFont typeface="Arial" panose="020B0604020202020204" pitchFamily="34" charset="0"/>
              <a:buChar char="•"/>
            </a:pPr>
            <a:r>
              <a:rPr lang="en-US" sz="2100" b="1" dirty="0">
                <a:solidFill>
                  <a:prstClr val="black"/>
                </a:solidFill>
              </a:rPr>
              <a:t>Training a</a:t>
            </a:r>
            <a:r>
              <a:rPr lang="en-US" sz="2100" dirty="0">
                <a:solidFill>
                  <a:prstClr val="black"/>
                </a:solidFill>
              </a:rPr>
              <a:t>t every two years- On operations and  maintenance of equipment used by </a:t>
            </a:r>
            <a:r>
              <a:rPr lang="en-US" sz="2100" dirty="0" smtClean="0">
                <a:solidFill>
                  <a:prstClr val="black"/>
                </a:solidFill>
              </a:rPr>
              <a:t>SSW and  </a:t>
            </a:r>
            <a:r>
              <a:rPr lang="en-US" sz="2100" dirty="0">
                <a:solidFill>
                  <a:prstClr val="black"/>
                </a:solidFill>
              </a:rPr>
              <a:t>safety measures practiced while working.</a:t>
            </a:r>
          </a:p>
        </p:txBody>
      </p:sp>
    </p:spTree>
    <p:extLst>
      <p:ext uri="{BB962C8B-B14F-4D97-AF65-F5344CB8AC3E}">
        <p14:creationId xmlns:p14="http://schemas.microsoft.com/office/powerpoint/2010/main" xmlns="" val="4282014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r="1156"/>
          <a:stretch/>
        </p:blipFill>
        <p:spPr>
          <a:xfrm>
            <a:off x="1" y="0"/>
            <a:ext cx="12192000" cy="6858000"/>
          </a:xfrm>
          <a:prstGeom prst="rect">
            <a:avLst/>
          </a:prstGeom>
        </p:spPr>
      </p:pic>
      <p:sp>
        <p:nvSpPr>
          <p:cNvPr id="24" name="Rectangle 23"/>
          <p:cNvSpPr/>
          <p:nvPr/>
        </p:nvSpPr>
        <p:spPr>
          <a:xfrm>
            <a:off x="0" y="0"/>
            <a:ext cx="12192000" cy="6858000"/>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24" descr="decorative element">
            <a:extLst>
              <a:ext uri="{FF2B5EF4-FFF2-40B4-BE49-F238E27FC236}">
                <a16:creationId xmlns:a16="http://schemas.microsoft.com/office/drawing/2014/main" xmlns="" id="{F5325EDA-7343-463C-83EC-5D799E8B8195}"/>
              </a:ext>
            </a:extLst>
          </p:cNvPr>
          <p:cNvGrpSpPr/>
          <p:nvPr/>
        </p:nvGrpSpPr>
        <p:grpSpPr>
          <a:xfrm>
            <a:off x="9621170" y="0"/>
            <a:ext cx="2570831" cy="6858001"/>
            <a:chOff x="9621170" y="0"/>
            <a:chExt cx="2570831" cy="6858001"/>
          </a:xfrm>
        </p:grpSpPr>
        <p:sp>
          <p:nvSpPr>
            <p:cNvPr id="26" name="Freeform: Shape 31">
              <a:extLst>
                <a:ext uri="{FF2B5EF4-FFF2-40B4-BE49-F238E27FC236}">
                  <a16:creationId xmlns:a16="http://schemas.microsoft.com/office/drawing/2014/main" xmlns=""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ysClr val="window" lastClr="FFFFFF">
                <a:alpha val="22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7" name="Freeform: Shape 29">
              <a:extLst>
                <a:ext uri="{FF2B5EF4-FFF2-40B4-BE49-F238E27FC236}">
                  <a16:creationId xmlns:a16="http://schemas.microsoft.com/office/drawing/2014/main" xmlns=""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ysClr val="window" lastClr="FFFFFF">
                <a:alpha val="33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8" name="Freeform: Shape 27">
              <a:extLst>
                <a:ext uri="{FF2B5EF4-FFF2-40B4-BE49-F238E27FC236}">
                  <a16:creationId xmlns:a16="http://schemas.microsoft.com/office/drawing/2014/main" xmlns=""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ysClr val="window" lastClr="FFFFFF">
                <a:alpha val="61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9" name="Freeform: Shape 25">
              <a:extLst>
                <a:ext uri="{FF2B5EF4-FFF2-40B4-BE49-F238E27FC236}">
                  <a16:creationId xmlns:a16="http://schemas.microsoft.com/office/drawing/2014/main" xmlns=""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ysClr val="window" lastClr="FFFFFF">
                <a:alpha val="82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30" name="Freeform: Shape 23">
              <a:extLst>
                <a:ext uri="{FF2B5EF4-FFF2-40B4-BE49-F238E27FC236}">
                  <a16:creationId xmlns:a16="http://schemas.microsoft.com/office/drawing/2014/main" xmlns=""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ysClr val="window" lastClr="FFFFFF"/>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grpSp>
      <p:sp>
        <p:nvSpPr>
          <p:cNvPr id="34" name="Slide Number Placeholder 5">
            <a:extLst>
              <a:ext uri="{FF2B5EF4-FFF2-40B4-BE49-F238E27FC236}">
                <a16:creationId xmlns:a16="http://schemas.microsoft.com/office/drawing/2014/main" xmlns=""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dirty="0">
                <a:solidFill>
                  <a:prstClr val="white"/>
                </a:solidFill>
                <a:latin typeface="Calibri Light"/>
              </a:rPr>
              <a:t>22</a:t>
            </a:r>
          </a:p>
        </p:txBody>
      </p:sp>
      <p:sp>
        <p:nvSpPr>
          <p:cNvPr id="35" name="Rectangle 34"/>
          <p:cNvSpPr/>
          <p:nvPr/>
        </p:nvSpPr>
        <p:spPr>
          <a:xfrm>
            <a:off x="345988" y="4300759"/>
            <a:ext cx="9208467"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accent4"/>
                </a:solidFill>
                <a:latin typeface="Arial Black" panose="020B0A04020102020204" pitchFamily="34" charset="0"/>
              </a:rPr>
              <a:t>Protective gear and safety devices  </a:t>
            </a:r>
          </a:p>
          <a:p>
            <a:r>
              <a:rPr lang="en-US" sz="2000" dirty="0" smtClean="0">
                <a:solidFill>
                  <a:schemeClr val="bg1"/>
                </a:solidFill>
                <a:latin typeface="Arial Black" panose="020B0A04020102020204" pitchFamily="34" charset="0"/>
              </a:rPr>
              <a:t>For </a:t>
            </a:r>
            <a:r>
              <a:rPr lang="en-US" sz="2000" dirty="0">
                <a:solidFill>
                  <a:schemeClr val="bg1"/>
                </a:solidFill>
                <a:latin typeface="Arial Black" panose="020B0A04020102020204" pitchFamily="34" charset="0"/>
              </a:rPr>
              <a:t>cleaning of SEWER AND SEPTIC TANK</a:t>
            </a:r>
          </a:p>
        </p:txBody>
      </p:sp>
      <p:sp>
        <p:nvSpPr>
          <p:cNvPr id="15" name="Slide Number Placeholder 14"/>
          <p:cNvSpPr>
            <a:spLocks noGrp="1"/>
          </p:cNvSpPr>
          <p:nvPr>
            <p:ph type="sldNum" sz="quarter" idx="12"/>
          </p:nvPr>
        </p:nvSpPr>
        <p:spPr/>
        <p:txBody>
          <a:bodyPr/>
          <a:lstStyle/>
          <a:p>
            <a:fld id="{BAFB9A62-36B1-4202-97A7-76C1F2B844D4}"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xmlns="" val="3375795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2" y="139694"/>
            <a:ext cx="8658225" cy="796477"/>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2" y="116460"/>
            <a:ext cx="8469088" cy="819711"/>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lumMod val="75000"/>
            </a:scheme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60253" y="7481"/>
            <a:ext cx="8597972" cy="1048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white"/>
                </a:solidFill>
              </a:rPr>
              <a:t>Identification of Manual Scavengers</a:t>
            </a:r>
          </a:p>
        </p:txBody>
      </p:sp>
      <p:sp>
        <p:nvSpPr>
          <p:cNvPr id="34" name="Rectangle 33"/>
          <p:cNvSpPr/>
          <p:nvPr/>
        </p:nvSpPr>
        <p:spPr>
          <a:xfrm>
            <a:off x="275204" y="1724782"/>
            <a:ext cx="11641591" cy="5016758"/>
          </a:xfrm>
          <a:prstGeom prst="rect">
            <a:avLst/>
          </a:prstGeom>
        </p:spPr>
        <p:txBody>
          <a:bodyPr wrap="square">
            <a:spAutoFit/>
          </a:bodyPr>
          <a:lstStyle/>
          <a:p>
            <a:pPr marL="342900" indent="-342900" algn="just">
              <a:buClr>
                <a:srgbClr val="00A0C0"/>
              </a:buClr>
              <a:buFont typeface="Wingdings" panose="05000000000000000000" pitchFamily="2" charset="2"/>
              <a:buChar char="§"/>
            </a:pPr>
            <a:endParaRPr lang="en-US" sz="2400" b="1" dirty="0">
              <a:solidFill>
                <a:prstClr val="black">
                  <a:lumMod val="85000"/>
                  <a:lumOff val="15000"/>
                </a:prstClr>
              </a:solidFill>
            </a:endParaRPr>
          </a:p>
          <a:p>
            <a:pPr marL="342900" indent="-342900" algn="just">
              <a:buClr>
                <a:srgbClr val="00A0C0"/>
              </a:buClr>
              <a:buFont typeface="Wingdings" panose="05000000000000000000" pitchFamily="2" charset="2"/>
              <a:buChar char="§"/>
            </a:pPr>
            <a:r>
              <a:rPr lang="en-US" sz="2800" dirty="0">
                <a:solidFill>
                  <a:prstClr val="black">
                    <a:lumMod val="85000"/>
                    <a:lumOff val="15000"/>
                  </a:prstClr>
                </a:solidFill>
              </a:rPr>
              <a:t>As per </a:t>
            </a:r>
            <a:r>
              <a:rPr lang="en-US" sz="2800" b="1" dirty="0">
                <a:solidFill>
                  <a:prstClr val="black">
                    <a:lumMod val="85000"/>
                    <a:lumOff val="15000"/>
                  </a:prstClr>
                </a:solidFill>
              </a:rPr>
              <a:t>Sections 11 and 15 of the MS Act, 2013</a:t>
            </a:r>
            <a:r>
              <a:rPr lang="en-US" sz="2800" dirty="0">
                <a:solidFill>
                  <a:prstClr val="black">
                    <a:lumMod val="85000"/>
                    <a:lumOff val="15000"/>
                  </a:prstClr>
                </a:solidFill>
              </a:rPr>
              <a:t>, if any Municipality or Panchayat has reason to believe that some persons are engaged or employed in manual scavenging within its jurisdiction, the </a:t>
            </a:r>
            <a:r>
              <a:rPr lang="en-US" sz="2800" b="1" dirty="0">
                <a:solidFill>
                  <a:prstClr val="black">
                    <a:lumMod val="85000"/>
                    <a:lumOff val="15000"/>
                  </a:prstClr>
                </a:solidFill>
              </a:rPr>
              <a:t>CEO shall cause a survey to identify such persons</a:t>
            </a:r>
          </a:p>
          <a:p>
            <a:pPr algn="just">
              <a:buClr>
                <a:srgbClr val="00A0C0"/>
              </a:buClr>
            </a:pPr>
            <a:endParaRPr lang="en-US" sz="2800" dirty="0">
              <a:solidFill>
                <a:prstClr val="black">
                  <a:lumMod val="85000"/>
                  <a:lumOff val="15000"/>
                </a:prstClr>
              </a:solidFill>
            </a:endParaRPr>
          </a:p>
          <a:p>
            <a:pPr algn="just">
              <a:buClr>
                <a:srgbClr val="00A0C0"/>
              </a:buClr>
            </a:pPr>
            <a:endParaRPr lang="en-US" sz="2800" dirty="0">
              <a:solidFill>
                <a:prstClr val="black">
                  <a:lumMod val="85000"/>
                  <a:lumOff val="15000"/>
                </a:prstClr>
              </a:solidFill>
            </a:endParaRPr>
          </a:p>
          <a:p>
            <a:pPr marL="342900" indent="-342900" algn="just">
              <a:buClr>
                <a:srgbClr val="00A0C0"/>
              </a:buClr>
            </a:pPr>
            <a:endParaRPr lang="en-US" sz="2400" dirty="0">
              <a:solidFill>
                <a:prstClr val="black">
                  <a:lumMod val="85000"/>
                  <a:lumOff val="15000"/>
                </a:prstClr>
              </a:solidFill>
            </a:endParaRPr>
          </a:p>
          <a:p>
            <a:pPr marL="342900" indent="-342900" algn="just">
              <a:buClr>
                <a:srgbClr val="00A0C0"/>
              </a:buClr>
              <a:buFont typeface="Wingdings" panose="05000000000000000000" pitchFamily="2" charset="2"/>
              <a:buChar char="§"/>
            </a:pPr>
            <a:r>
              <a:rPr lang="en-US" sz="2800" dirty="0">
                <a:solidFill>
                  <a:prstClr val="black">
                    <a:lumMod val="85000"/>
                    <a:lumOff val="15000"/>
                  </a:prstClr>
                </a:solidFill>
              </a:rPr>
              <a:t>Accordingly, </a:t>
            </a:r>
            <a:r>
              <a:rPr lang="en-US" sz="2800" b="1" dirty="0">
                <a:solidFill>
                  <a:prstClr val="black">
                    <a:lumMod val="85000"/>
                    <a:lumOff val="15000"/>
                  </a:prstClr>
                </a:solidFill>
              </a:rPr>
              <a:t>Ministry of Social Justice &amp; Employment, piloted a nationwide survey,</a:t>
            </a:r>
            <a:r>
              <a:rPr lang="en-US" sz="2800" dirty="0">
                <a:solidFill>
                  <a:prstClr val="black">
                    <a:lumMod val="85000"/>
                    <a:lumOff val="15000"/>
                  </a:prstClr>
                </a:solidFill>
              </a:rPr>
              <a:t> to be conducted by the concerned local authorities.</a:t>
            </a:r>
          </a:p>
          <a:p>
            <a:pPr marL="342900" indent="-342900" algn="just">
              <a:buClr>
                <a:srgbClr val="00A0C0"/>
              </a:buClr>
              <a:buFont typeface="Wingdings" panose="05000000000000000000" pitchFamily="2" charset="2"/>
              <a:buChar char="§"/>
            </a:pPr>
            <a:endParaRPr lang="en-US" sz="2400" b="1" dirty="0">
              <a:solidFill>
                <a:prstClr val="black">
                  <a:lumMod val="85000"/>
                  <a:lumOff val="15000"/>
                </a:prstClr>
              </a:solidFill>
            </a:endParaRPr>
          </a:p>
          <a:p>
            <a:pPr algn="just">
              <a:buClr>
                <a:srgbClr val="00A0C0"/>
              </a:buClr>
            </a:pPr>
            <a:endParaRPr lang="en-US" sz="2400" b="1" dirty="0">
              <a:solidFill>
                <a:prstClr val="black">
                  <a:lumMod val="85000"/>
                  <a:lumOff val="15000"/>
                </a:prstClr>
              </a:solidFill>
            </a:endParaRPr>
          </a:p>
        </p:txBody>
      </p:sp>
      <p:sp>
        <p:nvSpPr>
          <p:cNvPr id="21" name="Slide Number Placeholder 20"/>
          <p:cNvSpPr>
            <a:spLocks noGrp="1"/>
          </p:cNvSpPr>
          <p:nvPr>
            <p:ph type="sldNum" sz="quarter" idx="12"/>
          </p:nvPr>
        </p:nvSpPr>
        <p:spPr/>
        <p:txBody>
          <a:bodyPr/>
          <a:lstStyle/>
          <a:p>
            <a:fld id="{BAFB9A62-36B1-4202-97A7-76C1F2B844D4}"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xmlns="" val="685705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5B952F4C-EF6F-45E0-AFDA-6CE77B26401C}"/>
              </a:ext>
            </a:extLst>
          </p:cNvPr>
          <p:cNvSpPr>
            <a:spLocks noGrp="1"/>
          </p:cNvSpPr>
          <p:nvPr>
            <p:ph type="sldNum" sz="quarter" idx="12"/>
          </p:nvPr>
        </p:nvSpPr>
        <p:spPr/>
        <p:txBody>
          <a:bodyPr/>
          <a:lstStyle/>
          <a:p>
            <a:fld id="{19CF2028-9275-4B4E-A35F-C87E726BAE3E}" type="slidenum">
              <a:rPr lang="en-IN" smtClean="0"/>
              <a:pPr/>
              <a:t>50</a:t>
            </a:fld>
            <a:endParaRPr lang="en-IN" dirty="0"/>
          </a:p>
        </p:txBody>
      </p:sp>
      <p:sp>
        <p:nvSpPr>
          <p:cNvPr id="42" name="Title 41">
            <a:extLst>
              <a:ext uri="{FF2B5EF4-FFF2-40B4-BE49-F238E27FC236}">
                <a16:creationId xmlns:a16="http://schemas.microsoft.com/office/drawing/2014/main" xmlns="" id="{57822FEC-019D-4264-99D3-5DB7F46E24A2}"/>
              </a:ext>
            </a:extLst>
          </p:cNvPr>
          <p:cNvSpPr>
            <a:spLocks noGrp="1"/>
          </p:cNvSpPr>
          <p:nvPr>
            <p:ph type="title"/>
          </p:nvPr>
        </p:nvSpPr>
        <p:spPr>
          <a:xfrm>
            <a:off x="0" y="7448"/>
            <a:ext cx="12192000" cy="681038"/>
          </a:xfrm>
          <a:solidFill>
            <a:schemeClr val="accent1">
              <a:lumMod val="50000"/>
            </a:schemeClr>
          </a:solidFill>
        </p:spPr>
        <p:txBody>
          <a:bodyPr>
            <a:normAutofit/>
          </a:bodyPr>
          <a:lstStyle/>
          <a:p>
            <a:pPr algn="ctr"/>
            <a:r>
              <a:rPr lang="en-US" sz="3200" b="1" dirty="0">
                <a:solidFill>
                  <a:schemeClr val="bg1"/>
                </a:solidFill>
                <a:latin typeface="+mn-lt"/>
              </a:rPr>
              <a:t>PPE for Sewer &amp; Septic Tank Workers</a:t>
            </a:r>
          </a:p>
        </p:txBody>
      </p:sp>
      <p:grpSp>
        <p:nvGrpSpPr>
          <p:cNvPr id="2" name="Group 4">
            <a:extLst>
              <a:ext uri="{FF2B5EF4-FFF2-40B4-BE49-F238E27FC236}">
                <a16:creationId xmlns:a16="http://schemas.microsoft.com/office/drawing/2014/main" xmlns="" id="{F93E80E8-646D-471F-99C9-57B48671A80E}"/>
              </a:ext>
            </a:extLst>
          </p:cNvPr>
          <p:cNvGrpSpPr/>
          <p:nvPr/>
        </p:nvGrpSpPr>
        <p:grpSpPr>
          <a:xfrm>
            <a:off x="-104172" y="678144"/>
            <a:ext cx="12296172" cy="6179856"/>
            <a:chOff x="0" y="678144"/>
            <a:chExt cx="7548296" cy="5833342"/>
          </a:xfrm>
        </p:grpSpPr>
        <p:pic>
          <p:nvPicPr>
            <p:cNvPr id="25" name="Picture 24" descr="Diagram&#10;&#10;Description automatically generated with low confidence">
              <a:extLst>
                <a:ext uri="{FF2B5EF4-FFF2-40B4-BE49-F238E27FC236}">
                  <a16:creationId xmlns:a16="http://schemas.microsoft.com/office/drawing/2014/main" xmlns="" id="{29AB6E0E-AB3A-4BAE-960C-F2A55121C0A0}"/>
                </a:ext>
              </a:extLst>
            </p:cNvPr>
            <p:cNvPicPr>
              <a:picLocks noChangeAspect="1"/>
            </p:cNvPicPr>
            <p:nvPr/>
          </p:nvPicPr>
          <p:blipFill rotWithShape="1">
            <a:blip r:embed="rId2">
              <a:extLst>
                <a:ext uri="{28A0092B-C50C-407E-A947-70E740481C1C}">
                  <a14:useLocalDpi xmlns:a14="http://schemas.microsoft.com/office/drawing/2010/main" xmlns="" val="0"/>
                </a:ext>
              </a:extLst>
            </a:blip>
            <a:srcRect t="14597" b="24060"/>
            <a:stretch/>
          </p:blipFill>
          <p:spPr>
            <a:xfrm>
              <a:off x="0" y="678144"/>
              <a:ext cx="7184571" cy="5833342"/>
            </a:xfrm>
            <a:prstGeom prst="rect">
              <a:avLst/>
            </a:prstGeom>
          </p:spPr>
        </p:pic>
        <p:sp>
          <p:nvSpPr>
            <p:cNvPr id="4" name="Rectangle 3">
              <a:extLst>
                <a:ext uri="{FF2B5EF4-FFF2-40B4-BE49-F238E27FC236}">
                  <a16:creationId xmlns:a16="http://schemas.microsoft.com/office/drawing/2014/main" xmlns="" id="{40238C89-F7CE-4190-865A-3B8E9360DB72}"/>
                </a:ext>
              </a:extLst>
            </p:cNvPr>
            <p:cNvSpPr/>
            <p:nvPr/>
          </p:nvSpPr>
          <p:spPr>
            <a:xfrm>
              <a:off x="3931919" y="6121486"/>
              <a:ext cx="3252651" cy="390000"/>
            </a:xfrm>
            <a:prstGeom prst="rect">
              <a:avLst/>
            </a:prstGeom>
            <a:solidFill>
              <a:srgbClr val="E7E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D55D727-4FF8-4147-8FD9-D286024873DF}"/>
                </a:ext>
              </a:extLst>
            </p:cNvPr>
            <p:cNvSpPr/>
            <p:nvPr/>
          </p:nvSpPr>
          <p:spPr>
            <a:xfrm>
              <a:off x="7059168" y="682591"/>
              <a:ext cx="489128" cy="5814096"/>
            </a:xfrm>
            <a:prstGeom prst="rect">
              <a:avLst/>
            </a:prstGeom>
            <a:solidFill>
              <a:srgbClr val="E7E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xmlns="" id="{42E0D7B5-AFDF-9F1A-D5F1-960F78B982F1}"/>
              </a:ext>
            </a:extLst>
          </p:cNvPr>
          <p:cNvPicPr>
            <a:picLocks noChangeAspect="1"/>
          </p:cNvPicPr>
          <p:nvPr/>
        </p:nvPicPr>
        <p:blipFill>
          <a:blip r:embed="rId3" cstate="print">
            <a:extLst>
              <a:ext uri="{BEBA8EAE-BF5A-486C-A8C5-ECC9F3942E4B}">
                <a14:imgProps xmlns:a14="http://schemas.microsoft.com/office/drawing/2010/main" xmlns="">
                  <a14:imgLayer>
                    <a14:imgEffect>
                      <a14:backgroundRemoval t="10000" b="90000" l="10000" r="90000"/>
                    </a14:imgEffect>
                  </a14:imgLayer>
                </a14:imgProps>
              </a:ext>
              <a:ext uri="{28A0092B-C50C-407E-A947-70E740481C1C}">
                <a14:useLocalDpi xmlns:a14="http://schemas.microsoft.com/office/drawing/2010/main" xmlns="" val="0"/>
              </a:ext>
            </a:extLst>
          </a:blip>
          <a:stretch>
            <a:fillRect/>
          </a:stretch>
        </p:blipFill>
        <p:spPr>
          <a:xfrm>
            <a:off x="7726501" y="2484788"/>
            <a:ext cx="828920" cy="944212"/>
          </a:xfrm>
          <a:prstGeom prst="rect">
            <a:avLst/>
          </a:prstGeom>
          <a:ln>
            <a:noFill/>
          </a:ln>
        </p:spPr>
      </p:pic>
    </p:spTree>
    <p:extLst>
      <p:ext uri="{BB962C8B-B14F-4D97-AF65-F5344CB8AC3E}">
        <p14:creationId xmlns:p14="http://schemas.microsoft.com/office/powerpoint/2010/main" xmlns="" val="32603097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5B952F4C-EF6F-45E0-AFDA-6CE77B26401C}"/>
              </a:ext>
            </a:extLst>
          </p:cNvPr>
          <p:cNvSpPr>
            <a:spLocks noGrp="1"/>
          </p:cNvSpPr>
          <p:nvPr>
            <p:ph type="sldNum" sz="quarter" idx="12"/>
          </p:nvPr>
        </p:nvSpPr>
        <p:spPr/>
        <p:txBody>
          <a:bodyPr/>
          <a:lstStyle/>
          <a:p>
            <a:fld id="{19CF2028-9275-4B4E-A35F-C87E726BAE3E}" type="slidenum">
              <a:rPr lang="en-IN" smtClean="0"/>
              <a:pPr/>
              <a:t>51</a:t>
            </a:fld>
            <a:endParaRPr lang="en-IN" dirty="0"/>
          </a:p>
        </p:txBody>
      </p:sp>
      <p:sp>
        <p:nvSpPr>
          <p:cNvPr id="42" name="Title 41">
            <a:extLst>
              <a:ext uri="{FF2B5EF4-FFF2-40B4-BE49-F238E27FC236}">
                <a16:creationId xmlns:a16="http://schemas.microsoft.com/office/drawing/2014/main" xmlns="" id="{57822FEC-019D-4264-99D3-5DB7F46E24A2}"/>
              </a:ext>
            </a:extLst>
          </p:cNvPr>
          <p:cNvSpPr>
            <a:spLocks noGrp="1"/>
          </p:cNvSpPr>
          <p:nvPr>
            <p:ph type="title"/>
          </p:nvPr>
        </p:nvSpPr>
        <p:spPr>
          <a:xfrm>
            <a:off x="35162" y="-3282"/>
            <a:ext cx="12156838" cy="681038"/>
          </a:xfrm>
          <a:solidFill>
            <a:schemeClr val="accent1">
              <a:lumMod val="50000"/>
            </a:schemeClr>
          </a:solidFill>
        </p:spPr>
        <p:txBody>
          <a:bodyPr>
            <a:noAutofit/>
          </a:bodyPr>
          <a:lstStyle/>
          <a:p>
            <a:pPr algn="ctr"/>
            <a:r>
              <a:rPr lang="en-US" sz="3200" b="1" dirty="0">
                <a:solidFill>
                  <a:schemeClr val="bg1"/>
                </a:solidFill>
                <a:latin typeface="+mn-lt"/>
              </a:rPr>
              <a:t>PPE for Sewer &amp; Septic Tank Workers</a:t>
            </a:r>
          </a:p>
        </p:txBody>
      </p:sp>
      <p:pic>
        <p:nvPicPr>
          <p:cNvPr id="19" name="Picture 18">
            <a:extLst>
              <a:ext uri="{FF2B5EF4-FFF2-40B4-BE49-F238E27FC236}">
                <a16:creationId xmlns:a16="http://schemas.microsoft.com/office/drawing/2014/main" xmlns="" id="{789E59E4-C43B-6C1E-4923-F5E271F755AD}"/>
              </a:ext>
            </a:extLst>
          </p:cNvPr>
          <p:cNvPicPr>
            <a:picLocks noChangeAspect="1"/>
          </p:cNvPicPr>
          <p:nvPr/>
        </p:nvPicPr>
        <p:blipFill>
          <a:blip r:embed="rId2">
            <a:extLst>
              <a:ext uri="{BEBA8EAE-BF5A-486C-A8C5-ECC9F3942E4B}">
                <a14:imgProps xmlns:a14="http://schemas.microsoft.com/office/drawing/2010/main" xmlns="">
                  <a14:imgLayer>
                    <a14:imgEffect>
                      <a14:backgroundRemoval t="10000" b="90000" l="10000" r="90000"/>
                    </a14:imgEffect>
                  </a14:imgLayer>
                </a14:imgProps>
              </a:ext>
            </a:extLst>
          </a:blip>
          <a:stretch>
            <a:fillRect/>
          </a:stretch>
        </p:blipFill>
        <p:spPr>
          <a:xfrm>
            <a:off x="471197" y="749997"/>
            <a:ext cx="1461209" cy="1198212"/>
          </a:xfrm>
          <a:prstGeom prst="rect">
            <a:avLst/>
          </a:prstGeom>
        </p:spPr>
      </p:pic>
      <p:pic>
        <p:nvPicPr>
          <p:cNvPr id="27" name="Picture 26">
            <a:extLst>
              <a:ext uri="{FF2B5EF4-FFF2-40B4-BE49-F238E27FC236}">
                <a16:creationId xmlns:a16="http://schemas.microsoft.com/office/drawing/2014/main" xmlns="" id="{3AAAE041-E98E-673B-EED9-00DBE0CAD479}"/>
              </a:ext>
            </a:extLst>
          </p:cNvPr>
          <p:cNvPicPr>
            <a:picLocks noChangeAspect="1"/>
          </p:cNvPicPr>
          <p:nvPr/>
        </p:nvPicPr>
        <p:blipFill>
          <a:blip r:embed="rId3">
            <a:extLst>
              <a:ext uri="{BEBA8EAE-BF5A-486C-A8C5-ECC9F3942E4B}">
                <a14:imgProps xmlns:a14="http://schemas.microsoft.com/office/drawing/2010/main" xmlns="">
                  <a14:imgLayer>
                    <a14:imgEffect>
                      <a14:backgroundRemoval t="10000" b="90000" l="10000" r="90000"/>
                    </a14:imgEffect>
                  </a14:imgLayer>
                </a14:imgProps>
              </a:ext>
            </a:extLst>
          </a:blip>
          <a:stretch>
            <a:fillRect/>
          </a:stretch>
        </p:blipFill>
        <p:spPr>
          <a:xfrm>
            <a:off x="380274" y="2852270"/>
            <a:ext cx="1616370" cy="1167787"/>
          </a:xfrm>
          <a:prstGeom prst="rect">
            <a:avLst/>
          </a:prstGeom>
        </p:spPr>
      </p:pic>
      <p:pic>
        <p:nvPicPr>
          <p:cNvPr id="29" name="Picture 28">
            <a:extLst>
              <a:ext uri="{FF2B5EF4-FFF2-40B4-BE49-F238E27FC236}">
                <a16:creationId xmlns:a16="http://schemas.microsoft.com/office/drawing/2014/main" xmlns="" id="{E9FE05E1-8CEE-64A0-E87C-1D84C9116E31}"/>
              </a:ext>
            </a:extLst>
          </p:cNvPr>
          <p:cNvPicPr>
            <a:picLocks noChangeAspect="1"/>
          </p:cNvPicPr>
          <p:nvPr/>
        </p:nvPicPr>
        <p:blipFill>
          <a:blip r:embed="rId4">
            <a:extLst>
              <a:ext uri="{BEBA8EAE-BF5A-486C-A8C5-ECC9F3942E4B}">
                <a14:imgProps xmlns:a14="http://schemas.microsoft.com/office/drawing/2010/main" xmlns="">
                  <a14:imgLayer>
                    <a14:imgEffect>
                      <a14:backgroundRemoval t="10000" b="90000" l="10000" r="90000"/>
                    </a14:imgEffect>
                  </a14:imgLayer>
                </a14:imgProps>
              </a:ext>
            </a:extLst>
          </a:blip>
          <a:stretch>
            <a:fillRect/>
          </a:stretch>
        </p:blipFill>
        <p:spPr>
          <a:xfrm>
            <a:off x="183549" y="4458248"/>
            <a:ext cx="2009820" cy="1460311"/>
          </a:xfrm>
          <a:prstGeom prst="rect">
            <a:avLst/>
          </a:prstGeom>
        </p:spPr>
      </p:pic>
      <p:pic>
        <p:nvPicPr>
          <p:cNvPr id="31" name="Picture 30">
            <a:extLst>
              <a:ext uri="{FF2B5EF4-FFF2-40B4-BE49-F238E27FC236}">
                <a16:creationId xmlns:a16="http://schemas.microsoft.com/office/drawing/2014/main" xmlns="" id="{3DF20CB4-C954-BCBE-F82D-876153622AB2}"/>
              </a:ext>
            </a:extLst>
          </p:cNvPr>
          <p:cNvPicPr>
            <a:picLocks noChangeAspect="1"/>
          </p:cNvPicPr>
          <p:nvPr/>
        </p:nvPicPr>
        <p:blipFill>
          <a:blip r:embed="rId5">
            <a:extLst>
              <a:ext uri="{BEBA8EAE-BF5A-486C-A8C5-ECC9F3942E4B}">
                <a14:imgProps xmlns:a14="http://schemas.microsoft.com/office/drawing/2010/main" xmlns="">
                  <a14:imgLayer>
                    <a14:imgEffect>
                      <a14:backgroundRemoval t="10000" b="90000" l="10000" r="90000">
                        <a14:foregroundMark x1="70536" y1="44915" x2="70536" y2="44915"/>
                      </a14:backgroundRemoval>
                    </a14:imgEffect>
                  </a14:imgLayer>
                </a14:imgProps>
              </a:ext>
            </a:extLst>
          </a:blip>
          <a:stretch>
            <a:fillRect/>
          </a:stretch>
        </p:blipFill>
        <p:spPr>
          <a:xfrm>
            <a:off x="4593589" y="670929"/>
            <a:ext cx="1873099" cy="1527705"/>
          </a:xfrm>
          <a:prstGeom prst="rect">
            <a:avLst/>
          </a:prstGeom>
        </p:spPr>
      </p:pic>
      <p:pic>
        <p:nvPicPr>
          <p:cNvPr id="33" name="Picture 32">
            <a:extLst>
              <a:ext uri="{FF2B5EF4-FFF2-40B4-BE49-F238E27FC236}">
                <a16:creationId xmlns:a16="http://schemas.microsoft.com/office/drawing/2014/main" xmlns="" id="{090299BD-837C-9B19-7B63-58ADF6C11EE6}"/>
              </a:ext>
            </a:extLst>
          </p:cNvPr>
          <p:cNvPicPr>
            <a:picLocks noChangeAspect="1"/>
          </p:cNvPicPr>
          <p:nvPr/>
        </p:nvPicPr>
        <p:blipFill>
          <a:blip r:embed="rId6">
            <a:extLst>
              <a:ext uri="{BEBA8EAE-BF5A-486C-A8C5-ECC9F3942E4B}">
                <a14:imgProps xmlns:a14="http://schemas.microsoft.com/office/drawing/2010/main" xmlns="">
                  <a14:imgLayer>
                    <a14:imgEffect>
                      <a14:backgroundRemoval t="10000" b="90000" l="10000" r="90000"/>
                    </a14:imgEffect>
                  </a14:imgLayer>
                </a14:imgProps>
              </a:ext>
            </a:extLst>
          </a:blip>
          <a:stretch>
            <a:fillRect/>
          </a:stretch>
        </p:blipFill>
        <p:spPr>
          <a:xfrm>
            <a:off x="4750693" y="2693317"/>
            <a:ext cx="2033586" cy="1658599"/>
          </a:xfrm>
          <a:prstGeom prst="rect">
            <a:avLst/>
          </a:prstGeom>
        </p:spPr>
      </p:pic>
      <p:pic>
        <p:nvPicPr>
          <p:cNvPr id="37" name="Picture 36">
            <a:extLst>
              <a:ext uri="{FF2B5EF4-FFF2-40B4-BE49-F238E27FC236}">
                <a16:creationId xmlns:a16="http://schemas.microsoft.com/office/drawing/2014/main" xmlns="" id="{3FB47C4F-7A7A-7C0D-DC4B-D4E63409A5E2}"/>
              </a:ext>
            </a:extLst>
          </p:cNvPr>
          <p:cNvPicPr>
            <a:picLocks noChangeAspect="1"/>
          </p:cNvPicPr>
          <p:nvPr/>
        </p:nvPicPr>
        <p:blipFill>
          <a:blip r:embed="rId7">
            <a:extLst>
              <a:ext uri="{BEBA8EAE-BF5A-486C-A8C5-ECC9F3942E4B}">
                <a14:imgProps xmlns:a14="http://schemas.microsoft.com/office/drawing/2010/main" xmlns="">
                  <a14:imgLayer>
                    <a14:imgEffect>
                      <a14:backgroundRemoval t="10000" b="90000" l="10000" r="90000"/>
                    </a14:imgEffect>
                  </a14:imgLayer>
                </a14:imgProps>
              </a:ext>
            </a:extLst>
          </a:blip>
          <a:stretch>
            <a:fillRect/>
          </a:stretch>
        </p:blipFill>
        <p:spPr>
          <a:xfrm>
            <a:off x="8432022" y="2163337"/>
            <a:ext cx="2396178" cy="3831016"/>
          </a:xfrm>
          <a:prstGeom prst="rect">
            <a:avLst/>
          </a:prstGeom>
        </p:spPr>
      </p:pic>
      <p:sp>
        <p:nvSpPr>
          <p:cNvPr id="38" name="TextBox 37">
            <a:extLst>
              <a:ext uri="{FF2B5EF4-FFF2-40B4-BE49-F238E27FC236}">
                <a16:creationId xmlns:a16="http://schemas.microsoft.com/office/drawing/2014/main" xmlns="" id="{9864ECBD-66C4-542D-3C5E-00FC7D728BCF}"/>
              </a:ext>
            </a:extLst>
          </p:cNvPr>
          <p:cNvSpPr txBox="1"/>
          <p:nvPr/>
        </p:nvSpPr>
        <p:spPr>
          <a:xfrm>
            <a:off x="4569398" y="2160251"/>
            <a:ext cx="2396177" cy="369332"/>
          </a:xfrm>
          <a:prstGeom prst="rect">
            <a:avLst/>
          </a:prstGeom>
          <a:noFill/>
        </p:spPr>
        <p:txBody>
          <a:bodyPr wrap="square" rtlCol="0">
            <a:spAutoFit/>
          </a:bodyPr>
          <a:lstStyle/>
          <a:p>
            <a:pPr algn="ctr"/>
            <a:r>
              <a:rPr lang="en-IN" dirty="0">
                <a:latin typeface="Gill Sans MT" panose="020B0502020104020203" pitchFamily="34" charset="0"/>
              </a:rPr>
              <a:t>Nitrile Gloves</a:t>
            </a:r>
          </a:p>
        </p:txBody>
      </p:sp>
      <p:sp>
        <p:nvSpPr>
          <p:cNvPr id="39" name="TextBox 38">
            <a:extLst>
              <a:ext uri="{FF2B5EF4-FFF2-40B4-BE49-F238E27FC236}">
                <a16:creationId xmlns:a16="http://schemas.microsoft.com/office/drawing/2014/main" xmlns="" id="{82E51142-F293-DFB6-3BD3-1BC2A703AF1A}"/>
              </a:ext>
            </a:extLst>
          </p:cNvPr>
          <p:cNvSpPr txBox="1"/>
          <p:nvPr/>
        </p:nvSpPr>
        <p:spPr>
          <a:xfrm>
            <a:off x="148745" y="3881184"/>
            <a:ext cx="2079427" cy="369332"/>
          </a:xfrm>
          <a:prstGeom prst="rect">
            <a:avLst/>
          </a:prstGeom>
          <a:noFill/>
        </p:spPr>
        <p:txBody>
          <a:bodyPr wrap="square" rtlCol="0">
            <a:spAutoFit/>
          </a:bodyPr>
          <a:lstStyle/>
          <a:p>
            <a:pPr algn="ctr"/>
            <a:r>
              <a:rPr lang="en-IN" dirty="0">
                <a:latin typeface="Gill Sans MT" panose="020B0502020104020203" pitchFamily="34" charset="0"/>
              </a:rPr>
              <a:t>Goggles</a:t>
            </a:r>
          </a:p>
        </p:txBody>
      </p:sp>
      <p:sp>
        <p:nvSpPr>
          <p:cNvPr id="40" name="TextBox 39">
            <a:extLst>
              <a:ext uri="{FF2B5EF4-FFF2-40B4-BE49-F238E27FC236}">
                <a16:creationId xmlns:a16="http://schemas.microsoft.com/office/drawing/2014/main" xmlns="" id="{6BDB9DF1-3758-CC8B-902E-06231A1DD3DE}"/>
              </a:ext>
            </a:extLst>
          </p:cNvPr>
          <p:cNvSpPr txBox="1"/>
          <p:nvPr/>
        </p:nvSpPr>
        <p:spPr>
          <a:xfrm>
            <a:off x="582630" y="5937061"/>
            <a:ext cx="2312575" cy="369332"/>
          </a:xfrm>
          <a:prstGeom prst="rect">
            <a:avLst/>
          </a:prstGeom>
          <a:noFill/>
        </p:spPr>
        <p:txBody>
          <a:bodyPr wrap="square" rtlCol="0">
            <a:spAutoFit/>
          </a:bodyPr>
          <a:lstStyle/>
          <a:p>
            <a:r>
              <a:rPr lang="en-IN" dirty="0">
                <a:latin typeface="Gill Sans MT" panose="020B0502020104020203" pitchFamily="34" charset="0"/>
              </a:rPr>
              <a:t>N95 Mask</a:t>
            </a:r>
          </a:p>
        </p:txBody>
      </p:sp>
      <p:sp>
        <p:nvSpPr>
          <p:cNvPr id="41" name="TextBox 40">
            <a:extLst>
              <a:ext uri="{FF2B5EF4-FFF2-40B4-BE49-F238E27FC236}">
                <a16:creationId xmlns:a16="http://schemas.microsoft.com/office/drawing/2014/main" xmlns="" id="{F277C4C6-20C7-4F86-983E-F2E196DE14A5}"/>
              </a:ext>
            </a:extLst>
          </p:cNvPr>
          <p:cNvSpPr txBox="1"/>
          <p:nvPr/>
        </p:nvSpPr>
        <p:spPr>
          <a:xfrm>
            <a:off x="471197" y="1998205"/>
            <a:ext cx="2247277" cy="369332"/>
          </a:xfrm>
          <a:prstGeom prst="rect">
            <a:avLst/>
          </a:prstGeom>
          <a:noFill/>
        </p:spPr>
        <p:txBody>
          <a:bodyPr wrap="square" rtlCol="0">
            <a:spAutoFit/>
          </a:bodyPr>
          <a:lstStyle/>
          <a:p>
            <a:r>
              <a:rPr lang="en-IN" dirty="0">
                <a:latin typeface="Gill Sans MT" panose="020B0502020104020203" pitchFamily="34" charset="0"/>
              </a:rPr>
              <a:t>Helmet with </a:t>
            </a:r>
            <a:r>
              <a:rPr lang="en-IN" dirty="0" err="1">
                <a:latin typeface="Gill Sans MT" panose="020B0502020104020203" pitchFamily="34" charset="0"/>
              </a:rPr>
              <a:t>Airvent</a:t>
            </a:r>
            <a:r>
              <a:rPr lang="en-IN" dirty="0">
                <a:latin typeface="Gill Sans MT" panose="020B0502020104020203" pitchFamily="34" charset="0"/>
              </a:rPr>
              <a:t> </a:t>
            </a:r>
          </a:p>
        </p:txBody>
      </p:sp>
      <p:sp>
        <p:nvSpPr>
          <p:cNvPr id="43" name="TextBox 42">
            <a:extLst>
              <a:ext uri="{FF2B5EF4-FFF2-40B4-BE49-F238E27FC236}">
                <a16:creationId xmlns:a16="http://schemas.microsoft.com/office/drawing/2014/main" xmlns="" id="{80290593-AA80-9DD8-8C9B-36D00CA656E2}"/>
              </a:ext>
            </a:extLst>
          </p:cNvPr>
          <p:cNvSpPr txBox="1"/>
          <p:nvPr/>
        </p:nvSpPr>
        <p:spPr>
          <a:xfrm>
            <a:off x="4391245" y="4143752"/>
            <a:ext cx="2277785" cy="369332"/>
          </a:xfrm>
          <a:prstGeom prst="rect">
            <a:avLst/>
          </a:prstGeom>
          <a:noFill/>
        </p:spPr>
        <p:txBody>
          <a:bodyPr wrap="square" rtlCol="0">
            <a:spAutoFit/>
          </a:bodyPr>
          <a:lstStyle/>
          <a:p>
            <a:pPr algn="ctr"/>
            <a:r>
              <a:rPr lang="en-IN" dirty="0">
                <a:latin typeface="Gill Sans MT" panose="020B0502020104020203" pitchFamily="34" charset="0"/>
              </a:rPr>
              <a:t>Gumboot</a:t>
            </a:r>
          </a:p>
        </p:txBody>
      </p:sp>
      <p:sp>
        <p:nvSpPr>
          <p:cNvPr id="45" name="TextBox 44">
            <a:extLst>
              <a:ext uri="{FF2B5EF4-FFF2-40B4-BE49-F238E27FC236}">
                <a16:creationId xmlns:a16="http://schemas.microsoft.com/office/drawing/2014/main" xmlns="" id="{5825FAFC-5393-5D26-C946-9679586956ED}"/>
              </a:ext>
            </a:extLst>
          </p:cNvPr>
          <p:cNvSpPr txBox="1"/>
          <p:nvPr/>
        </p:nvSpPr>
        <p:spPr>
          <a:xfrm>
            <a:off x="8296768" y="5825076"/>
            <a:ext cx="3379883" cy="369332"/>
          </a:xfrm>
          <a:prstGeom prst="rect">
            <a:avLst/>
          </a:prstGeom>
          <a:noFill/>
        </p:spPr>
        <p:txBody>
          <a:bodyPr wrap="square" rtlCol="0">
            <a:spAutoFit/>
          </a:bodyPr>
          <a:lstStyle/>
          <a:p>
            <a:r>
              <a:rPr lang="en-IN" dirty="0">
                <a:latin typeface="Gill Sans MT" panose="020B0502020104020203" pitchFamily="34" charset="0"/>
              </a:rPr>
              <a:t>Full Body Suit (Coverall) </a:t>
            </a:r>
          </a:p>
        </p:txBody>
      </p:sp>
      <p:pic>
        <p:nvPicPr>
          <p:cNvPr id="1026" name="Picture 2" descr="Image result for PPE Jacket vector">
            <a:extLst>
              <a:ext uri="{FF2B5EF4-FFF2-40B4-BE49-F238E27FC236}">
                <a16:creationId xmlns:a16="http://schemas.microsoft.com/office/drawing/2014/main" xmlns="" id="{A32917D0-00B9-9662-2600-A1F80AB03A68}"/>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8763900" y="718501"/>
            <a:ext cx="1545960" cy="1432560"/>
          </a:xfrm>
          <a:prstGeom prst="rect">
            <a:avLst/>
          </a:prstGeom>
          <a:noFill/>
          <a:extLst>
            <a:ext uri="{909E8E84-426E-40DD-AFC4-6F175D3DCCD1}">
              <a14:hiddenFill xmlns:a14="http://schemas.microsoft.com/office/drawing/2010/main" xmlns="">
                <a:solidFill>
                  <a:srgbClr val="FFFFFF"/>
                </a:solidFill>
              </a14:hiddenFill>
            </a:ext>
          </a:extLst>
        </p:spPr>
      </p:pic>
      <p:sp>
        <p:nvSpPr>
          <p:cNvPr id="46" name="TextBox 45">
            <a:extLst>
              <a:ext uri="{FF2B5EF4-FFF2-40B4-BE49-F238E27FC236}">
                <a16:creationId xmlns:a16="http://schemas.microsoft.com/office/drawing/2014/main" xmlns="" id="{0DE19EA3-A648-88AC-B0C2-2685B0A6B121}"/>
              </a:ext>
            </a:extLst>
          </p:cNvPr>
          <p:cNvSpPr txBox="1"/>
          <p:nvPr/>
        </p:nvSpPr>
        <p:spPr>
          <a:xfrm>
            <a:off x="8372782" y="2025741"/>
            <a:ext cx="2396177" cy="369332"/>
          </a:xfrm>
          <a:prstGeom prst="rect">
            <a:avLst/>
          </a:prstGeom>
          <a:noFill/>
        </p:spPr>
        <p:txBody>
          <a:bodyPr wrap="square" rtlCol="0">
            <a:spAutoFit/>
          </a:bodyPr>
          <a:lstStyle/>
          <a:p>
            <a:pPr algn="ctr"/>
            <a:r>
              <a:rPr lang="en-IN" dirty="0">
                <a:latin typeface="Gill Sans MT" panose="020B0502020104020203" pitchFamily="34" charset="0"/>
              </a:rPr>
              <a:t>Jacket</a:t>
            </a:r>
          </a:p>
        </p:txBody>
      </p:sp>
      <p:pic>
        <p:nvPicPr>
          <p:cNvPr id="20" name="Picture 19">
            <a:extLst>
              <a:ext uri="{FF2B5EF4-FFF2-40B4-BE49-F238E27FC236}">
                <a16:creationId xmlns:a16="http://schemas.microsoft.com/office/drawing/2014/main" xmlns="" id="{42E0D7B5-AFDF-9F1A-D5F1-960F78B982F1}"/>
              </a:ext>
            </a:extLst>
          </p:cNvPr>
          <p:cNvPicPr>
            <a:picLocks noChangeAspect="1"/>
          </p:cNvPicPr>
          <p:nvPr/>
        </p:nvPicPr>
        <p:blipFill>
          <a:blip r:embed="rId9" cstate="print">
            <a:extLst>
              <a:ext uri="{BEBA8EAE-BF5A-486C-A8C5-ECC9F3942E4B}">
                <a14:imgProps xmlns:a14="http://schemas.microsoft.com/office/drawing/2010/main" xmlns="">
                  <a14:imgLayer>
                    <a14:imgEffect>
                      <a14:backgroundRemoval t="10000" b="90000" l="10000" r="90000"/>
                    </a14:imgEffect>
                  </a14:imgLayer>
                </a14:imgProps>
              </a:ext>
              <a:ext uri="{28A0092B-C50C-407E-A947-70E740481C1C}">
                <a14:useLocalDpi xmlns:a14="http://schemas.microsoft.com/office/drawing/2010/main" xmlns="" val="0"/>
              </a:ext>
            </a:extLst>
          </a:blip>
          <a:stretch>
            <a:fillRect/>
          </a:stretch>
        </p:blipFill>
        <p:spPr>
          <a:xfrm>
            <a:off x="4256591" y="4661829"/>
            <a:ext cx="2478022" cy="1365659"/>
          </a:xfrm>
          <a:prstGeom prst="rect">
            <a:avLst/>
          </a:prstGeom>
          <a:ln>
            <a:noFill/>
          </a:ln>
        </p:spPr>
      </p:pic>
      <p:sp>
        <p:nvSpPr>
          <p:cNvPr id="21" name="TextBox 20">
            <a:extLst>
              <a:ext uri="{FF2B5EF4-FFF2-40B4-BE49-F238E27FC236}">
                <a16:creationId xmlns:a16="http://schemas.microsoft.com/office/drawing/2014/main" xmlns="" id="{80290593-AA80-9DD8-8C9B-36D00CA656E2}"/>
              </a:ext>
            </a:extLst>
          </p:cNvPr>
          <p:cNvSpPr txBox="1"/>
          <p:nvPr/>
        </p:nvSpPr>
        <p:spPr>
          <a:xfrm>
            <a:off x="4541520" y="5842822"/>
            <a:ext cx="3108960" cy="369332"/>
          </a:xfrm>
          <a:prstGeom prst="rect">
            <a:avLst/>
          </a:prstGeom>
          <a:noFill/>
        </p:spPr>
        <p:txBody>
          <a:bodyPr wrap="square" rtlCol="0">
            <a:spAutoFit/>
          </a:bodyPr>
          <a:lstStyle/>
          <a:p>
            <a:r>
              <a:rPr lang="en-IN" dirty="0">
                <a:latin typeface="Gill Sans MT" panose="020B0502020104020203" pitchFamily="34" charset="0"/>
              </a:rPr>
              <a:t>Gas Mask with filter</a:t>
            </a:r>
          </a:p>
        </p:txBody>
      </p:sp>
    </p:spTree>
    <p:extLst>
      <p:ext uri="{BB962C8B-B14F-4D97-AF65-F5344CB8AC3E}">
        <p14:creationId xmlns:p14="http://schemas.microsoft.com/office/powerpoint/2010/main" xmlns="" val="16130575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5E2C0A-3A00-4456-92B8-8E80D9CCD888}" type="slidenum">
              <a:rPr lang="en-IN" smtClean="0"/>
              <a:pPr/>
              <a:t>52</a:t>
            </a:fld>
            <a:endParaRPr lang="en-IN" dirty="0"/>
          </a:p>
        </p:txBody>
      </p:sp>
      <p:sp>
        <p:nvSpPr>
          <p:cNvPr id="5" name="Title 1">
            <a:extLst>
              <a:ext uri="{FF2B5EF4-FFF2-40B4-BE49-F238E27FC236}">
                <a16:creationId xmlns:a16="http://schemas.microsoft.com/office/drawing/2014/main" xmlns="" id="{6FB9DAA3-0C1A-4835-9FE0-58FD0CBC65B4}"/>
              </a:ext>
            </a:extLst>
          </p:cNvPr>
          <p:cNvSpPr txBox="1">
            <a:spLocks/>
          </p:cNvSpPr>
          <p:nvPr/>
        </p:nvSpPr>
        <p:spPr>
          <a:xfrm>
            <a:off x="436881" y="678638"/>
            <a:ext cx="11755104" cy="3775598"/>
          </a:xfrm>
          <a:prstGeom prst="rect">
            <a:avLst/>
          </a:prstGeom>
          <a:solidFill>
            <a:srgbClr val="92D050"/>
          </a:solidFill>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mn-lt"/>
                <a:ea typeface="+mj-ea"/>
                <a:cs typeface="Times New Roman" panose="02020603050405020304" pitchFamily="18" charset="0"/>
              </a:rPr>
              <a:t>Safety Devices for Manual </a:t>
            </a:r>
            <a:br>
              <a:rPr kumimoji="0" lang="en-US" sz="3600" b="1" i="0" u="none" strike="noStrike" kern="1200" cap="none" spc="0" normalizeH="0" baseline="0" noProof="0">
                <a:ln>
                  <a:noFill/>
                </a:ln>
                <a:solidFill>
                  <a:schemeClr val="bg1"/>
                </a:solidFill>
                <a:effectLst/>
                <a:uLnTx/>
                <a:uFillTx/>
                <a:latin typeface="+mn-lt"/>
                <a:ea typeface="+mj-ea"/>
                <a:cs typeface="Times New Roman" panose="02020603050405020304" pitchFamily="18" charset="0"/>
              </a:rPr>
            </a:br>
            <a:r>
              <a:rPr kumimoji="0" lang="en-US" sz="3600" b="1" i="0" u="none" strike="noStrike" kern="1200" cap="none" spc="0" normalizeH="0" baseline="0" noProof="0">
                <a:ln>
                  <a:noFill/>
                </a:ln>
                <a:solidFill>
                  <a:schemeClr val="bg1"/>
                </a:solidFill>
                <a:effectLst/>
                <a:uLnTx/>
                <a:uFillTx/>
                <a:latin typeface="+mn-lt"/>
                <a:ea typeface="+mj-ea"/>
                <a:cs typeface="Times New Roman" panose="02020603050405020304" pitchFamily="18" charset="0"/>
              </a:rPr>
              <a:t>Cleaning of Sewer/Septic Tank</a:t>
            </a:r>
            <a:endParaRPr kumimoji="0" lang="en-US" sz="3600" b="0" i="0" u="none" strike="noStrike" kern="1200" cap="none" spc="0" normalizeH="0" baseline="0" noProof="0" dirty="0">
              <a:ln>
                <a:noFill/>
              </a:ln>
              <a:solidFill>
                <a:schemeClr val="bg1"/>
              </a:solidFill>
              <a:effectLst/>
              <a:uLnTx/>
              <a:uFillTx/>
              <a:latin typeface="+mn-lt"/>
              <a:ea typeface="+mj-ea"/>
              <a:cs typeface="Times New Roman" panose="02020603050405020304" pitchFamily="18" charset="0"/>
            </a:endParaRPr>
          </a:p>
        </p:txBody>
      </p:sp>
      <p:pic>
        <p:nvPicPr>
          <p:cNvPr id="6" name="Picture 5">
            <a:extLst>
              <a:ext uri="{FF2B5EF4-FFF2-40B4-BE49-F238E27FC236}">
                <a16:creationId xmlns:a16="http://schemas.microsoft.com/office/drawing/2014/main" xmlns="" id="{8666DA11-1A05-43F5-9CFF-5A0C89BDDF5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101840" y="185325"/>
            <a:ext cx="4918822" cy="4762224"/>
          </a:xfrm>
          <a:prstGeom prst="roundRect">
            <a:avLst/>
          </a:prstGeom>
          <a:ln w="57150">
            <a:solidFill>
              <a:schemeClr val="bg1"/>
            </a:solid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04EE39-2E1D-4A7D-A61B-A221E57DC839}"/>
              </a:ext>
            </a:extLst>
          </p:cNvPr>
          <p:cNvSpPr>
            <a:spLocks noGrp="1"/>
          </p:cNvSpPr>
          <p:nvPr>
            <p:ph type="title"/>
          </p:nvPr>
        </p:nvSpPr>
        <p:spPr/>
        <p:txBody>
          <a:bodyPr>
            <a:normAutofit/>
          </a:bodyPr>
          <a:lstStyle/>
          <a:p>
            <a:r>
              <a:rPr kumimoji="0" lang="en-IN" sz="3600" b="1" i="0" u="none" strike="noStrike" kern="1200" cap="none" spc="0" normalizeH="0" baseline="0" noProof="0" dirty="0">
                <a:ln>
                  <a:noFill/>
                </a:ln>
                <a:solidFill>
                  <a:prstClr val="white"/>
                </a:solidFill>
                <a:effectLst/>
                <a:uLnTx/>
                <a:uFillTx/>
                <a:latin typeface="Calibri" panose="020F0502020204030204"/>
                <a:ea typeface="+mn-ea"/>
                <a:cs typeface="+mn-cs"/>
              </a:rPr>
              <a:t>Safety Devices</a:t>
            </a:r>
            <a:endParaRPr lang="en-US" dirty="0"/>
          </a:p>
        </p:txBody>
      </p:sp>
      <p:sp>
        <p:nvSpPr>
          <p:cNvPr id="3" name="Slide Number Placeholder 2">
            <a:extLst>
              <a:ext uri="{FF2B5EF4-FFF2-40B4-BE49-F238E27FC236}">
                <a16:creationId xmlns:a16="http://schemas.microsoft.com/office/drawing/2014/main" xmlns="" id="{6D90665C-DA28-442B-9D65-370B4841E031}"/>
              </a:ext>
            </a:extLst>
          </p:cNvPr>
          <p:cNvSpPr>
            <a:spLocks noGrp="1"/>
          </p:cNvSpPr>
          <p:nvPr>
            <p:ph type="sldNum" sz="quarter" idx="12"/>
          </p:nvPr>
        </p:nvSpPr>
        <p:spPr/>
        <p:txBody>
          <a:bodyPr/>
          <a:lstStyle/>
          <a:p>
            <a:fld id="{19CF2028-9275-4B4E-A35F-C87E726BAE3E}" type="slidenum">
              <a:rPr lang="en-IN" smtClean="0"/>
              <a:pPr/>
              <a:t>53</a:t>
            </a:fld>
            <a:endParaRPr lang="en-IN" dirty="0"/>
          </a:p>
        </p:txBody>
      </p:sp>
      <p:sp>
        <p:nvSpPr>
          <p:cNvPr id="4" name="Rectangle 3">
            <a:extLst>
              <a:ext uri="{FF2B5EF4-FFF2-40B4-BE49-F238E27FC236}">
                <a16:creationId xmlns:a16="http://schemas.microsoft.com/office/drawing/2014/main" xmlns="" id="{BF9005FB-B999-4B86-8429-6FB2E85F1215}"/>
              </a:ext>
            </a:extLst>
          </p:cNvPr>
          <p:cNvSpPr/>
          <p:nvPr/>
        </p:nvSpPr>
        <p:spPr>
          <a:xfrm>
            <a:off x="10196997" y="3763853"/>
            <a:ext cx="1751326" cy="124960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FA1E0833-186A-4C4C-9C1E-686D2D6DB78D}"/>
              </a:ext>
            </a:extLst>
          </p:cNvPr>
          <p:cNvSpPr/>
          <p:nvPr/>
        </p:nvSpPr>
        <p:spPr>
          <a:xfrm>
            <a:off x="7498806" y="3763854"/>
            <a:ext cx="2534194" cy="124960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0CC5A872-F3CF-4C8D-A121-D6D0F4FD1DDA}"/>
              </a:ext>
            </a:extLst>
          </p:cNvPr>
          <p:cNvSpPr/>
          <p:nvPr/>
        </p:nvSpPr>
        <p:spPr>
          <a:xfrm>
            <a:off x="5562056" y="3763855"/>
            <a:ext cx="1767733" cy="124960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F95A02C9-7A54-4756-9A9B-50BD5DA92D72}"/>
              </a:ext>
            </a:extLst>
          </p:cNvPr>
          <p:cNvSpPr/>
          <p:nvPr/>
        </p:nvSpPr>
        <p:spPr>
          <a:xfrm>
            <a:off x="2541069" y="3763855"/>
            <a:ext cx="2898578" cy="124960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B106C6B6-171B-462E-9816-E59B71F4831E}"/>
              </a:ext>
            </a:extLst>
          </p:cNvPr>
          <p:cNvSpPr/>
          <p:nvPr/>
        </p:nvSpPr>
        <p:spPr>
          <a:xfrm>
            <a:off x="144418" y="3765894"/>
            <a:ext cx="2127144" cy="124960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oogle Shape;724;p39">
            <a:extLst>
              <a:ext uri="{FF2B5EF4-FFF2-40B4-BE49-F238E27FC236}">
                <a16:creationId xmlns:a16="http://schemas.microsoft.com/office/drawing/2014/main" xmlns="" id="{631A1C99-2271-4A4F-B50C-529D245B710D}"/>
              </a:ext>
            </a:extLst>
          </p:cNvPr>
          <p:cNvPicPr preferRelativeResize="0"/>
          <p:nvPr/>
        </p:nvPicPr>
        <p:blipFill rotWithShape="1">
          <a:blip r:embed="rId2" cstate="print">
            <a:alphaModFix/>
          </a:blip>
          <a:srcRect/>
          <a:stretch/>
        </p:blipFill>
        <p:spPr>
          <a:xfrm>
            <a:off x="5668861" y="1168405"/>
            <a:ext cx="1607779" cy="2009724"/>
          </a:xfrm>
          <a:prstGeom prst="rect">
            <a:avLst/>
          </a:prstGeom>
          <a:noFill/>
          <a:ln>
            <a:noFill/>
          </a:ln>
        </p:spPr>
      </p:pic>
      <p:sp>
        <p:nvSpPr>
          <p:cNvPr id="12" name="Google Shape;734;p39">
            <a:extLst>
              <a:ext uri="{FF2B5EF4-FFF2-40B4-BE49-F238E27FC236}">
                <a16:creationId xmlns:a16="http://schemas.microsoft.com/office/drawing/2014/main" xmlns="" id="{8A67114F-6ED7-4C85-A31D-F63BF5324A75}"/>
              </a:ext>
            </a:extLst>
          </p:cNvPr>
          <p:cNvSpPr txBox="1"/>
          <p:nvPr/>
        </p:nvSpPr>
        <p:spPr>
          <a:xfrm>
            <a:off x="2858703" y="3200737"/>
            <a:ext cx="2580944" cy="369291"/>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Tx/>
              <a:buSzPts val="1350"/>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Calibri"/>
                <a:cs typeface="Calibri"/>
                <a:sym typeface="Calibri"/>
              </a:rPr>
              <a:t>Safety Tripod set</a:t>
            </a:r>
            <a:endParaRPr kumimoji="0" sz="1800" b="0" i="0" u="none" strike="noStrike" kern="1200" cap="none" spc="0" normalizeH="0" baseline="0" noProof="0" dirty="0">
              <a:ln>
                <a:noFill/>
              </a:ln>
              <a:solidFill>
                <a:prstClr val="black"/>
              </a:solidFill>
              <a:effectLst/>
              <a:uLnTx/>
              <a:uFillTx/>
              <a:latin typeface="Gill Sans MT" panose="020B0502020104020203" pitchFamily="34" charset="0"/>
              <a:ea typeface="Calibri"/>
              <a:cs typeface="Calibri"/>
              <a:sym typeface="Calibri"/>
            </a:endParaRPr>
          </a:p>
        </p:txBody>
      </p:sp>
      <p:sp>
        <p:nvSpPr>
          <p:cNvPr id="13" name="Google Shape;738;p39">
            <a:extLst>
              <a:ext uri="{FF2B5EF4-FFF2-40B4-BE49-F238E27FC236}">
                <a16:creationId xmlns:a16="http://schemas.microsoft.com/office/drawing/2014/main" xmlns="" id="{14F608C5-B5B7-4EF3-A201-FE7BADC1A753}"/>
              </a:ext>
            </a:extLst>
          </p:cNvPr>
          <p:cNvSpPr txBox="1"/>
          <p:nvPr/>
        </p:nvSpPr>
        <p:spPr>
          <a:xfrm>
            <a:off x="7678981" y="3027452"/>
            <a:ext cx="2464867" cy="369291"/>
          </a:xfrm>
          <a:prstGeom prst="rect">
            <a:avLst/>
          </a:prstGeom>
          <a:noFill/>
          <a:ln>
            <a:noFill/>
          </a:ln>
        </p:spPr>
        <p:txBody>
          <a:bodyPr spcFirstLastPara="1" wrap="square" lIns="91400" tIns="45700" rIns="91400" bIns="45700" anchor="t" anchorCtr="0">
            <a:spAutoFit/>
          </a:bodyPr>
          <a:lstStyle/>
          <a:p>
            <a:pPr marL="0" marR="0" lvl="0" indent="0" algn="l" defTabSz="914400" rtl="0" eaLnBrk="1" fontAlgn="auto" latinLnBrk="0" hangingPunct="1">
              <a:lnSpc>
                <a:spcPct val="100000"/>
              </a:lnSpc>
              <a:spcBef>
                <a:spcPts val="0"/>
              </a:spcBef>
              <a:spcAft>
                <a:spcPts val="0"/>
              </a:spcAft>
              <a:buClrTx/>
              <a:buSzPts val="1350"/>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Calibri"/>
                <a:cs typeface="Calibri"/>
                <a:sym typeface="Calibri"/>
              </a:rPr>
              <a:t>Gas Detector </a:t>
            </a:r>
            <a:endParaRPr kumimoji="0" sz="1800" b="0" i="0" u="none" strike="noStrike" kern="1200" cap="none" spc="0" normalizeH="0" baseline="0" noProof="0" dirty="0">
              <a:ln>
                <a:noFill/>
              </a:ln>
              <a:solidFill>
                <a:prstClr val="black"/>
              </a:solidFill>
              <a:effectLst/>
              <a:uLnTx/>
              <a:uFillTx/>
              <a:latin typeface="Gill Sans MT" panose="020B0502020104020203" pitchFamily="34" charset="0"/>
              <a:ea typeface="Calibri"/>
              <a:cs typeface="Calibri"/>
              <a:sym typeface="Calibri"/>
            </a:endParaRPr>
          </a:p>
        </p:txBody>
      </p:sp>
      <p:sp>
        <p:nvSpPr>
          <p:cNvPr id="14" name="Google Shape;741;p39">
            <a:extLst>
              <a:ext uri="{FF2B5EF4-FFF2-40B4-BE49-F238E27FC236}">
                <a16:creationId xmlns:a16="http://schemas.microsoft.com/office/drawing/2014/main" xmlns="" id="{2A974727-1232-4FAE-B78B-2DB0C1E36FE2}"/>
              </a:ext>
            </a:extLst>
          </p:cNvPr>
          <p:cNvSpPr txBox="1"/>
          <p:nvPr/>
        </p:nvSpPr>
        <p:spPr>
          <a:xfrm>
            <a:off x="10196997" y="2963649"/>
            <a:ext cx="1606495" cy="646290"/>
          </a:xfrm>
          <a:prstGeom prst="rect">
            <a:avLst/>
          </a:prstGeom>
          <a:noFill/>
          <a:ln>
            <a:noFill/>
          </a:ln>
        </p:spPr>
        <p:txBody>
          <a:bodyPr spcFirstLastPara="1" wrap="square" lIns="91400" tIns="45700" rIns="91400" bIns="45700" anchor="t" anchorCtr="0">
            <a:spAutoFit/>
          </a:bodyPr>
          <a:lstStyle/>
          <a:p>
            <a:pPr lvl="0" algn="ctr" defTabSz="914400">
              <a:buSzPts val="1350"/>
              <a:defRPr/>
            </a:pPr>
            <a:r>
              <a:rPr lang="en-US" dirty="0">
                <a:solidFill>
                  <a:prstClr val="black"/>
                </a:solidFill>
                <a:latin typeface="Gill Sans MT" panose="020B0502020104020203" pitchFamily="34" charset="0"/>
                <a:ea typeface="Calibri"/>
                <a:cs typeface="Calibri"/>
                <a:sym typeface="Calibri"/>
              </a:rPr>
              <a:t>Axial Fan Blowers</a:t>
            </a:r>
            <a:endParaRPr kumimoji="0" sz="1800" b="0" i="0" u="none" strike="noStrike" kern="1200" cap="none" spc="0" normalizeH="0" baseline="0" noProof="0" dirty="0">
              <a:ln>
                <a:noFill/>
              </a:ln>
              <a:solidFill>
                <a:prstClr val="black"/>
              </a:solidFill>
              <a:effectLst/>
              <a:uLnTx/>
              <a:uFillTx/>
              <a:latin typeface="Gill Sans MT" panose="020B0502020104020203" pitchFamily="34" charset="0"/>
              <a:ea typeface="Calibri"/>
              <a:cs typeface="Calibri"/>
              <a:sym typeface="Calibri"/>
            </a:endParaRPr>
          </a:p>
        </p:txBody>
      </p:sp>
      <p:sp>
        <p:nvSpPr>
          <p:cNvPr id="15" name="Google Shape;743;p39">
            <a:extLst>
              <a:ext uri="{FF2B5EF4-FFF2-40B4-BE49-F238E27FC236}">
                <a16:creationId xmlns:a16="http://schemas.microsoft.com/office/drawing/2014/main" xmlns="" id="{709AC5FE-89AA-4481-9B6B-26A34FE56796}"/>
              </a:ext>
            </a:extLst>
          </p:cNvPr>
          <p:cNvSpPr txBox="1"/>
          <p:nvPr/>
        </p:nvSpPr>
        <p:spPr>
          <a:xfrm>
            <a:off x="207292" y="2698218"/>
            <a:ext cx="1765887" cy="923289"/>
          </a:xfrm>
          <a:prstGeom prst="rect">
            <a:avLst/>
          </a:prstGeom>
          <a:noFill/>
          <a:ln>
            <a:noFill/>
          </a:ln>
        </p:spPr>
        <p:txBody>
          <a:bodyPr spcFirstLastPara="1" wrap="square" lIns="91400" tIns="45700" rIns="91400" bIns="45700" anchor="t" anchorCtr="0">
            <a:spAutoFit/>
          </a:bodyPr>
          <a:lstStyle/>
          <a:p>
            <a:r>
              <a:rPr lang="en-IN" dirty="0">
                <a:latin typeface="Gill Sans MT" panose="020B0502020104020203" pitchFamily="34" charset="0"/>
              </a:rPr>
              <a:t>Airline Respiratory with </a:t>
            </a:r>
          </a:p>
          <a:p>
            <a:r>
              <a:rPr lang="en-IN" dirty="0">
                <a:latin typeface="Gill Sans MT" panose="020B0502020104020203" pitchFamily="34" charset="0"/>
              </a:rPr>
              <a:t>Compressor</a:t>
            </a:r>
          </a:p>
        </p:txBody>
      </p:sp>
      <p:sp>
        <p:nvSpPr>
          <p:cNvPr id="16" name="Google Shape;744;p39">
            <a:extLst>
              <a:ext uri="{FF2B5EF4-FFF2-40B4-BE49-F238E27FC236}">
                <a16:creationId xmlns:a16="http://schemas.microsoft.com/office/drawing/2014/main" xmlns="" id="{B4D0EDCF-4980-4ECE-99A5-D7AA97413686}"/>
              </a:ext>
            </a:extLst>
          </p:cNvPr>
          <p:cNvSpPr txBox="1"/>
          <p:nvPr/>
        </p:nvSpPr>
        <p:spPr>
          <a:xfrm>
            <a:off x="5723294" y="3271613"/>
            <a:ext cx="1606495" cy="369291"/>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Tx/>
              <a:buSzPts val="1350"/>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Calibri"/>
                <a:cs typeface="Calibri"/>
                <a:sym typeface="Calibri"/>
              </a:rPr>
              <a:t>Body harness</a:t>
            </a:r>
            <a:endParaRPr kumimoji="0" sz="1800" b="0" i="0" u="none" strike="noStrike" kern="1200" cap="none" spc="0" normalizeH="0" baseline="0" noProof="0" dirty="0">
              <a:ln>
                <a:noFill/>
              </a:ln>
              <a:solidFill>
                <a:prstClr val="black"/>
              </a:solidFill>
              <a:effectLst/>
              <a:uLnTx/>
              <a:uFillTx/>
              <a:latin typeface="Gill Sans MT" panose="020B0502020104020203" pitchFamily="34" charset="0"/>
              <a:ea typeface="Calibri"/>
              <a:cs typeface="Calibri"/>
              <a:sym typeface="Calibri"/>
            </a:endParaRPr>
          </a:p>
        </p:txBody>
      </p:sp>
      <p:pic>
        <p:nvPicPr>
          <p:cNvPr id="18" name="Picture 17">
            <a:extLst>
              <a:ext uri="{FF2B5EF4-FFF2-40B4-BE49-F238E27FC236}">
                <a16:creationId xmlns:a16="http://schemas.microsoft.com/office/drawing/2014/main" xmlns="" id="{4F1F3078-D4D0-412C-8B7D-2B511E937961}"/>
              </a:ext>
            </a:extLst>
          </p:cNvPr>
          <p:cNvPicPr>
            <a:picLocks noChangeAspect="1"/>
          </p:cNvPicPr>
          <p:nvPr/>
        </p:nvPicPr>
        <p:blipFill rotWithShape="1">
          <a:blip r:embed="rId3" cstate="print"/>
          <a:srcRect l="33721" t="29341" r="45930" b="18980"/>
          <a:stretch/>
        </p:blipFill>
        <p:spPr>
          <a:xfrm>
            <a:off x="8161492" y="1389793"/>
            <a:ext cx="1074726" cy="1535321"/>
          </a:xfrm>
          <a:prstGeom prst="rect">
            <a:avLst/>
          </a:prstGeom>
        </p:spPr>
      </p:pic>
      <p:sp>
        <p:nvSpPr>
          <p:cNvPr id="19" name="Rectangle 18">
            <a:extLst>
              <a:ext uri="{FF2B5EF4-FFF2-40B4-BE49-F238E27FC236}">
                <a16:creationId xmlns:a16="http://schemas.microsoft.com/office/drawing/2014/main" xmlns="" id="{0DAE2E93-1493-41BE-AC7F-8FA23928EC11}"/>
              </a:ext>
            </a:extLst>
          </p:cNvPr>
          <p:cNvSpPr/>
          <p:nvPr/>
        </p:nvSpPr>
        <p:spPr>
          <a:xfrm>
            <a:off x="2521819" y="3886182"/>
            <a:ext cx="291782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Provides portable, safe overhead anchorage in large confined areas like machine holes, storage tanks</a:t>
            </a:r>
          </a:p>
        </p:txBody>
      </p:sp>
      <p:pic>
        <p:nvPicPr>
          <p:cNvPr id="20" name="Picture 19">
            <a:extLst>
              <a:ext uri="{FF2B5EF4-FFF2-40B4-BE49-F238E27FC236}">
                <a16:creationId xmlns:a16="http://schemas.microsoft.com/office/drawing/2014/main" xmlns="" id="{2B0B521C-18DB-427A-BE3F-AECF9C3650F4}"/>
              </a:ext>
            </a:extLst>
          </p:cNvPr>
          <p:cNvPicPr>
            <a:picLocks noChangeAspect="1"/>
          </p:cNvPicPr>
          <p:nvPr/>
        </p:nvPicPr>
        <p:blipFill rotWithShape="1">
          <a:blip r:embed="rId4" cstate="print"/>
          <a:srcRect l="30814" t="11564" r="30931" b="9470"/>
          <a:stretch/>
        </p:blipFill>
        <p:spPr>
          <a:xfrm>
            <a:off x="3316025" y="1323439"/>
            <a:ext cx="1522671" cy="1767963"/>
          </a:xfrm>
          <a:prstGeom prst="rect">
            <a:avLst/>
          </a:prstGeom>
        </p:spPr>
      </p:pic>
      <p:sp>
        <p:nvSpPr>
          <p:cNvPr id="21" name="TextBox 20">
            <a:extLst>
              <a:ext uri="{FF2B5EF4-FFF2-40B4-BE49-F238E27FC236}">
                <a16:creationId xmlns:a16="http://schemas.microsoft.com/office/drawing/2014/main" xmlns="" id="{B130FF7C-41ED-43FE-8EE8-63500D48BC43}"/>
              </a:ext>
            </a:extLst>
          </p:cNvPr>
          <p:cNvSpPr txBox="1"/>
          <p:nvPr/>
        </p:nvSpPr>
        <p:spPr>
          <a:xfrm>
            <a:off x="5668861" y="3920975"/>
            <a:ext cx="17231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Fall protection and rescue in confined spaces</a:t>
            </a:r>
          </a:p>
        </p:txBody>
      </p:sp>
      <p:sp>
        <p:nvSpPr>
          <p:cNvPr id="22" name="Rectangle 21">
            <a:extLst>
              <a:ext uri="{FF2B5EF4-FFF2-40B4-BE49-F238E27FC236}">
                <a16:creationId xmlns:a16="http://schemas.microsoft.com/office/drawing/2014/main" xmlns="" id="{85BD1151-1CB6-4DD1-AABE-2E3EA826FE62}"/>
              </a:ext>
            </a:extLst>
          </p:cNvPr>
          <p:cNvSpPr/>
          <p:nvPr/>
        </p:nvSpPr>
        <p:spPr>
          <a:xfrm>
            <a:off x="7672957" y="3920975"/>
            <a:ext cx="239060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Detects toxic gases in confined spaces and environments</a:t>
            </a:r>
          </a:p>
        </p:txBody>
      </p:sp>
      <p:sp>
        <p:nvSpPr>
          <p:cNvPr id="23" name="Google Shape;743;p39">
            <a:extLst>
              <a:ext uri="{FF2B5EF4-FFF2-40B4-BE49-F238E27FC236}">
                <a16:creationId xmlns:a16="http://schemas.microsoft.com/office/drawing/2014/main" xmlns="" id="{F8D8EB9D-C07F-4A22-B45B-BCCAFF06412D}"/>
              </a:ext>
            </a:extLst>
          </p:cNvPr>
          <p:cNvSpPr txBox="1"/>
          <p:nvPr/>
        </p:nvSpPr>
        <p:spPr>
          <a:xfrm>
            <a:off x="73834" y="3850047"/>
            <a:ext cx="2139977" cy="830956"/>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Tx/>
              <a:buSzPts val="1350"/>
              <a:buFontTx/>
              <a:buNone/>
              <a:tabLst/>
              <a:defRPr/>
            </a:pPr>
            <a:r>
              <a:rPr kumimoji="0" lang="en-US" sz="1600" b="0" i="0" u="none" strike="noStrike" kern="1200" cap="none" spc="0" normalizeH="0" baseline="0" noProof="0" dirty="0">
                <a:ln>
                  <a:noFill/>
                </a:ln>
                <a:solidFill>
                  <a:prstClr val="black"/>
                </a:solidFill>
                <a:effectLst/>
                <a:uLnTx/>
                <a:uFillTx/>
                <a:latin typeface="Gill Sans MT" panose="020B0502020104020203" pitchFamily="34" charset="0"/>
                <a:ea typeface="Calibri"/>
                <a:cs typeface="Calibri"/>
                <a:sym typeface="Calibri"/>
              </a:rPr>
              <a:t>Provides oxygen</a:t>
            </a:r>
            <a:r>
              <a:rPr kumimoji="0" lang="en-US" sz="1600" b="0" i="0" u="none" strike="noStrike" kern="1200" cap="none" spc="0" normalizeH="0" noProof="0" dirty="0">
                <a:ln>
                  <a:noFill/>
                </a:ln>
                <a:solidFill>
                  <a:prstClr val="black"/>
                </a:solidFill>
                <a:effectLst/>
                <a:uLnTx/>
                <a:uFillTx/>
                <a:latin typeface="Gill Sans MT" panose="020B0502020104020203" pitchFamily="34" charset="0"/>
                <a:ea typeface="Calibri"/>
                <a:cs typeface="Calibri"/>
                <a:sym typeface="Calibri"/>
              </a:rPr>
              <a:t> supply to workers in confined area</a:t>
            </a:r>
            <a:endParaRPr kumimoji="0" sz="1600" b="0" i="0" u="none" strike="noStrike" kern="1200" cap="none" spc="0" normalizeH="0" baseline="0" noProof="0" dirty="0">
              <a:ln>
                <a:noFill/>
              </a:ln>
              <a:solidFill>
                <a:prstClr val="black"/>
              </a:solidFill>
              <a:effectLst/>
              <a:uLnTx/>
              <a:uFillTx/>
              <a:latin typeface="Gill Sans MT" panose="020B0502020104020203" pitchFamily="34" charset="0"/>
              <a:ea typeface="Calibri"/>
              <a:cs typeface="Calibri"/>
              <a:sym typeface="Calibri"/>
            </a:endParaRPr>
          </a:p>
        </p:txBody>
      </p:sp>
      <p:sp>
        <p:nvSpPr>
          <p:cNvPr id="24" name="Rectangle 23">
            <a:extLst>
              <a:ext uri="{FF2B5EF4-FFF2-40B4-BE49-F238E27FC236}">
                <a16:creationId xmlns:a16="http://schemas.microsoft.com/office/drawing/2014/main" xmlns="" id="{73AFE624-B31B-4FD7-8499-C2374A0DA87F}"/>
              </a:ext>
            </a:extLst>
          </p:cNvPr>
          <p:cNvSpPr/>
          <p:nvPr/>
        </p:nvSpPr>
        <p:spPr>
          <a:xfrm>
            <a:off x="10313956" y="3850047"/>
            <a:ext cx="175132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Cleans the air in confined space</a:t>
            </a:r>
          </a:p>
        </p:txBody>
      </p:sp>
      <p:grpSp>
        <p:nvGrpSpPr>
          <p:cNvPr id="10" name="Group 25">
            <a:extLst>
              <a:ext uri="{FF2B5EF4-FFF2-40B4-BE49-F238E27FC236}">
                <a16:creationId xmlns:a16="http://schemas.microsoft.com/office/drawing/2014/main" xmlns="" id="{65D7BC41-D51B-F1CC-84D9-3BF5ED5DDDDC}"/>
              </a:ext>
            </a:extLst>
          </p:cNvPr>
          <p:cNvGrpSpPr/>
          <p:nvPr/>
        </p:nvGrpSpPr>
        <p:grpSpPr>
          <a:xfrm>
            <a:off x="290799" y="1091411"/>
            <a:ext cx="1808490" cy="1384995"/>
            <a:chOff x="3762545" y="2435202"/>
            <a:chExt cx="2269201" cy="1753030"/>
          </a:xfrm>
        </p:grpSpPr>
        <p:pic>
          <p:nvPicPr>
            <p:cNvPr id="27" name="Picture 26">
              <a:extLst>
                <a:ext uri="{FF2B5EF4-FFF2-40B4-BE49-F238E27FC236}">
                  <a16:creationId xmlns:a16="http://schemas.microsoft.com/office/drawing/2014/main" xmlns="" id="{2C4277FC-D474-DFB7-E3A8-71A4DE259778}"/>
                </a:ext>
              </a:extLst>
            </p:cNvPr>
            <p:cNvPicPr/>
            <p:nvPr/>
          </p:nvPicPr>
          <p:blipFill>
            <a:blip r:embed="rId5" cstate="print">
              <a:extLst>
                <a:ext uri="{28A0092B-C50C-407E-A947-70E740481C1C}">
                  <a14:useLocalDpi xmlns:a14="http://schemas.microsoft.com/office/drawing/2010/main" xmlns="" val="0"/>
                </a:ext>
              </a:extLst>
            </a:blip>
            <a:stretch>
              <a:fillRect/>
            </a:stretch>
          </p:blipFill>
          <p:spPr>
            <a:xfrm>
              <a:off x="4323324" y="3320937"/>
              <a:ext cx="1057275" cy="638175"/>
            </a:xfrm>
            <a:prstGeom prst="rect">
              <a:avLst/>
            </a:prstGeom>
          </p:spPr>
        </p:pic>
        <p:pic>
          <p:nvPicPr>
            <p:cNvPr id="28" name="Picture 27">
              <a:extLst>
                <a:ext uri="{FF2B5EF4-FFF2-40B4-BE49-F238E27FC236}">
                  <a16:creationId xmlns:a16="http://schemas.microsoft.com/office/drawing/2014/main" xmlns="" id="{598F36CD-480F-AA71-A917-A00C6BD6A08F}"/>
                </a:ext>
              </a:extLst>
            </p:cNvPr>
            <p:cNvPicPr/>
            <p:nvPr/>
          </p:nvPicPr>
          <p:blipFill>
            <a:blip r:embed="rId6" cstate="print">
              <a:extLst>
                <a:ext uri="{28A0092B-C50C-407E-A947-70E740481C1C}">
                  <a14:useLocalDpi xmlns:a14="http://schemas.microsoft.com/office/drawing/2010/main" xmlns="" val="0"/>
                </a:ext>
              </a:extLst>
            </a:blip>
            <a:stretch>
              <a:fillRect/>
            </a:stretch>
          </p:blipFill>
          <p:spPr>
            <a:xfrm>
              <a:off x="3762545" y="3139378"/>
              <a:ext cx="747396" cy="1027340"/>
            </a:xfrm>
            <a:prstGeom prst="rect">
              <a:avLst/>
            </a:prstGeom>
          </p:spPr>
        </p:pic>
        <p:pic>
          <p:nvPicPr>
            <p:cNvPr id="29" name="Picture 28">
              <a:extLst>
                <a:ext uri="{FF2B5EF4-FFF2-40B4-BE49-F238E27FC236}">
                  <a16:creationId xmlns:a16="http://schemas.microsoft.com/office/drawing/2014/main" xmlns="" id="{DA32F1ED-B37A-4C15-5659-C0A0D0491379}"/>
                </a:ext>
              </a:extLst>
            </p:cNvPr>
            <p:cNvPicPr/>
            <p:nvPr/>
          </p:nvPicPr>
          <p:blipFill>
            <a:blip r:embed="rId7" cstate="print">
              <a:extLst>
                <a:ext uri="{28A0092B-C50C-407E-A947-70E740481C1C}">
                  <a14:useLocalDpi xmlns:a14="http://schemas.microsoft.com/office/drawing/2010/main" xmlns="" val="0"/>
                </a:ext>
              </a:extLst>
            </a:blip>
            <a:stretch>
              <a:fillRect/>
            </a:stretch>
          </p:blipFill>
          <p:spPr>
            <a:xfrm>
              <a:off x="4880366" y="2435202"/>
              <a:ext cx="1070610" cy="725170"/>
            </a:xfrm>
            <a:prstGeom prst="rect">
              <a:avLst/>
            </a:prstGeom>
          </p:spPr>
        </p:pic>
        <p:pic>
          <p:nvPicPr>
            <p:cNvPr id="30" name="Picture 29">
              <a:extLst>
                <a:ext uri="{FF2B5EF4-FFF2-40B4-BE49-F238E27FC236}">
                  <a16:creationId xmlns:a16="http://schemas.microsoft.com/office/drawing/2014/main" xmlns="" id="{7873EBA3-A5BB-41CE-A3AA-88AF827936DA}"/>
                </a:ext>
              </a:extLst>
            </p:cNvPr>
            <p:cNvPicPr/>
            <p:nvPr/>
          </p:nvPicPr>
          <p:blipFill>
            <a:blip r:embed="rId8" cstate="print">
              <a:extLst>
                <a:ext uri="{28A0092B-C50C-407E-A947-70E740481C1C}">
                  <a14:useLocalDpi xmlns:a14="http://schemas.microsoft.com/office/drawing/2010/main" xmlns="" val="0"/>
                </a:ext>
              </a:extLst>
            </a:blip>
            <a:stretch>
              <a:fillRect/>
            </a:stretch>
          </p:blipFill>
          <p:spPr>
            <a:xfrm>
              <a:off x="5183392" y="3117865"/>
              <a:ext cx="848354" cy="1070367"/>
            </a:xfrm>
            <a:prstGeom prst="rect">
              <a:avLst/>
            </a:prstGeom>
          </p:spPr>
        </p:pic>
        <p:pic>
          <p:nvPicPr>
            <p:cNvPr id="31" name="Picture 30">
              <a:extLst>
                <a:ext uri="{FF2B5EF4-FFF2-40B4-BE49-F238E27FC236}">
                  <a16:creationId xmlns:a16="http://schemas.microsoft.com/office/drawing/2014/main" xmlns="" id="{2FE3C565-9BBA-187E-FF68-F2ED95D854EF}"/>
                </a:ext>
              </a:extLst>
            </p:cNvPr>
            <p:cNvPicPr/>
            <p:nvPr/>
          </p:nvPicPr>
          <p:blipFill>
            <a:blip r:embed="rId9"/>
            <a:stretch>
              <a:fillRect/>
            </a:stretch>
          </p:blipFill>
          <p:spPr>
            <a:xfrm>
              <a:off x="3811982" y="2548882"/>
              <a:ext cx="1044830" cy="665787"/>
            </a:xfrm>
            <a:prstGeom prst="rect">
              <a:avLst/>
            </a:prstGeom>
          </p:spPr>
        </p:pic>
      </p:grpSp>
      <p:pic>
        <p:nvPicPr>
          <p:cNvPr id="32" name="Google Shape;727;p39">
            <a:extLst>
              <a:ext uri="{FF2B5EF4-FFF2-40B4-BE49-F238E27FC236}">
                <a16:creationId xmlns:a16="http://schemas.microsoft.com/office/drawing/2014/main" xmlns="" id="{F71E08F8-AD30-FA51-17A7-CCA81675929B}"/>
              </a:ext>
            </a:extLst>
          </p:cNvPr>
          <p:cNvPicPr preferRelativeResize="0"/>
          <p:nvPr/>
        </p:nvPicPr>
        <p:blipFill rotWithShape="1">
          <a:blip r:embed="rId10">
            <a:alphaModFix/>
          </a:blip>
          <a:srcRect/>
          <a:stretch/>
        </p:blipFill>
        <p:spPr>
          <a:xfrm>
            <a:off x="10110206" y="1439719"/>
            <a:ext cx="1841152" cy="1194920"/>
          </a:xfrm>
          <a:prstGeom prst="rect">
            <a:avLst/>
          </a:prstGeom>
          <a:noFill/>
          <a:ln>
            <a:noFill/>
          </a:ln>
        </p:spPr>
      </p:pic>
    </p:spTree>
    <p:extLst>
      <p:ext uri="{BB962C8B-B14F-4D97-AF65-F5344CB8AC3E}">
        <p14:creationId xmlns:p14="http://schemas.microsoft.com/office/powerpoint/2010/main" xmlns="" val="6990318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14661"/>
          <a:stretch/>
        </p:blipFill>
        <p:spPr>
          <a:xfrm flipH="1">
            <a:off x="-2" y="-1"/>
            <a:ext cx="12175068" cy="6862564"/>
          </a:xfrm>
          <a:prstGeom prst="rect">
            <a:avLst/>
          </a:prstGeom>
        </p:spPr>
      </p:pic>
      <p:sp>
        <p:nvSpPr>
          <p:cNvPr id="24" name="Rectangle 23"/>
          <p:cNvSpPr/>
          <p:nvPr/>
        </p:nvSpPr>
        <p:spPr>
          <a:xfrm>
            <a:off x="-16934" y="-1"/>
            <a:ext cx="12192000" cy="6858000"/>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24" descr="decorative element">
            <a:extLst>
              <a:ext uri="{FF2B5EF4-FFF2-40B4-BE49-F238E27FC236}">
                <a16:creationId xmlns:a16="http://schemas.microsoft.com/office/drawing/2014/main" xmlns="" id="{F5325EDA-7343-463C-83EC-5D799E8B8195}"/>
              </a:ext>
            </a:extLst>
          </p:cNvPr>
          <p:cNvGrpSpPr/>
          <p:nvPr/>
        </p:nvGrpSpPr>
        <p:grpSpPr>
          <a:xfrm>
            <a:off x="9621170" y="0"/>
            <a:ext cx="2570831" cy="6858001"/>
            <a:chOff x="9621170" y="0"/>
            <a:chExt cx="2570831" cy="6858001"/>
          </a:xfrm>
        </p:grpSpPr>
        <p:sp>
          <p:nvSpPr>
            <p:cNvPr id="26" name="Freeform: Shape 31">
              <a:extLst>
                <a:ext uri="{FF2B5EF4-FFF2-40B4-BE49-F238E27FC236}">
                  <a16:creationId xmlns:a16="http://schemas.microsoft.com/office/drawing/2014/main" xmlns=""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ysClr val="window" lastClr="FFFFFF">
                <a:alpha val="22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7" name="Freeform: Shape 29">
              <a:extLst>
                <a:ext uri="{FF2B5EF4-FFF2-40B4-BE49-F238E27FC236}">
                  <a16:creationId xmlns:a16="http://schemas.microsoft.com/office/drawing/2014/main" xmlns=""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ysClr val="window" lastClr="FFFFFF">
                <a:alpha val="33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8" name="Freeform: Shape 27">
              <a:extLst>
                <a:ext uri="{FF2B5EF4-FFF2-40B4-BE49-F238E27FC236}">
                  <a16:creationId xmlns:a16="http://schemas.microsoft.com/office/drawing/2014/main" xmlns=""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ysClr val="window" lastClr="FFFFFF">
                <a:alpha val="61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9" name="Freeform: Shape 25">
              <a:extLst>
                <a:ext uri="{FF2B5EF4-FFF2-40B4-BE49-F238E27FC236}">
                  <a16:creationId xmlns:a16="http://schemas.microsoft.com/office/drawing/2014/main" xmlns=""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ysClr val="window" lastClr="FFFFFF">
                <a:alpha val="82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30" name="Freeform: Shape 23">
              <a:extLst>
                <a:ext uri="{FF2B5EF4-FFF2-40B4-BE49-F238E27FC236}">
                  <a16:creationId xmlns:a16="http://schemas.microsoft.com/office/drawing/2014/main" xmlns=""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ysClr val="window" lastClr="FFFFFF"/>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grpSp>
      <p:sp>
        <p:nvSpPr>
          <p:cNvPr id="34" name="Slide Number Placeholder 5">
            <a:extLst>
              <a:ext uri="{FF2B5EF4-FFF2-40B4-BE49-F238E27FC236}">
                <a16:creationId xmlns:a16="http://schemas.microsoft.com/office/drawing/2014/main" xmlns=""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dirty="0">
                <a:solidFill>
                  <a:prstClr val="white"/>
                </a:solidFill>
                <a:latin typeface="Calibri Light"/>
              </a:rPr>
              <a:t>60</a:t>
            </a:r>
          </a:p>
        </p:txBody>
      </p:sp>
      <p:sp>
        <p:nvSpPr>
          <p:cNvPr id="35" name="Rectangle 34"/>
          <p:cNvSpPr/>
          <p:nvPr/>
        </p:nvSpPr>
        <p:spPr>
          <a:xfrm>
            <a:off x="611826" y="3499532"/>
            <a:ext cx="9399494"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accent4"/>
                </a:solidFill>
                <a:latin typeface="Arial Black" panose="020B0A04020102020204" pitchFamily="34" charset="0"/>
              </a:rPr>
              <a:t>Desludging</a:t>
            </a:r>
            <a:r>
              <a:rPr lang="en-US" sz="3600" dirty="0">
                <a:solidFill>
                  <a:schemeClr val="accent4"/>
                </a:solidFill>
                <a:latin typeface="Arial Black" panose="020B0A04020102020204" pitchFamily="34" charset="0"/>
              </a:rPr>
              <a:t> </a:t>
            </a:r>
          </a:p>
          <a:p>
            <a:r>
              <a:rPr lang="en-US" sz="2000" dirty="0">
                <a:solidFill>
                  <a:schemeClr val="bg1"/>
                </a:solidFill>
                <a:latin typeface="Arial Black" panose="020B0A04020102020204" pitchFamily="34" charset="0"/>
              </a:rPr>
              <a:t>of SEWER AND SEPTIC TANKS</a:t>
            </a:r>
          </a:p>
        </p:txBody>
      </p:sp>
      <p:sp>
        <p:nvSpPr>
          <p:cNvPr id="2" name="Slide Number Placeholder 1"/>
          <p:cNvSpPr>
            <a:spLocks noGrp="1"/>
          </p:cNvSpPr>
          <p:nvPr>
            <p:ph type="sldNum" sz="quarter" idx="12"/>
          </p:nvPr>
        </p:nvSpPr>
        <p:spPr>
          <a:xfrm>
            <a:off x="8610600" y="6356350"/>
            <a:ext cx="1257795" cy="365125"/>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xmlns="" val="39922669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xmlns="" val="0"/>
              </a:ext>
            </a:extLst>
          </a:blip>
          <a:srcRect l="9313" r="27297"/>
          <a:stretch/>
        </p:blipFill>
        <p:spPr>
          <a:xfrm>
            <a:off x="6864439" y="0"/>
            <a:ext cx="5379170" cy="6858000"/>
          </a:xfrm>
          <a:prstGeom prst="rect">
            <a:avLst/>
          </a:prstGeom>
        </p:spPr>
      </p:pic>
      <p:grpSp>
        <p:nvGrpSpPr>
          <p:cNvPr id="2" name="Group 43" descr="decorative element">
            <a:extLst>
              <a:ext uri="{FF2B5EF4-FFF2-40B4-BE49-F238E27FC236}">
                <a16:creationId xmlns:a16="http://schemas.microsoft.com/office/drawing/2014/main" xmlns="" id="{AB025618-C830-4992-9CD3-D9E49BC79E67}"/>
              </a:ext>
            </a:extLst>
          </p:cNvPr>
          <p:cNvGrpSpPr/>
          <p:nvPr/>
        </p:nvGrpSpPr>
        <p:grpSpPr>
          <a:xfrm>
            <a:off x="2531679" y="0"/>
            <a:ext cx="7388298" cy="6858000"/>
            <a:chOff x="1826589" y="0"/>
            <a:chExt cx="7388298" cy="6858000"/>
          </a:xfrm>
        </p:grpSpPr>
        <p:sp>
          <p:nvSpPr>
            <p:cNvPr id="45" name="Parallelogram 44">
              <a:extLst>
                <a:ext uri="{FF2B5EF4-FFF2-40B4-BE49-F238E27FC236}">
                  <a16:creationId xmlns:a16="http://schemas.microsoft.com/office/drawing/2014/main" xmlns="" id="{11E692D4-6AEA-4652-A7AE-A02328258A55}"/>
                </a:ext>
              </a:extLst>
            </p:cNvPr>
            <p:cNvSpPr/>
            <p:nvPr/>
          </p:nvSpPr>
          <p:spPr>
            <a:xfrm>
              <a:off x="2618099" y="0"/>
              <a:ext cx="6596788" cy="6858000"/>
            </a:xfrm>
            <a:prstGeom prst="parallelogram">
              <a:avLst/>
            </a:prstGeom>
            <a:solidFill>
              <a:sysClr val="window" lastClr="FFFFFF">
                <a:alpha val="82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sp>
          <p:nvSpPr>
            <p:cNvPr id="46" name="Parallelogram 45">
              <a:extLst>
                <a:ext uri="{FF2B5EF4-FFF2-40B4-BE49-F238E27FC236}">
                  <a16:creationId xmlns:a16="http://schemas.microsoft.com/office/drawing/2014/main" xmlns="" id="{A134AA32-2418-4A09-9BA8-ED7207AC0D74}"/>
                </a:ext>
              </a:extLst>
            </p:cNvPr>
            <p:cNvSpPr/>
            <p:nvPr/>
          </p:nvSpPr>
          <p:spPr>
            <a:xfrm>
              <a:off x="2340861" y="0"/>
              <a:ext cx="6596788" cy="6858000"/>
            </a:xfrm>
            <a:prstGeom prst="parallelogram">
              <a:avLst/>
            </a:prstGeom>
            <a:solidFill>
              <a:sysClr val="window" lastClr="FFFFFF">
                <a:alpha val="61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sp>
          <p:nvSpPr>
            <p:cNvPr id="47" name="Parallelogram 46">
              <a:extLst>
                <a:ext uri="{FF2B5EF4-FFF2-40B4-BE49-F238E27FC236}">
                  <a16:creationId xmlns:a16="http://schemas.microsoft.com/office/drawing/2014/main" xmlns="" id="{0051AD99-BC4A-487F-BE1C-486FC5B8E9F2}"/>
                </a:ext>
              </a:extLst>
            </p:cNvPr>
            <p:cNvSpPr/>
            <p:nvPr/>
          </p:nvSpPr>
          <p:spPr>
            <a:xfrm>
              <a:off x="1826589" y="0"/>
              <a:ext cx="6596788" cy="6858000"/>
            </a:xfrm>
            <a:prstGeom prst="parallelogram">
              <a:avLst/>
            </a:prstGeom>
            <a:solidFill>
              <a:sysClr val="window" lastClr="FFFFFF">
                <a:alpha val="84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grpSp>
      <p:grpSp>
        <p:nvGrpSpPr>
          <p:cNvPr id="6" name="Group 13"/>
          <p:cNvGrpSpPr/>
          <p:nvPr/>
        </p:nvGrpSpPr>
        <p:grpSpPr>
          <a:xfrm>
            <a:off x="-1" y="114960"/>
            <a:ext cx="7446603" cy="880463"/>
            <a:chOff x="-1" y="203423"/>
            <a:chExt cx="7446603"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0" y="322080"/>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03A4C0"/>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white"/>
                  </a:solidFill>
                </a:rPr>
                <a:t>What is Desludging?</a:t>
              </a:r>
            </a:p>
          </p:txBody>
        </p:sp>
      </p:grpSp>
      <p:sp>
        <p:nvSpPr>
          <p:cNvPr id="3" name="Rectangle 2"/>
          <p:cNvSpPr/>
          <p:nvPr/>
        </p:nvSpPr>
        <p:spPr>
          <a:xfrm>
            <a:off x="334162" y="1607224"/>
            <a:ext cx="6830097" cy="3046988"/>
          </a:xfrm>
          <a:prstGeom prst="rect">
            <a:avLst/>
          </a:prstGeom>
        </p:spPr>
        <p:txBody>
          <a:bodyPr wrap="square">
            <a:spAutoFit/>
          </a:bodyPr>
          <a:lstStyle/>
          <a:p>
            <a:pPr algn="just"/>
            <a:r>
              <a:rPr lang="en-US" sz="2400" b="1" dirty="0"/>
              <a:t>Sludge: </a:t>
            </a:r>
            <a:r>
              <a:rPr lang="en-US" sz="2400" dirty="0"/>
              <a:t>Thick, soft, wet mud or a similar viscous mixture of liquid and solid components, especially the product of an industrial or refining process, human excreta.</a:t>
            </a:r>
          </a:p>
          <a:p>
            <a:pPr algn="just"/>
            <a:endParaRPr lang="en-US" sz="2400" dirty="0"/>
          </a:p>
          <a:p>
            <a:pPr algn="just"/>
            <a:endParaRPr lang="en-US" sz="2400" dirty="0"/>
          </a:p>
          <a:p>
            <a:pPr algn="just"/>
            <a:r>
              <a:rPr lang="en-US" sz="2400" b="1" dirty="0"/>
              <a:t>Desludging:</a:t>
            </a:r>
            <a:r>
              <a:rPr lang="en-US" sz="2400" dirty="0"/>
              <a:t> It is the process of removing sediments (Sludge) by draining and cleaning a tank.</a:t>
            </a:r>
          </a:p>
        </p:txBody>
      </p:sp>
      <p:sp>
        <p:nvSpPr>
          <p:cNvPr id="17" name="Slide Number Placeholder 16"/>
          <p:cNvSpPr>
            <a:spLocks noGrp="1"/>
          </p:cNvSpPr>
          <p:nvPr>
            <p:ph type="sldNum" sz="quarter" idx="12"/>
          </p:nvPr>
        </p:nvSpPr>
        <p:spPr/>
        <p:txBody>
          <a:bodyPr/>
          <a:lstStyle/>
          <a:p>
            <a:fld id="{BAFB9A62-36B1-4202-97A7-76C1F2B844D4}"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xmlns="" val="2055467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1352" y="1474475"/>
            <a:ext cx="11672047" cy="4893647"/>
          </a:xfrm>
          <a:prstGeom prst="rect">
            <a:avLst/>
          </a:prstGeom>
        </p:spPr>
        <p:txBody>
          <a:bodyPr wrap="square">
            <a:spAutoFit/>
          </a:bodyPr>
          <a:lstStyle/>
          <a:p>
            <a:pPr marL="285750" indent="-285750" algn="just">
              <a:buClr>
                <a:srgbClr val="EA7D22"/>
              </a:buClr>
              <a:buFont typeface="Arial" panose="020B0604020202020204" pitchFamily="34" charset="0"/>
              <a:buChar char="•"/>
            </a:pPr>
            <a:r>
              <a:rPr lang="en-US" sz="2400" dirty="0"/>
              <a:t>Workers must be </a:t>
            </a:r>
            <a:r>
              <a:rPr lang="en-US" sz="2400" b="1" u="sng" dirty="0"/>
              <a:t>trained to recognize potential hazards</a:t>
            </a:r>
            <a:r>
              <a:rPr lang="en-US" sz="2400" dirty="0"/>
              <a:t>, use proper work practices and procedures, recognize adverse health effects, understand the physical signs and reactions related to exposures, and are familiar with appropriate emergency evacuation procedures</a:t>
            </a:r>
          </a:p>
          <a:p>
            <a:pPr marL="285750" indent="-285750" algn="just">
              <a:buClr>
                <a:srgbClr val="EA7D22"/>
              </a:buClr>
              <a:buFont typeface="Arial" panose="020B0604020202020204" pitchFamily="34" charset="0"/>
              <a:buChar char="•"/>
            </a:pPr>
            <a:endParaRPr lang="en-US" sz="2400" dirty="0"/>
          </a:p>
          <a:p>
            <a:pPr marL="285750" indent="-285750" algn="just">
              <a:buClr>
                <a:srgbClr val="EA7D22"/>
              </a:buClr>
              <a:buFont typeface="Arial" panose="020B0604020202020204" pitchFamily="34" charset="0"/>
              <a:buChar char="•"/>
            </a:pPr>
            <a:r>
              <a:rPr lang="en-US" sz="2400" dirty="0"/>
              <a:t>Ensure that </a:t>
            </a:r>
            <a:r>
              <a:rPr lang="en-US" sz="2400" b="1" u="sng" dirty="0"/>
              <a:t>tank covers have been kept open </a:t>
            </a:r>
            <a:r>
              <a:rPr lang="en-US" sz="2400" dirty="0"/>
              <a:t>for atleast few hours</a:t>
            </a:r>
          </a:p>
          <a:p>
            <a:pPr marL="285750" indent="-285750" algn="just">
              <a:buClr>
                <a:srgbClr val="EA7D22"/>
              </a:buClr>
              <a:buFont typeface="Arial" panose="020B0604020202020204" pitchFamily="34" charset="0"/>
              <a:buChar char="•"/>
            </a:pPr>
            <a:endParaRPr lang="en-US" sz="2400" dirty="0"/>
          </a:p>
          <a:p>
            <a:pPr marL="285750" indent="-285750" algn="just">
              <a:buClr>
                <a:srgbClr val="EA7D22"/>
              </a:buClr>
              <a:buFont typeface="Arial" panose="020B0604020202020204" pitchFamily="34" charset="0"/>
              <a:buChar char="•"/>
            </a:pPr>
            <a:r>
              <a:rPr lang="en-US" sz="2400" b="1" dirty="0"/>
              <a:t>In case </a:t>
            </a:r>
            <a:r>
              <a:rPr lang="en-US" sz="2400" dirty="0"/>
              <a:t>there are no covers and the tank is permanently covered by a </a:t>
            </a:r>
            <a:r>
              <a:rPr lang="en-US" sz="2400" b="1" u="sng" dirty="0"/>
              <a:t>slab of stone/cement</a:t>
            </a:r>
            <a:r>
              <a:rPr lang="en-US" sz="2400" dirty="0"/>
              <a:t>, you will need appropriate tools to </a:t>
            </a:r>
            <a:r>
              <a:rPr lang="en-US" sz="2400" b="1" u="sng" dirty="0"/>
              <a:t>break the slab</a:t>
            </a:r>
          </a:p>
          <a:p>
            <a:pPr marL="285750" indent="-285750" algn="just">
              <a:buClr>
                <a:srgbClr val="EA7D22"/>
              </a:buClr>
              <a:buFont typeface="Arial" panose="020B0604020202020204" pitchFamily="34" charset="0"/>
              <a:buChar char="•"/>
            </a:pPr>
            <a:endParaRPr lang="en-US" sz="2400" dirty="0"/>
          </a:p>
          <a:p>
            <a:pPr marL="285750" indent="-285750" algn="just">
              <a:buClr>
                <a:srgbClr val="EA7D22"/>
              </a:buClr>
              <a:buFont typeface="Arial" panose="020B0604020202020204" pitchFamily="34" charset="0"/>
              <a:buChar char="•"/>
            </a:pPr>
            <a:r>
              <a:rPr lang="en-GB" sz="2400" b="1" u="sng" dirty="0"/>
              <a:t>Work clothing should be removed after work </a:t>
            </a:r>
            <a:r>
              <a:rPr lang="en-GB" sz="2400" dirty="0"/>
              <a:t>is finished and washed; workers should not return home in their work clothing as it may contaminate their home.</a:t>
            </a:r>
          </a:p>
          <a:p>
            <a:pPr marL="285750" indent="-285750" algn="just">
              <a:buClr>
                <a:srgbClr val="EA7D22"/>
              </a:buClr>
              <a:buFont typeface="Arial" panose="020B0604020202020204" pitchFamily="34" charset="0"/>
              <a:buChar char="•"/>
            </a:pPr>
            <a:endParaRPr lang="en-GB" sz="2400" dirty="0"/>
          </a:p>
          <a:p>
            <a:pPr marL="285750" indent="-285750" algn="just">
              <a:buClr>
                <a:srgbClr val="EA7D22"/>
              </a:buClr>
              <a:buFont typeface="Arial" panose="020B0604020202020204" pitchFamily="34" charset="0"/>
              <a:buChar char="•"/>
            </a:pPr>
            <a:r>
              <a:rPr lang="en-GB" sz="2400" b="1" u="sng" dirty="0"/>
              <a:t>Presence of First Aid box </a:t>
            </a:r>
            <a:r>
              <a:rPr lang="en-GB" sz="2400" dirty="0"/>
              <a:t>at the site of desludging</a:t>
            </a:r>
            <a:endParaRPr lang="en-IN" sz="2400" dirty="0"/>
          </a:p>
        </p:txBody>
      </p:sp>
      <p:sp>
        <p:nvSpPr>
          <p:cNvPr id="14" name="Slide Number Placeholder 13"/>
          <p:cNvSpPr>
            <a:spLocks noGrp="1"/>
          </p:cNvSpPr>
          <p:nvPr>
            <p:ph type="sldNum" sz="quarter" idx="12"/>
          </p:nvPr>
        </p:nvSpPr>
        <p:spPr/>
        <p:txBody>
          <a:bodyPr/>
          <a:lstStyle/>
          <a:p>
            <a:fld id="{BAFB9A62-36B1-4202-97A7-76C1F2B844D4}" type="slidenum">
              <a:rPr lang="en-US" smtClean="0">
                <a:solidFill>
                  <a:prstClr val="black">
                    <a:tint val="75000"/>
                  </a:prstClr>
                </a:solidFill>
              </a:rPr>
              <a:pPr/>
              <a:t>56</a:t>
            </a:fld>
            <a:endParaRPr lang="en-US">
              <a:solidFill>
                <a:prstClr val="black">
                  <a:tint val="75000"/>
                </a:prstClr>
              </a:solidFill>
            </a:endParaRPr>
          </a:p>
        </p:txBody>
      </p:sp>
      <p:grpSp>
        <p:nvGrpSpPr>
          <p:cNvPr id="4" name="Group 13"/>
          <p:cNvGrpSpPr/>
          <p:nvPr/>
        </p:nvGrpSpPr>
        <p:grpSpPr>
          <a:xfrm>
            <a:off x="0" y="181128"/>
            <a:ext cx="8349344" cy="872999"/>
            <a:chOff x="-1" y="282839"/>
            <a:chExt cx="7446602" cy="941293"/>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sz="2400"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311567"/>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03A4C0"/>
            </a:solidFill>
            <a:ln w="12700" cap="flat" cmpd="sng" algn="ctr">
              <a:noFill/>
              <a:prstDash val="solid"/>
              <a:miter lim="800000"/>
            </a:ln>
            <a:effectLst/>
          </p:spPr>
          <p:txBody>
            <a:bodyPr wrap="square" rtlCol="0" anchor="ctr">
              <a:noAutofit/>
            </a:bodyPr>
            <a:lstStyle/>
            <a:p>
              <a:pPr algn="ctr">
                <a:defRPr/>
              </a:pPr>
              <a:endParaRPr lang="en-GB" sz="2400" kern="0" dirty="0">
                <a:solidFill>
                  <a:prstClr val="white"/>
                </a:solidFill>
                <a:latin typeface="Calibri Light"/>
              </a:endParaRPr>
            </a:p>
          </p:txBody>
        </p:sp>
        <p:sp>
          <p:nvSpPr>
            <p:cNvPr id="26" name="Rectangle 25"/>
            <p:cNvSpPr/>
            <p:nvPr/>
          </p:nvSpPr>
          <p:spPr>
            <a:xfrm>
              <a:off x="25909" y="282839"/>
              <a:ext cx="7394781" cy="9412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Measures of health hazards for desludging operator/emptier</a:t>
              </a:r>
              <a:endParaRPr lang="en-US" sz="2400" dirty="0">
                <a:solidFill>
                  <a:prstClr val="white"/>
                </a:solidFill>
              </a:endParaRPr>
            </a:p>
          </p:txBody>
        </p:sp>
      </p:grpSp>
    </p:spTree>
    <p:extLst>
      <p:ext uri="{BB962C8B-B14F-4D97-AF65-F5344CB8AC3E}">
        <p14:creationId xmlns:p14="http://schemas.microsoft.com/office/powerpoint/2010/main" xmlns="" val="21980944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FB9A62-36B1-4202-97A7-76C1F2B844D4}" type="slidenum">
              <a:rPr lang="en-US" smtClean="0">
                <a:solidFill>
                  <a:prstClr val="black">
                    <a:tint val="75000"/>
                  </a:prstClr>
                </a:solidFill>
              </a:rPr>
              <a:pPr/>
              <a:t>57</a:t>
            </a:fld>
            <a:endParaRPr lang="en-US">
              <a:solidFill>
                <a:prstClr val="black">
                  <a:tint val="75000"/>
                </a:prstClr>
              </a:solidFill>
            </a:endParaRPr>
          </a:p>
        </p:txBody>
      </p:sp>
      <p:grpSp>
        <p:nvGrpSpPr>
          <p:cNvPr id="3" name="Group 2"/>
          <p:cNvGrpSpPr/>
          <p:nvPr/>
        </p:nvGrpSpPr>
        <p:grpSpPr>
          <a:xfrm>
            <a:off x="-8" y="-283624"/>
            <a:ext cx="12010038" cy="1916477"/>
            <a:chOff x="-4" y="86497"/>
            <a:chExt cx="7446606" cy="1297460"/>
          </a:xfrm>
        </p:grpSpPr>
        <p:sp>
          <p:nvSpPr>
            <p:cNvPr id="4" name="Freeform: Shape 12">
              <a:extLst>
                <a:ext uri="{FF2B5EF4-FFF2-40B4-BE49-F238E27FC236}">
                  <a16:creationId xmlns:a16="http://schemas.microsoft.com/office/drawing/2014/main" xmlns="" id="{C6577883-A694-450C-A2C7-C9C8A85D9915}"/>
                </a:ext>
              </a:extLst>
            </p:cNvPr>
            <p:cNvSpPr/>
            <p:nvPr/>
          </p:nvSpPr>
          <p:spPr>
            <a:xfrm flipH="1" flipV="1">
              <a:off x="-2" y="468368"/>
              <a:ext cx="7446602" cy="4660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5" name="Freeform: Shape 12">
              <a:extLst>
                <a:ext uri="{FF2B5EF4-FFF2-40B4-BE49-F238E27FC236}">
                  <a16:creationId xmlns:a16="http://schemas.microsoft.com/office/drawing/2014/main" xmlns="" id="{C6577883-A694-450C-A2C7-C9C8A85D9915}"/>
                </a:ext>
              </a:extLst>
            </p:cNvPr>
            <p:cNvSpPr/>
            <p:nvPr/>
          </p:nvSpPr>
          <p:spPr>
            <a:xfrm flipH="1" flipV="1">
              <a:off x="-4" y="468366"/>
              <a:ext cx="7289453" cy="525000"/>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00A0C0"/>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6" name="Rectangle 5"/>
            <p:cNvSpPr/>
            <p:nvPr/>
          </p:nvSpPr>
          <p:spPr>
            <a:xfrm>
              <a:off x="51821" y="86497"/>
              <a:ext cx="7394781" cy="1297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prstClr val="white"/>
                  </a:solidFill>
                </a:rPr>
                <a:t>Local authority is responsible for cleaning of septic tanks:</a:t>
              </a:r>
            </a:p>
          </p:txBody>
        </p:sp>
      </p:grpSp>
      <p:sp>
        <p:nvSpPr>
          <p:cNvPr id="7" name="TextBox 6"/>
          <p:cNvSpPr txBox="1"/>
          <p:nvPr/>
        </p:nvSpPr>
        <p:spPr>
          <a:xfrm>
            <a:off x="296523" y="1475201"/>
            <a:ext cx="11610011" cy="452431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solidFill>
                  <a:schemeClr val="tx1">
                    <a:lumMod val="85000"/>
                    <a:lumOff val="15000"/>
                  </a:schemeClr>
                </a:solidFill>
              </a:rPr>
              <a:t>It is the responsibility of local </a:t>
            </a:r>
            <a:r>
              <a:rPr lang="en-US" sz="2400" dirty="0" err="1" smtClean="0">
                <a:solidFill>
                  <a:schemeClr val="tx1">
                    <a:lumMod val="85000"/>
                    <a:lumOff val="15000"/>
                  </a:schemeClr>
                </a:solidFill>
              </a:rPr>
              <a:t>authorthrity</a:t>
            </a:r>
            <a:r>
              <a:rPr lang="en-US" sz="2400" dirty="0" smtClean="0">
                <a:solidFill>
                  <a:schemeClr val="tx1">
                    <a:lumMod val="85000"/>
                    <a:lumOff val="15000"/>
                  </a:schemeClr>
                </a:solidFill>
              </a:rPr>
              <a:t> </a:t>
            </a:r>
            <a:r>
              <a:rPr lang="en-US" sz="2400" dirty="0">
                <a:solidFill>
                  <a:schemeClr val="tx1">
                    <a:lumMod val="85000"/>
                    <a:lumOff val="15000"/>
                  </a:schemeClr>
                </a:solidFill>
              </a:rPr>
              <a:t>to facilitate cleaning of </a:t>
            </a:r>
            <a:r>
              <a:rPr lang="en-US" sz="2400" dirty="0" smtClean="0">
                <a:solidFill>
                  <a:schemeClr val="tx1">
                    <a:lumMod val="85000"/>
                    <a:lumOff val="15000"/>
                  </a:schemeClr>
                </a:solidFill>
              </a:rPr>
              <a:t>septic </a:t>
            </a:r>
            <a:r>
              <a:rPr lang="en-US" sz="2400" dirty="0">
                <a:solidFill>
                  <a:schemeClr val="tx1">
                    <a:lumMod val="85000"/>
                    <a:lumOff val="15000"/>
                  </a:schemeClr>
                </a:solidFill>
              </a:rPr>
              <a:t>tanks.</a:t>
            </a:r>
          </a:p>
          <a:p>
            <a:pPr marL="342900" indent="-342900" algn="just">
              <a:buFont typeface="Arial" panose="020B0604020202020204" pitchFamily="34" charset="0"/>
              <a:buChar char="•"/>
            </a:pPr>
            <a:endParaRPr lang="en-US" sz="2400" dirty="0">
              <a:solidFill>
                <a:schemeClr val="tx1">
                  <a:lumMod val="85000"/>
                  <a:lumOff val="15000"/>
                </a:schemeClr>
              </a:solidFill>
            </a:endParaRPr>
          </a:p>
          <a:p>
            <a:pPr marL="263525" indent="-263525" algn="just">
              <a:buFont typeface="Arial" pitchFamily="34" charset="0"/>
              <a:buChar char="•"/>
            </a:pPr>
            <a:r>
              <a:rPr lang="en-US" sz="2400" dirty="0">
                <a:solidFill>
                  <a:schemeClr val="tx1">
                    <a:lumMod val="85000"/>
                    <a:lumOff val="15000"/>
                  </a:schemeClr>
                </a:solidFill>
              </a:rPr>
              <a:t>House owners/users should contact the CEO of municipality/gram panchayat for cleaning of septic tanks.</a:t>
            </a:r>
          </a:p>
          <a:p>
            <a:pPr marL="263525" indent="-263525" algn="just">
              <a:buFont typeface="Arial" pitchFamily="34" charset="0"/>
              <a:buChar char="•"/>
            </a:pPr>
            <a:endParaRPr lang="en-US" sz="2400" dirty="0">
              <a:solidFill>
                <a:schemeClr val="tx1">
                  <a:lumMod val="85000"/>
                  <a:lumOff val="15000"/>
                </a:schemeClr>
              </a:solidFill>
            </a:endParaRPr>
          </a:p>
          <a:p>
            <a:pPr marL="263525" indent="-263525" algn="just">
              <a:buFont typeface="Arial" pitchFamily="34" charset="0"/>
              <a:buChar char="•"/>
            </a:pPr>
            <a:r>
              <a:rPr lang="en-US" sz="2400" dirty="0">
                <a:solidFill>
                  <a:schemeClr val="tx1">
                    <a:lumMod val="85000"/>
                    <a:lumOff val="15000"/>
                  </a:schemeClr>
                </a:solidFill>
              </a:rPr>
              <a:t>In case they do not make </a:t>
            </a:r>
            <a:r>
              <a:rPr lang="en-US" sz="2400" dirty="0" smtClean="0">
                <a:solidFill>
                  <a:schemeClr val="tx1">
                    <a:lumMod val="85000"/>
                    <a:lumOff val="15000"/>
                  </a:schemeClr>
                </a:solidFill>
              </a:rPr>
              <a:t>arrangements </a:t>
            </a:r>
            <a:r>
              <a:rPr lang="en-US" sz="2400" dirty="0">
                <a:solidFill>
                  <a:schemeClr val="tx1">
                    <a:lumMod val="85000"/>
                    <a:lumOff val="15000"/>
                  </a:schemeClr>
                </a:solidFill>
              </a:rPr>
              <a:t>for cleaning of septic tank they can make complaint in this regard. </a:t>
            </a:r>
          </a:p>
          <a:p>
            <a:pPr marL="263525" indent="-263525" algn="just">
              <a:buFont typeface="Arial" pitchFamily="34" charset="0"/>
              <a:buChar char="•"/>
            </a:pPr>
            <a:endParaRPr lang="en-US" sz="2400" dirty="0">
              <a:solidFill>
                <a:schemeClr val="tx1">
                  <a:lumMod val="85000"/>
                  <a:lumOff val="15000"/>
                </a:schemeClr>
              </a:solidFill>
            </a:endParaRPr>
          </a:p>
          <a:p>
            <a:pPr marL="263525" indent="-263525" algn="just">
              <a:buFont typeface="Arial" pitchFamily="34" charset="0"/>
              <a:buChar char="•"/>
            </a:pPr>
            <a:r>
              <a:rPr lang="en-US" sz="2400" dirty="0">
                <a:solidFill>
                  <a:schemeClr val="tx1">
                    <a:lumMod val="85000"/>
                    <a:lumOff val="15000"/>
                  </a:schemeClr>
                </a:solidFill>
              </a:rPr>
              <a:t>A provision has been  made in the </a:t>
            </a:r>
            <a:r>
              <a:rPr lang="en-US" sz="2400" u="sng" dirty="0">
                <a:solidFill>
                  <a:schemeClr val="tx1">
                    <a:lumMod val="85000"/>
                    <a:lumOff val="15000"/>
                  </a:schemeClr>
                </a:solidFill>
              </a:rPr>
              <a:t>feedback/grievance</a:t>
            </a:r>
            <a:r>
              <a:rPr lang="en-US" sz="2400" dirty="0">
                <a:solidFill>
                  <a:schemeClr val="tx1">
                    <a:lumMod val="85000"/>
                    <a:lumOff val="15000"/>
                  </a:schemeClr>
                </a:solidFill>
              </a:rPr>
              <a:t> link on the website of NSKFDC i.e. </a:t>
            </a:r>
            <a:r>
              <a:rPr lang="en-US" sz="2400" dirty="0">
                <a:solidFill>
                  <a:schemeClr val="tx1">
                    <a:lumMod val="85000"/>
                    <a:lumOff val="15000"/>
                  </a:schemeClr>
                </a:solidFill>
                <a:hlinkClick r:id="rId2"/>
              </a:rPr>
              <a:t>www.nskfdc.nic.in</a:t>
            </a:r>
            <a:r>
              <a:rPr lang="en-US" sz="2400" dirty="0">
                <a:solidFill>
                  <a:schemeClr val="tx1">
                    <a:lumMod val="85000"/>
                    <a:lumOff val="15000"/>
                  </a:schemeClr>
                </a:solidFill>
              </a:rPr>
              <a:t> for receiving complaints.  National Commission for Safai </a:t>
            </a:r>
            <a:r>
              <a:rPr lang="en-US" sz="2400" dirty="0" err="1">
                <a:solidFill>
                  <a:schemeClr val="tx1">
                    <a:lumMod val="85000"/>
                    <a:lumOff val="15000"/>
                  </a:schemeClr>
                </a:solidFill>
              </a:rPr>
              <a:t>Karamcharis’s</a:t>
            </a:r>
            <a:r>
              <a:rPr lang="en-US" sz="2400" dirty="0">
                <a:solidFill>
                  <a:schemeClr val="tx1">
                    <a:lumMod val="85000"/>
                    <a:lumOff val="15000"/>
                  </a:schemeClr>
                </a:solidFill>
              </a:rPr>
              <a:t> website </a:t>
            </a:r>
            <a:r>
              <a:rPr lang="en-US" sz="2400" dirty="0">
                <a:solidFill>
                  <a:schemeClr val="tx1">
                    <a:lumMod val="85000"/>
                    <a:lumOff val="15000"/>
                  </a:schemeClr>
                </a:solidFill>
                <a:hlinkClick r:id="rId3"/>
              </a:rPr>
              <a:t>www.ncsk.nic.in</a:t>
            </a:r>
            <a:r>
              <a:rPr lang="en-US" sz="2400" dirty="0">
                <a:solidFill>
                  <a:schemeClr val="tx1">
                    <a:lumMod val="85000"/>
                    <a:lumOff val="15000"/>
                  </a:schemeClr>
                </a:solidFill>
              </a:rPr>
              <a:t> also has provision for giving complaints.</a:t>
            </a:r>
          </a:p>
          <a:p>
            <a:pPr algn="just"/>
            <a:endParaRPr lang="en-US" sz="2400" dirty="0">
              <a:solidFill>
                <a:schemeClr val="tx1">
                  <a:lumMod val="85000"/>
                  <a:lumOff val="15000"/>
                </a:schemeClr>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 y="2964"/>
            <a:ext cx="11697077" cy="610804"/>
            <a:chOff x="-1" y="203423"/>
            <a:chExt cx="7898797"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EA7D22"/>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203423"/>
              <a:ext cx="7846975" cy="856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Success Story – TAHERPUR(NADIA)  </a:t>
              </a:r>
              <a:r>
                <a:rPr lang="en-US" sz="2400" b="1" dirty="0" smtClean="0"/>
                <a:t>MODEL in centralized cleaning of septic Tanks </a:t>
              </a:r>
              <a:endParaRPr lang="en-US" sz="2400" b="1" dirty="0">
                <a:solidFill>
                  <a:prstClr val="white"/>
                </a:solidFill>
              </a:endParaRPr>
            </a:p>
          </p:txBody>
        </p:sp>
      </p:grpSp>
      <p:sp>
        <p:nvSpPr>
          <p:cNvPr id="12" name="Content Placeholder 2"/>
          <p:cNvSpPr txBox="1">
            <a:spLocks/>
          </p:cNvSpPr>
          <p:nvPr/>
        </p:nvSpPr>
        <p:spPr>
          <a:xfrm>
            <a:off x="75337" y="540566"/>
            <a:ext cx="8156023" cy="637975"/>
          </a:xfrm>
          <a:prstGeom prst="rect">
            <a:avLst/>
          </a:prstGeom>
          <a:noFill/>
          <a:ln>
            <a:solidFill>
              <a:schemeClr val="accent1"/>
            </a:solidFill>
          </a:ln>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lvl="0" indent="0" algn="ctr">
              <a:buClr>
                <a:sysClr val="windowText" lastClr="000000"/>
              </a:buClr>
              <a:buNone/>
              <a:defRPr/>
            </a:pPr>
            <a:r>
              <a:rPr lang="en-IN" sz="1600" cap="none" dirty="0" smtClean="0"/>
              <a:t>SUY Loan </a:t>
            </a:r>
            <a:r>
              <a:rPr lang="en-IN" sz="1600" cap="none" dirty="0"/>
              <a:t>of Rs 14 lakhs for Cesspool with 3,000 </a:t>
            </a:r>
            <a:r>
              <a:rPr lang="en-IN" sz="1600" cap="none" dirty="0" err="1"/>
              <a:t>Ltr</a:t>
            </a:r>
            <a:r>
              <a:rPr lang="en-IN" sz="1600" cap="none" dirty="0"/>
              <a:t> tank to group of sanitation workers with tripartite agreement among SHG, Municipality and the State Channelising Agency (Funding agency) </a:t>
            </a:r>
          </a:p>
          <a:p>
            <a:pPr marL="0" lvl="0" indent="0" algn="ctr">
              <a:buClr>
                <a:sysClr val="windowText" lastClr="000000"/>
              </a:buClr>
              <a:buNone/>
              <a:defRPr/>
            </a:pPr>
            <a:endParaRPr lang="en-IN" sz="1600" cap="none" dirty="0"/>
          </a:p>
          <a:p>
            <a:pPr marL="0" lvl="0" indent="0" algn="ctr">
              <a:buClr>
                <a:sysClr val="windowText" lastClr="000000"/>
              </a:buClr>
              <a:buNone/>
              <a:defRPr/>
            </a:pPr>
            <a:endParaRPr lang="en-IN" sz="1600" cap="none" dirty="0"/>
          </a:p>
        </p:txBody>
      </p:sp>
      <p:pic>
        <p:nvPicPr>
          <p:cNvPr id="2" name="Picture 1" descr="F:\SRMS\photographs videos etc\Kolkata 4-8 April 2017\IMG_6954.JPG">
            <a:extLst>
              <a:ext uri="{FF2B5EF4-FFF2-40B4-BE49-F238E27FC236}">
                <a16:creationId xmlns:a16="http://schemas.microsoft.com/office/drawing/2014/main" xmlns="" id="{2FF5BB93-D596-08AB-3F88-74EC18390EF7}"/>
              </a:ext>
            </a:extLst>
          </p:cNvPr>
          <p:cNvPicPr/>
          <p:nvPr/>
        </p:nvPicPr>
        <p:blipFill>
          <a:blip r:embed="rId2" cstate="print"/>
          <a:srcRect/>
          <a:stretch>
            <a:fillRect/>
          </a:stretch>
        </p:blipFill>
        <p:spPr bwMode="auto">
          <a:xfrm>
            <a:off x="8333917" y="686064"/>
            <a:ext cx="3782742" cy="2973790"/>
          </a:xfrm>
          <a:prstGeom prst="rect">
            <a:avLst/>
          </a:prstGeom>
          <a:noFill/>
          <a:ln w="9525">
            <a:noFill/>
            <a:miter lim="800000"/>
            <a:headEnd/>
            <a:tailEnd/>
          </a:ln>
        </p:spPr>
      </p:pic>
      <p:sp>
        <p:nvSpPr>
          <p:cNvPr id="3" name="TextBox 2">
            <a:extLst>
              <a:ext uri="{FF2B5EF4-FFF2-40B4-BE49-F238E27FC236}">
                <a16:creationId xmlns:a16="http://schemas.microsoft.com/office/drawing/2014/main" xmlns="" id="{D07E1686-196A-E343-8976-8AEE0286965D}"/>
              </a:ext>
            </a:extLst>
          </p:cNvPr>
          <p:cNvSpPr txBox="1"/>
          <p:nvPr/>
        </p:nvSpPr>
        <p:spPr>
          <a:xfrm>
            <a:off x="75340" y="1799470"/>
            <a:ext cx="8156019" cy="616246"/>
          </a:xfrm>
          <a:prstGeom prst="rect">
            <a:avLst/>
          </a:prstGeom>
          <a:noFill/>
          <a:ln>
            <a:solidFill>
              <a:schemeClr val="accent1"/>
            </a:solidFill>
          </a:ln>
        </p:spPr>
        <p:txBody>
          <a:bodyPr vert="horz" lIns="91440" tIns="45720" rIns="91440" bIns="45720" rtlCol="0">
            <a:noAutofit/>
          </a:bodyPr>
          <a:lstStyle>
            <a:defPPr>
              <a:defRPr lang="en-US"/>
            </a:defPPr>
            <a:lvl1pPr lvl="0" indent="0" algn="ctr">
              <a:lnSpc>
                <a:spcPct val="120000"/>
              </a:lnSpc>
              <a:spcBef>
                <a:spcPts val="1000"/>
              </a:spcBef>
              <a:buClr>
                <a:sysClr val="windowText" lastClr="000000"/>
              </a:buClr>
              <a:buFont typeface="Arial" panose="020B0604020202020204" pitchFamily="34" charset="0"/>
              <a:buNone/>
              <a:defRPr sz="2000" cap="none" baseline="0">
                <a:solidFill>
                  <a:schemeClr val="accent6">
                    <a:lumMod val="50000"/>
                  </a:schemeClr>
                </a:solidFill>
                <a:effectLst/>
              </a:defRPr>
            </a:lvl1pPr>
            <a:lvl2pPr marL="685800" indent="-228600">
              <a:lnSpc>
                <a:spcPct val="120000"/>
              </a:lnSpc>
              <a:spcBef>
                <a:spcPts val="500"/>
              </a:spcBef>
              <a:buClr>
                <a:schemeClr val="tx1"/>
              </a:buClr>
              <a:buFont typeface="Arial" panose="020B0604020202020204" pitchFamily="34" charset="0"/>
              <a:buChar char="•"/>
              <a:defRPr cap="all" baseline="0">
                <a:effectLst/>
              </a:defRPr>
            </a:lvl2pPr>
            <a:lvl3pPr marL="1143000" indent="-228600">
              <a:lnSpc>
                <a:spcPct val="120000"/>
              </a:lnSpc>
              <a:spcBef>
                <a:spcPts val="500"/>
              </a:spcBef>
              <a:buClr>
                <a:schemeClr val="tx1"/>
              </a:buClr>
              <a:buFont typeface="Arial" panose="020B0604020202020204" pitchFamily="34" charset="0"/>
              <a:buChar char="•"/>
              <a:defRPr sz="1600" cap="all" baseline="0">
                <a:effectLst/>
              </a:defRPr>
            </a:lvl3pPr>
            <a:lvl4pPr marL="1600200" indent="-228600">
              <a:lnSpc>
                <a:spcPct val="120000"/>
              </a:lnSpc>
              <a:spcBef>
                <a:spcPts val="500"/>
              </a:spcBef>
              <a:buClr>
                <a:schemeClr val="tx1"/>
              </a:buClr>
              <a:buFont typeface="Arial" panose="020B0604020202020204" pitchFamily="34" charset="0"/>
              <a:buChar char="•"/>
              <a:defRPr sz="1400" cap="all" baseline="0">
                <a:effectLst/>
              </a:defRPr>
            </a:lvl4pPr>
            <a:lvl5pPr marL="2057400" indent="-228600">
              <a:lnSpc>
                <a:spcPct val="120000"/>
              </a:lnSpc>
              <a:spcBef>
                <a:spcPts val="500"/>
              </a:spcBef>
              <a:buClr>
                <a:schemeClr val="tx1"/>
              </a:buClr>
              <a:buFont typeface="Arial" panose="020B0604020202020204" pitchFamily="34" charset="0"/>
              <a:buChar char="•"/>
              <a:defRPr sz="1400" cap="all" baseline="0">
                <a:effectLst/>
              </a:defRPr>
            </a:lvl5pPr>
            <a:lvl6pPr marL="2514600" indent="-228600">
              <a:lnSpc>
                <a:spcPct val="120000"/>
              </a:lnSpc>
              <a:spcBef>
                <a:spcPts val="500"/>
              </a:spcBef>
              <a:buClr>
                <a:schemeClr val="tx1"/>
              </a:buClr>
              <a:buFont typeface="Arial" panose="020B0604020202020204" pitchFamily="34" charset="0"/>
              <a:buChar char="•"/>
              <a:defRPr sz="1400" cap="all" baseline="0">
                <a:effectLst/>
              </a:defRPr>
            </a:lvl6pPr>
            <a:lvl7pPr marL="2971800" indent="-228600">
              <a:lnSpc>
                <a:spcPct val="120000"/>
              </a:lnSpc>
              <a:spcBef>
                <a:spcPts val="500"/>
              </a:spcBef>
              <a:buClr>
                <a:schemeClr val="tx1"/>
              </a:buClr>
              <a:buFont typeface="Arial" panose="020B0604020202020204" pitchFamily="34" charset="0"/>
              <a:buChar char="•"/>
              <a:defRPr sz="1400" cap="all" baseline="0">
                <a:effectLst/>
              </a:defRPr>
            </a:lvl7pPr>
            <a:lvl8pPr marL="3429000" indent="-228600">
              <a:lnSpc>
                <a:spcPct val="120000"/>
              </a:lnSpc>
              <a:spcBef>
                <a:spcPts val="500"/>
              </a:spcBef>
              <a:buClr>
                <a:schemeClr val="tx1"/>
              </a:buClr>
              <a:buFont typeface="Arial" panose="020B0604020202020204" pitchFamily="34" charset="0"/>
              <a:buChar char="•"/>
              <a:defRPr sz="1400" cap="all" baseline="0">
                <a:effectLst/>
              </a:defRPr>
            </a:lvl8pPr>
            <a:lvl9pPr marL="3886200" indent="-228600">
              <a:lnSpc>
                <a:spcPct val="120000"/>
              </a:lnSpc>
              <a:spcBef>
                <a:spcPts val="500"/>
              </a:spcBef>
              <a:buClr>
                <a:schemeClr val="tx1"/>
              </a:buClr>
              <a:buFont typeface="Arial" panose="020B0604020202020204" pitchFamily="34" charset="0"/>
              <a:buChar char="•"/>
              <a:defRPr sz="1400" cap="all" baseline="0">
                <a:effectLst/>
              </a:defRPr>
            </a:lvl9pPr>
          </a:lstStyle>
          <a:p>
            <a:r>
              <a:rPr lang="en-IN" sz="1600" dirty="0" err="1">
                <a:solidFill>
                  <a:schemeClr val="tx1"/>
                </a:solidFill>
              </a:rPr>
              <a:t>Taherpur</a:t>
            </a:r>
            <a:r>
              <a:rPr lang="en-IN" sz="1600" dirty="0">
                <a:solidFill>
                  <a:schemeClr val="tx1"/>
                </a:solidFill>
              </a:rPr>
              <a:t> Municipality, Distt. Nadia, West Bengal informed the citizens that all cleaning of septic tank would be done through Municipality only</a:t>
            </a:r>
          </a:p>
        </p:txBody>
      </p:sp>
      <p:sp>
        <p:nvSpPr>
          <p:cNvPr id="4" name="Arrow: Down 3">
            <a:extLst>
              <a:ext uri="{FF2B5EF4-FFF2-40B4-BE49-F238E27FC236}">
                <a16:creationId xmlns:a16="http://schemas.microsoft.com/office/drawing/2014/main" xmlns="" id="{1783DF72-2379-7499-D93D-01C57D3CED24}"/>
              </a:ext>
            </a:extLst>
          </p:cNvPr>
          <p:cNvSpPr/>
          <p:nvPr/>
        </p:nvSpPr>
        <p:spPr>
          <a:xfrm>
            <a:off x="3945006" y="1412444"/>
            <a:ext cx="208344" cy="3603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Arrow: Down 4">
            <a:extLst>
              <a:ext uri="{FF2B5EF4-FFF2-40B4-BE49-F238E27FC236}">
                <a16:creationId xmlns:a16="http://schemas.microsoft.com/office/drawing/2014/main" xmlns="" id="{302B261D-DEC8-6C29-4206-4FD85B184156}"/>
              </a:ext>
            </a:extLst>
          </p:cNvPr>
          <p:cNvSpPr/>
          <p:nvPr/>
        </p:nvSpPr>
        <p:spPr>
          <a:xfrm>
            <a:off x="3945006" y="2429060"/>
            <a:ext cx="208344" cy="3603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xmlns="" id="{45A9F70F-B728-56E0-CCBE-9824AE27FD0F}"/>
              </a:ext>
            </a:extLst>
          </p:cNvPr>
          <p:cNvSpPr txBox="1"/>
          <p:nvPr/>
        </p:nvSpPr>
        <p:spPr>
          <a:xfrm>
            <a:off x="75339" y="3713661"/>
            <a:ext cx="8156019" cy="538508"/>
          </a:xfrm>
          <a:prstGeom prst="rect">
            <a:avLst/>
          </a:prstGeom>
          <a:noFill/>
          <a:ln>
            <a:solidFill>
              <a:schemeClr val="accent1"/>
            </a:solidFill>
          </a:ln>
        </p:spPr>
        <p:txBody>
          <a:bodyPr vert="horz" lIns="91440" tIns="45720" rIns="91440" bIns="45720" rtlCol="0">
            <a:noAutofit/>
          </a:bodyPr>
          <a:lstStyle>
            <a:defPPr>
              <a:defRPr lang="en-US"/>
            </a:defPPr>
            <a:lvl1pPr lvl="0" indent="0" algn="ctr">
              <a:lnSpc>
                <a:spcPct val="120000"/>
              </a:lnSpc>
              <a:spcBef>
                <a:spcPts val="1000"/>
              </a:spcBef>
              <a:buClr>
                <a:sysClr val="windowText" lastClr="000000"/>
              </a:buClr>
              <a:buFont typeface="Arial" panose="020B0604020202020204" pitchFamily="34" charset="0"/>
              <a:buNone/>
              <a:defRPr sz="2000" cap="none" baseline="0">
                <a:solidFill>
                  <a:schemeClr val="accent6">
                    <a:lumMod val="50000"/>
                  </a:schemeClr>
                </a:solidFill>
                <a:effectLst/>
              </a:defRPr>
            </a:lvl1pPr>
            <a:lvl2pPr marL="685800" indent="-228600">
              <a:lnSpc>
                <a:spcPct val="120000"/>
              </a:lnSpc>
              <a:spcBef>
                <a:spcPts val="500"/>
              </a:spcBef>
              <a:buClr>
                <a:schemeClr val="tx1"/>
              </a:buClr>
              <a:buFont typeface="Arial" panose="020B0604020202020204" pitchFamily="34" charset="0"/>
              <a:buChar char="•"/>
              <a:defRPr cap="all" baseline="0">
                <a:effectLst/>
              </a:defRPr>
            </a:lvl2pPr>
            <a:lvl3pPr marL="1143000" indent="-228600">
              <a:lnSpc>
                <a:spcPct val="120000"/>
              </a:lnSpc>
              <a:spcBef>
                <a:spcPts val="500"/>
              </a:spcBef>
              <a:buClr>
                <a:schemeClr val="tx1"/>
              </a:buClr>
              <a:buFont typeface="Arial" panose="020B0604020202020204" pitchFamily="34" charset="0"/>
              <a:buChar char="•"/>
              <a:defRPr sz="1600" cap="all" baseline="0">
                <a:effectLst/>
              </a:defRPr>
            </a:lvl3pPr>
            <a:lvl4pPr marL="1600200" indent="-228600">
              <a:lnSpc>
                <a:spcPct val="120000"/>
              </a:lnSpc>
              <a:spcBef>
                <a:spcPts val="500"/>
              </a:spcBef>
              <a:buClr>
                <a:schemeClr val="tx1"/>
              </a:buClr>
              <a:buFont typeface="Arial" panose="020B0604020202020204" pitchFamily="34" charset="0"/>
              <a:buChar char="•"/>
              <a:defRPr sz="1400" cap="all" baseline="0">
                <a:effectLst/>
              </a:defRPr>
            </a:lvl4pPr>
            <a:lvl5pPr marL="2057400" indent="-228600">
              <a:lnSpc>
                <a:spcPct val="120000"/>
              </a:lnSpc>
              <a:spcBef>
                <a:spcPts val="500"/>
              </a:spcBef>
              <a:buClr>
                <a:schemeClr val="tx1"/>
              </a:buClr>
              <a:buFont typeface="Arial" panose="020B0604020202020204" pitchFamily="34" charset="0"/>
              <a:buChar char="•"/>
              <a:defRPr sz="1400" cap="all" baseline="0">
                <a:effectLst/>
              </a:defRPr>
            </a:lvl5pPr>
            <a:lvl6pPr marL="2514600" indent="-228600">
              <a:lnSpc>
                <a:spcPct val="120000"/>
              </a:lnSpc>
              <a:spcBef>
                <a:spcPts val="500"/>
              </a:spcBef>
              <a:buClr>
                <a:schemeClr val="tx1"/>
              </a:buClr>
              <a:buFont typeface="Arial" panose="020B0604020202020204" pitchFamily="34" charset="0"/>
              <a:buChar char="•"/>
              <a:defRPr sz="1400" cap="all" baseline="0">
                <a:effectLst/>
              </a:defRPr>
            </a:lvl6pPr>
            <a:lvl7pPr marL="2971800" indent="-228600">
              <a:lnSpc>
                <a:spcPct val="120000"/>
              </a:lnSpc>
              <a:spcBef>
                <a:spcPts val="500"/>
              </a:spcBef>
              <a:buClr>
                <a:schemeClr val="tx1"/>
              </a:buClr>
              <a:buFont typeface="Arial" panose="020B0604020202020204" pitchFamily="34" charset="0"/>
              <a:buChar char="•"/>
              <a:defRPr sz="1400" cap="all" baseline="0">
                <a:effectLst/>
              </a:defRPr>
            </a:lvl7pPr>
            <a:lvl8pPr marL="3429000" indent="-228600">
              <a:lnSpc>
                <a:spcPct val="120000"/>
              </a:lnSpc>
              <a:spcBef>
                <a:spcPts val="500"/>
              </a:spcBef>
              <a:buClr>
                <a:schemeClr val="tx1"/>
              </a:buClr>
              <a:buFont typeface="Arial" panose="020B0604020202020204" pitchFamily="34" charset="0"/>
              <a:buChar char="•"/>
              <a:defRPr sz="1400" cap="all" baseline="0">
                <a:effectLst/>
              </a:defRPr>
            </a:lvl8pPr>
            <a:lvl9pPr marL="3886200" indent="-228600">
              <a:lnSpc>
                <a:spcPct val="120000"/>
              </a:lnSpc>
              <a:spcBef>
                <a:spcPts val="500"/>
              </a:spcBef>
              <a:buClr>
                <a:schemeClr val="tx1"/>
              </a:buClr>
              <a:buFont typeface="Arial" panose="020B0604020202020204" pitchFamily="34" charset="0"/>
              <a:buChar char="•"/>
              <a:defRPr sz="1400" cap="all" baseline="0">
                <a:effectLst/>
              </a:defRPr>
            </a:lvl9pPr>
          </a:lstStyle>
          <a:p>
            <a:r>
              <a:rPr lang="en-IN" sz="1600" cap="none" dirty="0">
                <a:solidFill>
                  <a:schemeClr val="tx1"/>
                </a:solidFill>
              </a:rPr>
              <a:t>It takes advance of the estimated expenditure for emptying septic tank, from the household</a:t>
            </a:r>
          </a:p>
          <a:p>
            <a:endParaRPr lang="en-IN" sz="1800" dirty="0">
              <a:solidFill>
                <a:schemeClr val="tx1"/>
              </a:solidFill>
            </a:endParaRPr>
          </a:p>
        </p:txBody>
      </p:sp>
      <p:sp>
        <p:nvSpPr>
          <p:cNvPr id="7" name="TextBox 6">
            <a:extLst>
              <a:ext uri="{FF2B5EF4-FFF2-40B4-BE49-F238E27FC236}">
                <a16:creationId xmlns:a16="http://schemas.microsoft.com/office/drawing/2014/main" xmlns="" id="{317D29EF-2A28-9DF9-D6F3-29D951230E2A}"/>
              </a:ext>
            </a:extLst>
          </p:cNvPr>
          <p:cNvSpPr txBox="1"/>
          <p:nvPr/>
        </p:nvSpPr>
        <p:spPr>
          <a:xfrm>
            <a:off x="75340" y="2807571"/>
            <a:ext cx="8156019" cy="510211"/>
          </a:xfrm>
          <a:prstGeom prst="rect">
            <a:avLst/>
          </a:prstGeom>
          <a:noFill/>
          <a:ln>
            <a:solidFill>
              <a:schemeClr val="accent1"/>
            </a:solidFill>
          </a:ln>
        </p:spPr>
        <p:txBody>
          <a:bodyPr vert="horz" lIns="91440" tIns="45720" rIns="91440" bIns="45720" rtlCol="0">
            <a:noAutofit/>
          </a:bodyPr>
          <a:lstStyle>
            <a:defPPr>
              <a:defRPr lang="en-US"/>
            </a:defPPr>
            <a:lvl1pPr lvl="0" indent="0" algn="ctr">
              <a:lnSpc>
                <a:spcPct val="120000"/>
              </a:lnSpc>
              <a:spcBef>
                <a:spcPts val="1000"/>
              </a:spcBef>
              <a:buClr>
                <a:sysClr val="windowText" lastClr="000000"/>
              </a:buClr>
              <a:buFont typeface="Arial" panose="020B0604020202020204" pitchFamily="34" charset="0"/>
              <a:buNone/>
              <a:defRPr sz="2000" cap="none" baseline="0">
                <a:solidFill>
                  <a:schemeClr val="accent6">
                    <a:lumMod val="50000"/>
                  </a:schemeClr>
                </a:solidFill>
                <a:effectLst/>
              </a:defRPr>
            </a:lvl1pPr>
            <a:lvl2pPr marL="685800" indent="-228600">
              <a:lnSpc>
                <a:spcPct val="120000"/>
              </a:lnSpc>
              <a:spcBef>
                <a:spcPts val="500"/>
              </a:spcBef>
              <a:buClr>
                <a:schemeClr val="tx1"/>
              </a:buClr>
              <a:buFont typeface="Arial" panose="020B0604020202020204" pitchFamily="34" charset="0"/>
              <a:buChar char="•"/>
              <a:defRPr cap="all" baseline="0">
                <a:effectLst/>
              </a:defRPr>
            </a:lvl2pPr>
            <a:lvl3pPr marL="1143000" indent="-228600">
              <a:lnSpc>
                <a:spcPct val="120000"/>
              </a:lnSpc>
              <a:spcBef>
                <a:spcPts val="500"/>
              </a:spcBef>
              <a:buClr>
                <a:schemeClr val="tx1"/>
              </a:buClr>
              <a:buFont typeface="Arial" panose="020B0604020202020204" pitchFamily="34" charset="0"/>
              <a:buChar char="•"/>
              <a:defRPr sz="1600" cap="all" baseline="0">
                <a:effectLst/>
              </a:defRPr>
            </a:lvl3pPr>
            <a:lvl4pPr marL="1600200" indent="-228600">
              <a:lnSpc>
                <a:spcPct val="120000"/>
              </a:lnSpc>
              <a:spcBef>
                <a:spcPts val="500"/>
              </a:spcBef>
              <a:buClr>
                <a:schemeClr val="tx1"/>
              </a:buClr>
              <a:buFont typeface="Arial" panose="020B0604020202020204" pitchFamily="34" charset="0"/>
              <a:buChar char="•"/>
              <a:defRPr sz="1400" cap="all" baseline="0">
                <a:effectLst/>
              </a:defRPr>
            </a:lvl4pPr>
            <a:lvl5pPr marL="2057400" indent="-228600">
              <a:lnSpc>
                <a:spcPct val="120000"/>
              </a:lnSpc>
              <a:spcBef>
                <a:spcPts val="500"/>
              </a:spcBef>
              <a:buClr>
                <a:schemeClr val="tx1"/>
              </a:buClr>
              <a:buFont typeface="Arial" panose="020B0604020202020204" pitchFamily="34" charset="0"/>
              <a:buChar char="•"/>
              <a:defRPr sz="1400" cap="all" baseline="0">
                <a:effectLst/>
              </a:defRPr>
            </a:lvl5pPr>
            <a:lvl6pPr marL="2514600" indent="-228600">
              <a:lnSpc>
                <a:spcPct val="120000"/>
              </a:lnSpc>
              <a:spcBef>
                <a:spcPts val="500"/>
              </a:spcBef>
              <a:buClr>
                <a:schemeClr val="tx1"/>
              </a:buClr>
              <a:buFont typeface="Arial" panose="020B0604020202020204" pitchFamily="34" charset="0"/>
              <a:buChar char="•"/>
              <a:defRPr sz="1400" cap="all" baseline="0">
                <a:effectLst/>
              </a:defRPr>
            </a:lvl6pPr>
            <a:lvl7pPr marL="2971800" indent="-228600">
              <a:lnSpc>
                <a:spcPct val="120000"/>
              </a:lnSpc>
              <a:spcBef>
                <a:spcPts val="500"/>
              </a:spcBef>
              <a:buClr>
                <a:schemeClr val="tx1"/>
              </a:buClr>
              <a:buFont typeface="Arial" panose="020B0604020202020204" pitchFamily="34" charset="0"/>
              <a:buChar char="•"/>
              <a:defRPr sz="1400" cap="all" baseline="0">
                <a:effectLst/>
              </a:defRPr>
            </a:lvl7pPr>
            <a:lvl8pPr marL="3429000" indent="-228600">
              <a:lnSpc>
                <a:spcPct val="120000"/>
              </a:lnSpc>
              <a:spcBef>
                <a:spcPts val="500"/>
              </a:spcBef>
              <a:buClr>
                <a:schemeClr val="tx1"/>
              </a:buClr>
              <a:buFont typeface="Arial" panose="020B0604020202020204" pitchFamily="34" charset="0"/>
              <a:buChar char="•"/>
              <a:defRPr sz="1400" cap="all" baseline="0">
                <a:effectLst/>
              </a:defRPr>
            </a:lvl8pPr>
            <a:lvl9pPr marL="3886200" indent="-228600">
              <a:lnSpc>
                <a:spcPct val="120000"/>
              </a:lnSpc>
              <a:spcBef>
                <a:spcPts val="500"/>
              </a:spcBef>
              <a:buClr>
                <a:schemeClr val="tx1"/>
              </a:buClr>
              <a:buFont typeface="Arial" panose="020B0604020202020204" pitchFamily="34" charset="0"/>
              <a:buChar char="•"/>
              <a:defRPr sz="1400" cap="all" baseline="0">
                <a:effectLst/>
              </a:defRPr>
            </a:lvl9pPr>
          </a:lstStyle>
          <a:p>
            <a:r>
              <a:rPr lang="en-IN" sz="1600" dirty="0">
                <a:solidFill>
                  <a:schemeClr val="tx1"/>
                </a:solidFill>
              </a:rPr>
              <a:t>Municipality has an Enquiry to note the requisitions of the public for cleaning of Septic Tank</a:t>
            </a:r>
          </a:p>
        </p:txBody>
      </p:sp>
      <p:sp>
        <p:nvSpPr>
          <p:cNvPr id="8" name="TextBox 7">
            <a:extLst>
              <a:ext uri="{FF2B5EF4-FFF2-40B4-BE49-F238E27FC236}">
                <a16:creationId xmlns:a16="http://schemas.microsoft.com/office/drawing/2014/main" xmlns="" id="{10E07E1D-2F8B-BFE7-1252-44C608E89DC0}"/>
              </a:ext>
            </a:extLst>
          </p:cNvPr>
          <p:cNvSpPr txBox="1"/>
          <p:nvPr/>
        </p:nvSpPr>
        <p:spPr>
          <a:xfrm>
            <a:off x="63763" y="4635945"/>
            <a:ext cx="8156019" cy="671332"/>
          </a:xfrm>
          <a:prstGeom prst="rect">
            <a:avLst/>
          </a:prstGeom>
          <a:noFill/>
          <a:ln>
            <a:solidFill>
              <a:schemeClr val="accent1"/>
            </a:solidFill>
          </a:ln>
        </p:spPr>
        <p:txBody>
          <a:bodyPr vert="horz" lIns="91440" tIns="45720" rIns="91440" bIns="45720" rtlCol="0">
            <a:noAutofit/>
          </a:bodyPr>
          <a:lstStyle>
            <a:defPPr>
              <a:defRPr lang="en-US"/>
            </a:defPPr>
            <a:lvl1pPr lvl="0" indent="0" algn="ctr">
              <a:lnSpc>
                <a:spcPct val="120000"/>
              </a:lnSpc>
              <a:spcBef>
                <a:spcPts val="1000"/>
              </a:spcBef>
              <a:buClr>
                <a:sysClr val="windowText" lastClr="000000"/>
              </a:buClr>
              <a:buFont typeface="Arial" panose="020B0604020202020204" pitchFamily="34" charset="0"/>
              <a:buNone/>
              <a:defRPr sz="2000" cap="none" baseline="0">
                <a:solidFill>
                  <a:schemeClr val="accent6">
                    <a:lumMod val="50000"/>
                  </a:schemeClr>
                </a:solidFill>
                <a:effectLst/>
              </a:defRPr>
            </a:lvl1pPr>
            <a:lvl2pPr marL="685800" indent="-228600">
              <a:lnSpc>
                <a:spcPct val="120000"/>
              </a:lnSpc>
              <a:spcBef>
                <a:spcPts val="500"/>
              </a:spcBef>
              <a:buClr>
                <a:schemeClr val="tx1"/>
              </a:buClr>
              <a:buFont typeface="Arial" panose="020B0604020202020204" pitchFamily="34" charset="0"/>
              <a:buChar char="•"/>
              <a:defRPr cap="all" baseline="0">
                <a:effectLst/>
              </a:defRPr>
            </a:lvl2pPr>
            <a:lvl3pPr marL="1143000" indent="-228600">
              <a:lnSpc>
                <a:spcPct val="120000"/>
              </a:lnSpc>
              <a:spcBef>
                <a:spcPts val="500"/>
              </a:spcBef>
              <a:buClr>
                <a:schemeClr val="tx1"/>
              </a:buClr>
              <a:buFont typeface="Arial" panose="020B0604020202020204" pitchFamily="34" charset="0"/>
              <a:buChar char="•"/>
              <a:defRPr sz="1600" cap="all" baseline="0">
                <a:effectLst/>
              </a:defRPr>
            </a:lvl3pPr>
            <a:lvl4pPr marL="1600200" indent="-228600">
              <a:lnSpc>
                <a:spcPct val="120000"/>
              </a:lnSpc>
              <a:spcBef>
                <a:spcPts val="500"/>
              </a:spcBef>
              <a:buClr>
                <a:schemeClr val="tx1"/>
              </a:buClr>
              <a:buFont typeface="Arial" panose="020B0604020202020204" pitchFamily="34" charset="0"/>
              <a:buChar char="•"/>
              <a:defRPr sz="1400" cap="all" baseline="0">
                <a:effectLst/>
              </a:defRPr>
            </a:lvl4pPr>
            <a:lvl5pPr marL="2057400" indent="-228600">
              <a:lnSpc>
                <a:spcPct val="120000"/>
              </a:lnSpc>
              <a:spcBef>
                <a:spcPts val="500"/>
              </a:spcBef>
              <a:buClr>
                <a:schemeClr val="tx1"/>
              </a:buClr>
              <a:buFont typeface="Arial" panose="020B0604020202020204" pitchFamily="34" charset="0"/>
              <a:buChar char="•"/>
              <a:defRPr sz="1400" cap="all" baseline="0">
                <a:effectLst/>
              </a:defRPr>
            </a:lvl5pPr>
            <a:lvl6pPr marL="2514600" indent="-228600">
              <a:lnSpc>
                <a:spcPct val="120000"/>
              </a:lnSpc>
              <a:spcBef>
                <a:spcPts val="500"/>
              </a:spcBef>
              <a:buClr>
                <a:schemeClr val="tx1"/>
              </a:buClr>
              <a:buFont typeface="Arial" panose="020B0604020202020204" pitchFamily="34" charset="0"/>
              <a:buChar char="•"/>
              <a:defRPr sz="1400" cap="all" baseline="0">
                <a:effectLst/>
              </a:defRPr>
            </a:lvl6pPr>
            <a:lvl7pPr marL="2971800" indent="-228600">
              <a:lnSpc>
                <a:spcPct val="120000"/>
              </a:lnSpc>
              <a:spcBef>
                <a:spcPts val="500"/>
              </a:spcBef>
              <a:buClr>
                <a:schemeClr val="tx1"/>
              </a:buClr>
              <a:buFont typeface="Arial" panose="020B0604020202020204" pitchFamily="34" charset="0"/>
              <a:buChar char="•"/>
              <a:defRPr sz="1400" cap="all" baseline="0">
                <a:effectLst/>
              </a:defRPr>
            </a:lvl7pPr>
            <a:lvl8pPr marL="3429000" indent="-228600">
              <a:lnSpc>
                <a:spcPct val="120000"/>
              </a:lnSpc>
              <a:spcBef>
                <a:spcPts val="500"/>
              </a:spcBef>
              <a:buClr>
                <a:schemeClr val="tx1"/>
              </a:buClr>
              <a:buFont typeface="Arial" panose="020B0604020202020204" pitchFamily="34" charset="0"/>
              <a:buChar char="•"/>
              <a:defRPr sz="1400" cap="all" baseline="0">
                <a:effectLst/>
              </a:defRPr>
            </a:lvl8pPr>
            <a:lvl9pPr marL="3886200" indent="-228600">
              <a:lnSpc>
                <a:spcPct val="120000"/>
              </a:lnSpc>
              <a:spcBef>
                <a:spcPts val="500"/>
              </a:spcBef>
              <a:buClr>
                <a:schemeClr val="tx1"/>
              </a:buClr>
              <a:buFont typeface="Arial" panose="020B0604020202020204" pitchFamily="34" charset="0"/>
              <a:buChar char="•"/>
              <a:defRPr sz="1400" cap="all" baseline="0">
                <a:effectLst/>
              </a:defRPr>
            </a:lvl9pPr>
          </a:lstStyle>
          <a:p>
            <a:r>
              <a:rPr lang="en-IN" sz="1600" cap="none" dirty="0">
                <a:solidFill>
                  <a:schemeClr val="tx1"/>
                </a:solidFill>
              </a:rPr>
              <a:t>Municipality has pool of Cesspool Vehicles and allots duty by roster to their owners (SHG), </a:t>
            </a:r>
            <a:r>
              <a:rPr lang="en-US" sz="1600" cap="none" dirty="0">
                <a:solidFill>
                  <a:schemeClr val="tx1"/>
                </a:solidFill>
              </a:rPr>
              <a:t>Cesspool does the cleaning and reports at the Enquiry</a:t>
            </a:r>
          </a:p>
          <a:p>
            <a:r>
              <a:rPr lang="en-IN" sz="1600" cap="none" dirty="0">
                <a:solidFill>
                  <a:schemeClr val="tx1"/>
                </a:solidFill>
              </a:rPr>
              <a:t> </a:t>
            </a:r>
          </a:p>
          <a:p>
            <a:endParaRPr lang="en-IN" sz="1800" dirty="0">
              <a:solidFill>
                <a:schemeClr val="tx1"/>
              </a:solidFill>
            </a:endParaRPr>
          </a:p>
        </p:txBody>
      </p:sp>
      <p:sp>
        <p:nvSpPr>
          <p:cNvPr id="9" name="TextBox 8">
            <a:extLst>
              <a:ext uri="{FF2B5EF4-FFF2-40B4-BE49-F238E27FC236}">
                <a16:creationId xmlns:a16="http://schemas.microsoft.com/office/drawing/2014/main" xmlns="" id="{A4F1F3BD-5195-39B5-8825-38ABDBFEFBB6}"/>
              </a:ext>
            </a:extLst>
          </p:cNvPr>
          <p:cNvSpPr txBox="1"/>
          <p:nvPr/>
        </p:nvSpPr>
        <p:spPr>
          <a:xfrm>
            <a:off x="75337" y="5702802"/>
            <a:ext cx="8156019" cy="671332"/>
          </a:xfrm>
          <a:prstGeom prst="rect">
            <a:avLst/>
          </a:prstGeom>
          <a:noFill/>
          <a:ln>
            <a:solidFill>
              <a:schemeClr val="accent1"/>
            </a:solidFill>
          </a:ln>
        </p:spPr>
        <p:txBody>
          <a:bodyPr vert="horz" lIns="91440" tIns="45720" rIns="91440" bIns="45720" rtlCol="0">
            <a:noAutofit/>
          </a:bodyPr>
          <a:lstStyle>
            <a:defPPr>
              <a:defRPr lang="en-US"/>
            </a:defPPr>
            <a:lvl1pPr lvl="0" indent="0" algn="ctr">
              <a:lnSpc>
                <a:spcPct val="120000"/>
              </a:lnSpc>
              <a:spcBef>
                <a:spcPts val="1000"/>
              </a:spcBef>
              <a:buClr>
                <a:sysClr val="windowText" lastClr="000000"/>
              </a:buClr>
              <a:buFont typeface="Arial" panose="020B0604020202020204" pitchFamily="34" charset="0"/>
              <a:buNone/>
              <a:defRPr sz="2000" cap="none" baseline="0">
                <a:solidFill>
                  <a:schemeClr val="accent6">
                    <a:lumMod val="50000"/>
                  </a:schemeClr>
                </a:solidFill>
                <a:effectLst/>
              </a:defRPr>
            </a:lvl1pPr>
            <a:lvl2pPr marL="685800" indent="-228600">
              <a:lnSpc>
                <a:spcPct val="120000"/>
              </a:lnSpc>
              <a:spcBef>
                <a:spcPts val="500"/>
              </a:spcBef>
              <a:buClr>
                <a:schemeClr val="tx1"/>
              </a:buClr>
              <a:buFont typeface="Arial" panose="020B0604020202020204" pitchFamily="34" charset="0"/>
              <a:buChar char="•"/>
              <a:defRPr cap="all" baseline="0">
                <a:effectLst/>
              </a:defRPr>
            </a:lvl2pPr>
            <a:lvl3pPr marL="1143000" indent="-228600">
              <a:lnSpc>
                <a:spcPct val="120000"/>
              </a:lnSpc>
              <a:spcBef>
                <a:spcPts val="500"/>
              </a:spcBef>
              <a:buClr>
                <a:schemeClr val="tx1"/>
              </a:buClr>
              <a:buFont typeface="Arial" panose="020B0604020202020204" pitchFamily="34" charset="0"/>
              <a:buChar char="•"/>
              <a:defRPr sz="1600" cap="all" baseline="0">
                <a:effectLst/>
              </a:defRPr>
            </a:lvl3pPr>
            <a:lvl4pPr marL="1600200" indent="-228600">
              <a:lnSpc>
                <a:spcPct val="120000"/>
              </a:lnSpc>
              <a:spcBef>
                <a:spcPts val="500"/>
              </a:spcBef>
              <a:buClr>
                <a:schemeClr val="tx1"/>
              </a:buClr>
              <a:buFont typeface="Arial" panose="020B0604020202020204" pitchFamily="34" charset="0"/>
              <a:buChar char="•"/>
              <a:defRPr sz="1400" cap="all" baseline="0">
                <a:effectLst/>
              </a:defRPr>
            </a:lvl4pPr>
            <a:lvl5pPr marL="2057400" indent="-228600">
              <a:lnSpc>
                <a:spcPct val="120000"/>
              </a:lnSpc>
              <a:spcBef>
                <a:spcPts val="500"/>
              </a:spcBef>
              <a:buClr>
                <a:schemeClr val="tx1"/>
              </a:buClr>
              <a:buFont typeface="Arial" panose="020B0604020202020204" pitchFamily="34" charset="0"/>
              <a:buChar char="•"/>
              <a:defRPr sz="1400" cap="all" baseline="0">
                <a:effectLst/>
              </a:defRPr>
            </a:lvl5pPr>
            <a:lvl6pPr marL="2514600" indent="-228600">
              <a:lnSpc>
                <a:spcPct val="120000"/>
              </a:lnSpc>
              <a:spcBef>
                <a:spcPts val="500"/>
              </a:spcBef>
              <a:buClr>
                <a:schemeClr val="tx1"/>
              </a:buClr>
              <a:buFont typeface="Arial" panose="020B0604020202020204" pitchFamily="34" charset="0"/>
              <a:buChar char="•"/>
              <a:defRPr sz="1400" cap="all" baseline="0">
                <a:effectLst/>
              </a:defRPr>
            </a:lvl6pPr>
            <a:lvl7pPr marL="2971800" indent="-228600">
              <a:lnSpc>
                <a:spcPct val="120000"/>
              </a:lnSpc>
              <a:spcBef>
                <a:spcPts val="500"/>
              </a:spcBef>
              <a:buClr>
                <a:schemeClr val="tx1"/>
              </a:buClr>
              <a:buFont typeface="Arial" panose="020B0604020202020204" pitchFamily="34" charset="0"/>
              <a:buChar char="•"/>
              <a:defRPr sz="1400" cap="all" baseline="0">
                <a:effectLst/>
              </a:defRPr>
            </a:lvl7pPr>
            <a:lvl8pPr marL="3429000" indent="-228600">
              <a:lnSpc>
                <a:spcPct val="120000"/>
              </a:lnSpc>
              <a:spcBef>
                <a:spcPts val="500"/>
              </a:spcBef>
              <a:buClr>
                <a:schemeClr val="tx1"/>
              </a:buClr>
              <a:buFont typeface="Arial" panose="020B0604020202020204" pitchFamily="34" charset="0"/>
              <a:buChar char="•"/>
              <a:defRPr sz="1400" cap="all" baseline="0">
                <a:effectLst/>
              </a:defRPr>
            </a:lvl8pPr>
            <a:lvl9pPr marL="3886200" indent="-228600">
              <a:lnSpc>
                <a:spcPct val="120000"/>
              </a:lnSpc>
              <a:spcBef>
                <a:spcPts val="500"/>
              </a:spcBef>
              <a:buClr>
                <a:schemeClr val="tx1"/>
              </a:buClr>
              <a:buFont typeface="Arial" panose="020B0604020202020204" pitchFamily="34" charset="0"/>
              <a:buChar char="•"/>
              <a:defRPr sz="1400" cap="all" baseline="0">
                <a:effectLst/>
              </a:defRPr>
            </a:lvl9pPr>
          </a:lstStyle>
          <a:p>
            <a:r>
              <a:rPr lang="en-IN" sz="1600" cap="none" dirty="0">
                <a:solidFill>
                  <a:schemeClr val="tx1"/>
                </a:solidFill>
              </a:rPr>
              <a:t>At fixed periodicity , Municipality distributes the total fund received which are used for Depreciation, EMI of loan . Service charge of Municipality, Payment to SHG as net income</a:t>
            </a:r>
          </a:p>
          <a:p>
            <a:endParaRPr lang="en-IN" sz="1600" dirty="0">
              <a:solidFill>
                <a:schemeClr val="tx1"/>
              </a:solidFill>
            </a:endParaRPr>
          </a:p>
        </p:txBody>
      </p:sp>
      <p:sp>
        <p:nvSpPr>
          <p:cNvPr id="10" name="Arrow: Down 9">
            <a:extLst>
              <a:ext uri="{FF2B5EF4-FFF2-40B4-BE49-F238E27FC236}">
                <a16:creationId xmlns:a16="http://schemas.microsoft.com/office/drawing/2014/main" xmlns="" id="{57D1FB3E-090D-825B-27B8-474E838D6973}"/>
              </a:ext>
            </a:extLst>
          </p:cNvPr>
          <p:cNvSpPr/>
          <p:nvPr/>
        </p:nvSpPr>
        <p:spPr>
          <a:xfrm>
            <a:off x="3945006" y="3349291"/>
            <a:ext cx="208344" cy="3603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Arrow: Down 10">
            <a:extLst>
              <a:ext uri="{FF2B5EF4-FFF2-40B4-BE49-F238E27FC236}">
                <a16:creationId xmlns:a16="http://schemas.microsoft.com/office/drawing/2014/main" xmlns="" id="{E5F8B762-9952-125A-8F85-9A6109F96108}"/>
              </a:ext>
            </a:extLst>
          </p:cNvPr>
          <p:cNvSpPr/>
          <p:nvPr/>
        </p:nvSpPr>
        <p:spPr>
          <a:xfrm>
            <a:off x="3945004" y="4269658"/>
            <a:ext cx="208344" cy="3603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Arrow: Down 12">
            <a:extLst>
              <a:ext uri="{FF2B5EF4-FFF2-40B4-BE49-F238E27FC236}">
                <a16:creationId xmlns:a16="http://schemas.microsoft.com/office/drawing/2014/main" xmlns="" id="{B4F5511B-1B29-906C-0AB5-9355BDC0943F}"/>
              </a:ext>
            </a:extLst>
          </p:cNvPr>
          <p:cNvSpPr/>
          <p:nvPr/>
        </p:nvSpPr>
        <p:spPr>
          <a:xfrm>
            <a:off x="3945003" y="5319079"/>
            <a:ext cx="208344" cy="3603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6" name="Picture 15" descr="F:\SRMS\photographs videos etc\Kolkata 4-8 April 2017\IMG_6949.JPG">
            <a:extLst>
              <a:ext uri="{FF2B5EF4-FFF2-40B4-BE49-F238E27FC236}">
                <a16:creationId xmlns:a16="http://schemas.microsoft.com/office/drawing/2014/main" xmlns="" id="{3C6977F5-4804-E6C5-89AC-F4C0EFB917E2}"/>
              </a:ext>
            </a:extLst>
          </p:cNvPr>
          <p:cNvPicPr/>
          <p:nvPr/>
        </p:nvPicPr>
        <p:blipFill>
          <a:blip r:embed="rId3" cstate="print"/>
          <a:srcRect/>
          <a:stretch>
            <a:fillRect/>
          </a:stretch>
        </p:blipFill>
        <p:spPr bwMode="auto">
          <a:xfrm>
            <a:off x="8333917" y="3709637"/>
            <a:ext cx="3782742" cy="2814972"/>
          </a:xfrm>
          <a:prstGeom prst="rect">
            <a:avLst/>
          </a:prstGeom>
          <a:noFill/>
          <a:ln w="9525">
            <a:noFill/>
            <a:miter lim="800000"/>
            <a:headEnd/>
            <a:tailEnd/>
          </a:ln>
        </p:spPr>
      </p:pic>
    </p:spTree>
    <p:extLst>
      <p:ext uri="{BB962C8B-B14F-4D97-AF65-F5344CB8AC3E}">
        <p14:creationId xmlns:p14="http://schemas.microsoft.com/office/powerpoint/2010/main" xmlns="" val="14563932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2"/>
            <a:ext cx="12192001" cy="6858001"/>
          </a:xfrm>
          <a:prstGeom prst="rect">
            <a:avLst/>
          </a:prstGeom>
        </p:spPr>
      </p:pic>
      <p:sp>
        <p:nvSpPr>
          <p:cNvPr id="4" name="Rectangle 3"/>
          <p:cNvSpPr/>
          <p:nvPr/>
        </p:nvSpPr>
        <p:spPr>
          <a:xfrm>
            <a:off x="0" y="0"/>
            <a:ext cx="12192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descr="decorative element">
            <a:extLst>
              <a:ext uri="{FF2B5EF4-FFF2-40B4-BE49-F238E27FC236}">
                <a16:creationId xmlns:a16="http://schemas.microsoft.com/office/drawing/2014/main" xmlns="" id="{F5325EDA-7343-463C-83EC-5D799E8B8195}"/>
              </a:ext>
            </a:extLst>
          </p:cNvPr>
          <p:cNvGrpSpPr/>
          <p:nvPr/>
        </p:nvGrpSpPr>
        <p:grpSpPr>
          <a:xfrm>
            <a:off x="9621170" y="0"/>
            <a:ext cx="2570831" cy="6858001"/>
            <a:chOff x="9621170" y="0"/>
            <a:chExt cx="2570831" cy="6858001"/>
          </a:xfrm>
        </p:grpSpPr>
        <p:sp>
          <p:nvSpPr>
            <p:cNvPr id="6" name="Freeform: Shape 31">
              <a:extLst>
                <a:ext uri="{FF2B5EF4-FFF2-40B4-BE49-F238E27FC236}">
                  <a16:creationId xmlns:a16="http://schemas.microsoft.com/office/drawing/2014/main" xmlns=""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ysClr val="window" lastClr="FFFFFF">
                <a:alpha val="22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7" name="Freeform: Shape 29">
              <a:extLst>
                <a:ext uri="{FF2B5EF4-FFF2-40B4-BE49-F238E27FC236}">
                  <a16:creationId xmlns:a16="http://schemas.microsoft.com/office/drawing/2014/main" xmlns=""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ysClr val="window" lastClr="FFFFFF">
                <a:alpha val="33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8" name="Freeform: Shape 27">
              <a:extLst>
                <a:ext uri="{FF2B5EF4-FFF2-40B4-BE49-F238E27FC236}">
                  <a16:creationId xmlns:a16="http://schemas.microsoft.com/office/drawing/2014/main" xmlns=""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ysClr val="window" lastClr="FFFFFF">
                <a:alpha val="61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9" name="Freeform: Shape 25">
              <a:extLst>
                <a:ext uri="{FF2B5EF4-FFF2-40B4-BE49-F238E27FC236}">
                  <a16:creationId xmlns:a16="http://schemas.microsoft.com/office/drawing/2014/main" xmlns=""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ysClr val="window" lastClr="FFFFFF">
                <a:alpha val="82000"/>
              </a:sys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10" name="Freeform: Shape 23">
              <a:extLst>
                <a:ext uri="{FF2B5EF4-FFF2-40B4-BE49-F238E27FC236}">
                  <a16:creationId xmlns:a16="http://schemas.microsoft.com/office/drawing/2014/main" xmlns=""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ysClr val="window" lastClr="FFFFFF"/>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grpSp>
      <p:sp>
        <p:nvSpPr>
          <p:cNvPr id="14" name="Rectangle 13"/>
          <p:cNvSpPr/>
          <p:nvPr/>
        </p:nvSpPr>
        <p:spPr>
          <a:xfrm>
            <a:off x="355104" y="3970179"/>
            <a:ext cx="9399494"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accent4"/>
                </a:solidFill>
                <a:latin typeface="Arial Black" panose="020B0A04020102020204" pitchFamily="34" charset="0"/>
              </a:rPr>
              <a:t>Schemes</a:t>
            </a:r>
          </a:p>
          <a:p>
            <a:r>
              <a:rPr lang="en-US" sz="2000" dirty="0">
                <a:solidFill>
                  <a:schemeClr val="bg1"/>
                </a:solidFill>
                <a:latin typeface="Arial Black" panose="020B0A04020102020204" pitchFamily="34" charset="0"/>
              </a:rPr>
              <a:t>For Rehabilitation of Manual Scavengers</a:t>
            </a:r>
          </a:p>
        </p:txBody>
      </p:sp>
      <p:sp>
        <p:nvSpPr>
          <p:cNvPr id="11" name="Slide Number Placeholder 10"/>
          <p:cNvSpPr>
            <a:spLocks noGrp="1"/>
          </p:cNvSpPr>
          <p:nvPr>
            <p:ph type="sldNum" sz="quarter" idx="12"/>
          </p:nvPr>
        </p:nvSpPr>
        <p:spPr/>
        <p:txBody>
          <a:bodyPr/>
          <a:lstStyle/>
          <a:p>
            <a:fld id="{BAFB9A62-36B1-4202-97A7-76C1F2B844D4}"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xmlns="" val="2353535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305689"/>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lumMod val="75000"/>
            </a:scheme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white"/>
                </a:solidFill>
              </a:rPr>
              <a:t>Types of Manual Scavenging</a:t>
            </a:r>
          </a:p>
        </p:txBody>
      </p:sp>
      <p:sp>
        <p:nvSpPr>
          <p:cNvPr id="6" name="Rectangle 5"/>
          <p:cNvSpPr/>
          <p:nvPr/>
        </p:nvSpPr>
        <p:spPr>
          <a:xfrm>
            <a:off x="6163849" y="2297543"/>
            <a:ext cx="5727924" cy="386628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33"/>
          <p:cNvGrpSpPr/>
          <p:nvPr/>
        </p:nvGrpSpPr>
        <p:grpSpPr>
          <a:xfrm>
            <a:off x="299048" y="1489128"/>
            <a:ext cx="5763620" cy="788308"/>
            <a:chOff x="3395662" y="2906864"/>
            <a:chExt cx="8143936" cy="1778223"/>
          </a:xfrm>
        </p:grpSpPr>
        <p:sp>
          <p:nvSpPr>
            <p:cNvPr id="35" name="Rectangle 34"/>
            <p:cNvSpPr/>
            <p:nvPr/>
          </p:nvSpPr>
          <p:spPr>
            <a:xfrm flipH="1">
              <a:off x="3395662" y="3094413"/>
              <a:ext cx="8093498" cy="159067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prstClr val="white"/>
                </a:solidFill>
              </a:endParaRPr>
            </a:p>
          </p:txBody>
        </p:sp>
        <p:sp>
          <p:nvSpPr>
            <p:cNvPr id="36" name="Freeform 11"/>
            <p:cNvSpPr>
              <a:spLocks/>
            </p:cNvSpPr>
            <p:nvPr/>
          </p:nvSpPr>
          <p:spPr bwMode="auto">
            <a:xfrm flipH="1">
              <a:off x="3395662" y="3068790"/>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rgbClr val="181717"/>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sz="1100">
                <a:solidFill>
                  <a:prstClr val="black"/>
                </a:solidFill>
                <a:latin typeface="Arial" panose="020B0604020202020204" pitchFamily="34" charset="0"/>
                <a:cs typeface="Arial" panose="020B0604020202020204" pitchFamily="34" charset="0"/>
              </a:endParaRPr>
            </a:p>
          </p:txBody>
        </p:sp>
        <p:sp>
          <p:nvSpPr>
            <p:cNvPr id="37" name="Freeform 12"/>
            <p:cNvSpPr>
              <a:spLocks/>
            </p:cNvSpPr>
            <p:nvPr/>
          </p:nvSpPr>
          <p:spPr bwMode="auto">
            <a:xfrm flipH="1">
              <a:off x="3446100" y="2906864"/>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rgbClr val="A6A6A6"/>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sz="1100">
                <a:solidFill>
                  <a:prstClr val="black"/>
                </a:solidFill>
                <a:latin typeface="Arial" panose="020B0604020202020204" pitchFamily="34" charset="0"/>
                <a:cs typeface="Arial" panose="020B0604020202020204" pitchFamily="34" charset="0"/>
              </a:endParaRPr>
            </a:p>
          </p:txBody>
        </p:sp>
        <p:sp>
          <p:nvSpPr>
            <p:cNvPr id="38" name="Freeform 13"/>
            <p:cNvSpPr>
              <a:spLocks/>
            </p:cNvSpPr>
            <p:nvPr/>
          </p:nvSpPr>
          <p:spPr bwMode="auto">
            <a:xfrm flipH="1">
              <a:off x="3446100" y="2906864"/>
              <a:ext cx="1237684" cy="1346199"/>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rgbClr val="595959"/>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pPr algn="ctr"/>
              <a:r>
                <a:rPr lang="en-US" sz="2400" b="1" dirty="0">
                  <a:solidFill>
                    <a:prstClr val="white"/>
                  </a:solidFill>
                  <a:cs typeface="Arial" panose="020B0604020202020204" pitchFamily="34" charset="0"/>
                </a:rPr>
                <a:t>1</a:t>
              </a:r>
            </a:p>
          </p:txBody>
        </p:sp>
        <p:sp>
          <p:nvSpPr>
            <p:cNvPr id="40" name="TextBox 39"/>
            <p:cNvSpPr txBox="1"/>
            <p:nvPr/>
          </p:nvSpPr>
          <p:spPr>
            <a:xfrm>
              <a:off x="5266979" y="3463927"/>
              <a:ext cx="6272619" cy="902547"/>
            </a:xfrm>
            <a:prstGeom prst="rect">
              <a:avLst/>
            </a:prstGeom>
            <a:noFill/>
          </p:spPr>
          <p:txBody>
            <a:bodyPr wrap="square" rtlCol="0">
              <a:spAutoFit/>
            </a:bodyPr>
            <a:lstStyle/>
            <a:p>
              <a:r>
                <a:rPr lang="en-US" sz="2000" b="1" kern="0" dirty="0">
                  <a:solidFill>
                    <a:prstClr val="white"/>
                  </a:solidFill>
                  <a:cs typeface="Arial" panose="020B0604020202020204" pitchFamily="34" charset="0"/>
                </a:rPr>
                <a:t>Cleaning of Dry Latrines</a:t>
              </a:r>
            </a:p>
          </p:txBody>
        </p:sp>
      </p:grpSp>
      <p:grpSp>
        <p:nvGrpSpPr>
          <p:cNvPr id="5" name="Group 40"/>
          <p:cNvGrpSpPr/>
          <p:nvPr/>
        </p:nvGrpSpPr>
        <p:grpSpPr>
          <a:xfrm>
            <a:off x="6163849" y="1523082"/>
            <a:ext cx="5727924" cy="788308"/>
            <a:chOff x="3395662" y="2906864"/>
            <a:chExt cx="8093498" cy="1778223"/>
          </a:xfrm>
        </p:grpSpPr>
        <p:sp>
          <p:nvSpPr>
            <p:cNvPr id="42" name="Rectangle 41"/>
            <p:cNvSpPr/>
            <p:nvPr/>
          </p:nvSpPr>
          <p:spPr>
            <a:xfrm flipH="1">
              <a:off x="3395662" y="3094413"/>
              <a:ext cx="8093498" cy="159067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prstClr val="white"/>
                </a:solidFill>
              </a:endParaRPr>
            </a:p>
          </p:txBody>
        </p:sp>
        <p:sp>
          <p:nvSpPr>
            <p:cNvPr id="43" name="Freeform 11"/>
            <p:cNvSpPr>
              <a:spLocks/>
            </p:cNvSpPr>
            <p:nvPr/>
          </p:nvSpPr>
          <p:spPr bwMode="auto">
            <a:xfrm flipH="1">
              <a:off x="3395662" y="3068790"/>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rgbClr val="181717"/>
            </a:solidFill>
            <a:ln w="0">
              <a:solidFill>
                <a:srgbClr val="181717"/>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100">
                <a:solidFill>
                  <a:prstClr val="black"/>
                </a:solidFill>
                <a:latin typeface="Arial" panose="020B0604020202020204" pitchFamily="34" charset="0"/>
                <a:cs typeface="Arial" panose="020B0604020202020204" pitchFamily="34" charset="0"/>
              </a:endParaRPr>
            </a:p>
          </p:txBody>
        </p:sp>
        <p:sp>
          <p:nvSpPr>
            <p:cNvPr id="44" name="Freeform 12"/>
            <p:cNvSpPr>
              <a:spLocks/>
            </p:cNvSpPr>
            <p:nvPr/>
          </p:nvSpPr>
          <p:spPr bwMode="auto">
            <a:xfrm flipH="1">
              <a:off x="3446100" y="2906864"/>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rgbClr val="A6A6A6"/>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sz="1100">
                <a:solidFill>
                  <a:prstClr val="black"/>
                </a:solidFill>
                <a:latin typeface="Arial" panose="020B0604020202020204" pitchFamily="34" charset="0"/>
                <a:cs typeface="Arial" panose="020B0604020202020204" pitchFamily="34" charset="0"/>
              </a:endParaRPr>
            </a:p>
          </p:txBody>
        </p:sp>
        <p:sp>
          <p:nvSpPr>
            <p:cNvPr id="45" name="Freeform 13"/>
            <p:cNvSpPr>
              <a:spLocks/>
            </p:cNvSpPr>
            <p:nvPr/>
          </p:nvSpPr>
          <p:spPr bwMode="auto">
            <a:xfrm flipH="1">
              <a:off x="3446100" y="2906864"/>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rgbClr val="595959"/>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pPr algn="ctr"/>
              <a:r>
                <a:rPr lang="en-US" sz="2400" b="1" dirty="0">
                  <a:solidFill>
                    <a:prstClr val="white"/>
                  </a:solidFill>
                  <a:cs typeface="Arial" panose="020B0604020202020204" pitchFamily="34" charset="0"/>
                </a:rPr>
                <a:t>2</a:t>
              </a:r>
            </a:p>
          </p:txBody>
        </p:sp>
        <p:sp>
          <p:nvSpPr>
            <p:cNvPr id="47" name="TextBox 46"/>
            <p:cNvSpPr txBox="1"/>
            <p:nvPr/>
          </p:nvSpPr>
          <p:spPr>
            <a:xfrm>
              <a:off x="5340113" y="3465317"/>
              <a:ext cx="5207158" cy="902547"/>
            </a:xfrm>
            <a:prstGeom prst="rect">
              <a:avLst/>
            </a:prstGeom>
            <a:noFill/>
          </p:spPr>
          <p:txBody>
            <a:bodyPr wrap="square" rtlCol="0">
              <a:spAutoFit/>
            </a:bodyPr>
            <a:lstStyle/>
            <a:p>
              <a:r>
                <a:rPr lang="en-US" sz="2000" b="1" kern="0" dirty="0">
                  <a:solidFill>
                    <a:prstClr val="white"/>
                  </a:solidFill>
                  <a:cs typeface="Arial" panose="020B0604020202020204" pitchFamily="34" charset="0"/>
                </a:rPr>
                <a:t>Toilet</a:t>
              </a:r>
              <a:r>
                <a:rPr lang="en-US" b="1" kern="0" dirty="0">
                  <a:solidFill>
                    <a:prstClr val="white"/>
                  </a:solidFill>
                  <a:cs typeface="Arial" panose="020B0604020202020204" pitchFamily="34" charset="0"/>
                </a:rPr>
                <a:t> flushed into Open Drain</a:t>
              </a:r>
            </a:p>
          </p:txBody>
        </p:sp>
      </p:gr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9048" y="2260672"/>
            <a:ext cx="5727924" cy="3889307"/>
          </a:xfrm>
          <a:prstGeom prst="rect">
            <a:avLst/>
          </a:prstGeom>
        </p:spPr>
      </p:pic>
      <p:sp>
        <p:nvSpPr>
          <p:cNvPr id="28" name="Slide Number Placeholder 27"/>
          <p:cNvSpPr>
            <a:spLocks noGrp="1"/>
          </p:cNvSpPr>
          <p:nvPr>
            <p:ph type="sldNum" sz="quarter" idx="12"/>
          </p:nvPr>
        </p:nvSpPr>
        <p:spPr/>
        <p:txBody>
          <a:bodyPr/>
          <a:lstStyle/>
          <a:p>
            <a:fld id="{BAFB9A62-36B1-4202-97A7-76C1F2B844D4}"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xmlns="" val="10604359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xmlns="" val="0"/>
              </a:ext>
            </a:extLst>
          </a:blip>
          <a:srcRect l="16739" r="5794"/>
          <a:stretch/>
        </p:blipFill>
        <p:spPr>
          <a:xfrm>
            <a:off x="6079066" y="0"/>
            <a:ext cx="6112933" cy="6858000"/>
          </a:xfrm>
          <a:prstGeom prst="rect">
            <a:avLst/>
          </a:prstGeom>
        </p:spPr>
      </p:pic>
      <p:grpSp>
        <p:nvGrpSpPr>
          <p:cNvPr id="11" name="Group 10" descr="decorative element">
            <a:extLst>
              <a:ext uri="{FF2B5EF4-FFF2-40B4-BE49-F238E27FC236}">
                <a16:creationId xmlns:a16="http://schemas.microsoft.com/office/drawing/2014/main" xmlns="" id="{AB025618-C830-4992-9CD3-D9E49BC79E67}"/>
              </a:ext>
            </a:extLst>
          </p:cNvPr>
          <p:cNvGrpSpPr/>
          <p:nvPr/>
        </p:nvGrpSpPr>
        <p:grpSpPr>
          <a:xfrm>
            <a:off x="2531679" y="0"/>
            <a:ext cx="7388298" cy="6858000"/>
            <a:chOff x="1826589" y="0"/>
            <a:chExt cx="7388298" cy="6858000"/>
          </a:xfrm>
        </p:grpSpPr>
        <p:sp>
          <p:nvSpPr>
            <p:cNvPr id="12" name="Parallelogram 11">
              <a:extLst>
                <a:ext uri="{FF2B5EF4-FFF2-40B4-BE49-F238E27FC236}">
                  <a16:creationId xmlns:a16="http://schemas.microsoft.com/office/drawing/2014/main" xmlns="" id="{11E692D4-6AEA-4652-A7AE-A02328258A55}"/>
                </a:ext>
              </a:extLst>
            </p:cNvPr>
            <p:cNvSpPr/>
            <p:nvPr/>
          </p:nvSpPr>
          <p:spPr>
            <a:xfrm>
              <a:off x="2618099" y="0"/>
              <a:ext cx="6596788" cy="6858000"/>
            </a:xfrm>
            <a:prstGeom prst="parallelogram">
              <a:avLst/>
            </a:prstGeom>
            <a:solidFill>
              <a:sysClr val="window" lastClr="FFFFFF">
                <a:alpha val="82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sp>
          <p:nvSpPr>
            <p:cNvPr id="13" name="Parallelogram 12">
              <a:extLst>
                <a:ext uri="{FF2B5EF4-FFF2-40B4-BE49-F238E27FC236}">
                  <a16:creationId xmlns:a16="http://schemas.microsoft.com/office/drawing/2014/main" xmlns="" id="{A134AA32-2418-4A09-9BA8-ED7207AC0D74}"/>
                </a:ext>
              </a:extLst>
            </p:cNvPr>
            <p:cNvSpPr/>
            <p:nvPr/>
          </p:nvSpPr>
          <p:spPr>
            <a:xfrm>
              <a:off x="2340861" y="0"/>
              <a:ext cx="6596788" cy="6858000"/>
            </a:xfrm>
            <a:prstGeom prst="parallelogram">
              <a:avLst/>
            </a:prstGeom>
            <a:solidFill>
              <a:sysClr val="window" lastClr="FFFFFF">
                <a:alpha val="61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sp>
          <p:nvSpPr>
            <p:cNvPr id="16" name="Parallelogram 15">
              <a:extLst>
                <a:ext uri="{FF2B5EF4-FFF2-40B4-BE49-F238E27FC236}">
                  <a16:creationId xmlns:a16="http://schemas.microsoft.com/office/drawing/2014/main" xmlns="" id="{0051AD99-BC4A-487F-BE1C-486FC5B8E9F2}"/>
                </a:ext>
              </a:extLst>
            </p:cNvPr>
            <p:cNvSpPr/>
            <p:nvPr/>
          </p:nvSpPr>
          <p:spPr>
            <a:xfrm>
              <a:off x="1826589" y="0"/>
              <a:ext cx="6596788" cy="6858000"/>
            </a:xfrm>
            <a:prstGeom prst="parallelogram">
              <a:avLst/>
            </a:prstGeom>
            <a:solidFill>
              <a:sysClr val="window" lastClr="FFFFFF">
                <a:alpha val="84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grpSp>
      <p:grpSp>
        <p:nvGrpSpPr>
          <p:cNvPr id="14" name="Group 13"/>
          <p:cNvGrpSpPr/>
          <p:nvPr/>
        </p:nvGrpSpPr>
        <p:grpSpPr>
          <a:xfrm>
            <a:off x="-1" y="203423"/>
            <a:ext cx="8884509" cy="1002497"/>
            <a:chOff x="-1" y="203423"/>
            <a:chExt cx="7446603"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Self-Employment Scheme for Rehabilitation of </a:t>
              </a:r>
            </a:p>
            <a:p>
              <a:r>
                <a:rPr lang="en-US" sz="2800" b="1" dirty="0">
                  <a:solidFill>
                    <a:schemeClr val="bg1"/>
                  </a:solidFill>
                </a:rPr>
                <a:t>Manual Scavengers</a:t>
              </a:r>
            </a:p>
          </p:txBody>
        </p:sp>
      </p:grpSp>
      <p:sp>
        <p:nvSpPr>
          <p:cNvPr id="8" name="Rectangle 7"/>
          <p:cNvSpPr/>
          <p:nvPr/>
        </p:nvSpPr>
        <p:spPr>
          <a:xfrm>
            <a:off x="152079" y="1313837"/>
            <a:ext cx="8732428" cy="5693866"/>
          </a:xfrm>
          <a:prstGeom prst="rect">
            <a:avLst/>
          </a:prstGeom>
        </p:spPr>
        <p:txBody>
          <a:bodyPr wrap="square">
            <a:spAutoFit/>
          </a:bodyPr>
          <a:lstStyle/>
          <a:p>
            <a:r>
              <a:rPr lang="en-US" sz="2000" b="1" dirty="0">
                <a:solidFill>
                  <a:schemeClr val="accent1">
                    <a:lumMod val="50000"/>
                  </a:schemeClr>
                </a:solidFill>
              </a:rPr>
              <a:t>A. </a:t>
            </a:r>
            <a:r>
              <a:rPr lang="en-US" sz="2000" dirty="0">
                <a:solidFill>
                  <a:schemeClr val="accent1">
                    <a:lumMod val="50000"/>
                  </a:schemeClr>
                </a:solidFill>
              </a:rPr>
              <a:t>The following assistance is provided  </a:t>
            </a:r>
          </a:p>
          <a:p>
            <a:endParaRPr lang="en-US" sz="2000" dirty="0">
              <a:solidFill>
                <a:schemeClr val="accent1">
                  <a:lumMod val="50000"/>
                </a:schemeClr>
              </a:solidFill>
            </a:endParaRPr>
          </a:p>
          <a:p>
            <a:pPr marL="285750" indent="-285750">
              <a:buClr>
                <a:srgbClr val="00A0C0"/>
              </a:buClr>
              <a:buFont typeface="Arial" panose="020B0604020202020204" pitchFamily="34" charset="0"/>
              <a:buChar char="•"/>
            </a:pPr>
            <a:r>
              <a:rPr lang="en-US" sz="2400" b="1" dirty="0">
                <a:solidFill>
                  <a:schemeClr val="accent1">
                    <a:lumMod val="50000"/>
                  </a:schemeClr>
                </a:solidFill>
              </a:rPr>
              <a:t>One Time Cash Assistance of Rs. 40,000/- </a:t>
            </a:r>
            <a:r>
              <a:rPr lang="en-US" sz="2400" dirty="0">
                <a:solidFill>
                  <a:schemeClr val="accent1">
                    <a:lumMod val="50000"/>
                  </a:schemeClr>
                </a:solidFill>
              </a:rPr>
              <a:t>for enabling change in livelihood</a:t>
            </a:r>
          </a:p>
          <a:p>
            <a:pPr marL="285750" indent="-285750">
              <a:buClr>
                <a:srgbClr val="00A0C0"/>
              </a:buClr>
              <a:buFont typeface="Arial" panose="020B0604020202020204" pitchFamily="34" charset="0"/>
              <a:buChar char="•"/>
            </a:pPr>
            <a:endParaRPr lang="en-US" sz="2400" dirty="0">
              <a:solidFill>
                <a:schemeClr val="accent1">
                  <a:lumMod val="50000"/>
                </a:schemeClr>
              </a:solidFill>
            </a:endParaRPr>
          </a:p>
          <a:p>
            <a:pPr marL="285750" indent="-285750">
              <a:buClr>
                <a:srgbClr val="00A0C0"/>
              </a:buClr>
              <a:buFont typeface="Arial" panose="020B0604020202020204" pitchFamily="34" charset="0"/>
              <a:buChar char="•"/>
            </a:pPr>
            <a:r>
              <a:rPr lang="en-US" sz="2400" b="1" dirty="0">
                <a:solidFill>
                  <a:schemeClr val="accent2">
                    <a:lumMod val="75000"/>
                  </a:schemeClr>
                </a:solidFill>
              </a:rPr>
              <a:t>Skill Development Training upto two years </a:t>
            </a:r>
            <a:r>
              <a:rPr lang="en-US" sz="2400" dirty="0">
                <a:solidFill>
                  <a:schemeClr val="accent2">
                    <a:lumMod val="75000"/>
                  </a:schemeClr>
                </a:solidFill>
              </a:rPr>
              <a:t>with stipend Rs. 3,000/-P.M.</a:t>
            </a:r>
          </a:p>
          <a:p>
            <a:pPr marL="285750" indent="-285750">
              <a:buClr>
                <a:srgbClr val="00A0C0"/>
              </a:buClr>
              <a:buFont typeface="Arial" panose="020B0604020202020204" pitchFamily="34" charset="0"/>
              <a:buChar char="•"/>
            </a:pPr>
            <a:endParaRPr lang="en-US" sz="2400" dirty="0">
              <a:solidFill>
                <a:schemeClr val="accent2">
                  <a:lumMod val="75000"/>
                </a:schemeClr>
              </a:solidFill>
            </a:endParaRPr>
          </a:p>
          <a:p>
            <a:pPr marL="285750" indent="-285750">
              <a:buClr>
                <a:srgbClr val="00A0C0"/>
              </a:buClr>
              <a:buFont typeface="Arial" panose="020B0604020202020204" pitchFamily="34" charset="0"/>
              <a:buChar char="•"/>
            </a:pPr>
            <a:r>
              <a:rPr lang="en-US" sz="2400" b="1" dirty="0">
                <a:solidFill>
                  <a:schemeClr val="accent1">
                    <a:lumMod val="50000"/>
                  </a:schemeClr>
                </a:solidFill>
              </a:rPr>
              <a:t>Concessional Loan </a:t>
            </a:r>
            <a:r>
              <a:rPr lang="en-US" sz="2400" dirty="0">
                <a:solidFill>
                  <a:schemeClr val="accent1">
                    <a:lumMod val="50000"/>
                  </a:schemeClr>
                </a:solidFill>
              </a:rPr>
              <a:t>for </a:t>
            </a:r>
            <a:r>
              <a:rPr lang="en-US" sz="2400" b="1" dirty="0">
                <a:solidFill>
                  <a:schemeClr val="accent1">
                    <a:lumMod val="50000"/>
                  </a:schemeClr>
                </a:solidFill>
              </a:rPr>
              <a:t>self employment </a:t>
            </a:r>
            <a:r>
              <a:rPr lang="en-US" sz="2400" dirty="0">
                <a:solidFill>
                  <a:schemeClr val="accent1">
                    <a:lumMod val="50000"/>
                  </a:schemeClr>
                </a:solidFill>
              </a:rPr>
              <a:t>project upto </a:t>
            </a:r>
            <a:r>
              <a:rPr lang="en-US" sz="2400" b="1" dirty="0">
                <a:solidFill>
                  <a:schemeClr val="accent1">
                    <a:lumMod val="50000"/>
                  </a:schemeClr>
                </a:solidFill>
              </a:rPr>
              <a:t>Rs.15 lakh </a:t>
            </a:r>
            <a:r>
              <a:rPr lang="en-US" sz="2400" dirty="0">
                <a:solidFill>
                  <a:schemeClr val="accent1">
                    <a:lumMod val="50000"/>
                  </a:schemeClr>
                </a:solidFill>
              </a:rPr>
              <a:t>with capital </a:t>
            </a:r>
            <a:r>
              <a:rPr lang="en-US" sz="2400" b="1" dirty="0">
                <a:solidFill>
                  <a:schemeClr val="accent1">
                    <a:lumMod val="50000"/>
                  </a:schemeClr>
                </a:solidFill>
              </a:rPr>
              <a:t>subsidy</a:t>
            </a:r>
            <a:r>
              <a:rPr lang="en-US" sz="2400" dirty="0">
                <a:solidFill>
                  <a:schemeClr val="accent1">
                    <a:lumMod val="50000"/>
                  </a:schemeClr>
                </a:solidFill>
              </a:rPr>
              <a:t> </a:t>
            </a:r>
            <a:r>
              <a:rPr lang="en-US" sz="2400" dirty="0" err="1">
                <a:solidFill>
                  <a:schemeClr val="accent1">
                    <a:lumMod val="50000"/>
                  </a:schemeClr>
                </a:solidFill>
              </a:rPr>
              <a:t>upto</a:t>
            </a:r>
            <a:r>
              <a:rPr lang="en-US" sz="2400" dirty="0">
                <a:solidFill>
                  <a:schemeClr val="accent1">
                    <a:lumMod val="50000"/>
                  </a:schemeClr>
                </a:solidFill>
              </a:rPr>
              <a:t> </a:t>
            </a:r>
            <a:r>
              <a:rPr lang="en-US" sz="2400" b="1" dirty="0">
                <a:solidFill>
                  <a:schemeClr val="accent1">
                    <a:lumMod val="50000"/>
                  </a:schemeClr>
                </a:solidFill>
              </a:rPr>
              <a:t>Rs.5.00 lakh</a:t>
            </a:r>
          </a:p>
          <a:p>
            <a:pPr marL="285750" indent="-285750">
              <a:buClr>
                <a:srgbClr val="00A0C0"/>
              </a:buClr>
              <a:buFont typeface="Arial" panose="020B0604020202020204" pitchFamily="34" charset="0"/>
              <a:buChar char="•"/>
            </a:pPr>
            <a:endParaRPr lang="en-US" sz="2400" dirty="0">
              <a:solidFill>
                <a:schemeClr val="accent1">
                  <a:lumMod val="50000"/>
                </a:schemeClr>
              </a:solidFill>
            </a:endParaRPr>
          </a:p>
          <a:p>
            <a:pPr marL="285750" indent="-285750">
              <a:buClr>
                <a:srgbClr val="00A0C0"/>
              </a:buClr>
              <a:buFont typeface="Arial" panose="020B0604020202020204" pitchFamily="34" charset="0"/>
              <a:buChar char="•"/>
            </a:pPr>
            <a:r>
              <a:rPr lang="en-US" sz="2400" b="1" dirty="0">
                <a:solidFill>
                  <a:schemeClr val="accent2">
                    <a:lumMod val="75000"/>
                  </a:schemeClr>
                </a:solidFill>
              </a:rPr>
              <a:t>Skilling and financing available to all dependents of the Manual Scavengers</a:t>
            </a:r>
          </a:p>
          <a:p>
            <a:pPr marL="285750" indent="-285750">
              <a:buClr>
                <a:srgbClr val="00A0C0"/>
              </a:buClr>
              <a:buFont typeface="Arial" panose="020B0604020202020204" pitchFamily="34" charset="0"/>
              <a:buChar char="•"/>
            </a:pPr>
            <a:endParaRPr lang="en-US" sz="2000" dirty="0">
              <a:solidFill>
                <a:schemeClr val="accent2">
                  <a:lumMod val="75000"/>
                </a:schemeClr>
              </a:solidFill>
            </a:endParaRPr>
          </a:p>
          <a:p>
            <a:pPr marL="285750" indent="-285750">
              <a:buClr>
                <a:srgbClr val="00A0C0"/>
              </a:buClr>
            </a:pPr>
            <a:endParaRPr lang="en-US" sz="2000" dirty="0">
              <a:solidFill>
                <a:schemeClr val="accent1">
                  <a:lumMod val="50000"/>
                </a:schemeClr>
              </a:solidFill>
            </a:endParaRPr>
          </a:p>
          <a:p>
            <a:r>
              <a:rPr lang="en-US" sz="2000" b="1" dirty="0">
                <a:solidFill>
                  <a:schemeClr val="accent1">
                    <a:lumMod val="50000"/>
                  </a:schemeClr>
                </a:solidFill>
              </a:rPr>
              <a:t> </a:t>
            </a:r>
            <a:endParaRPr lang="en-US" sz="2000" dirty="0">
              <a:solidFill>
                <a:schemeClr val="accent1">
                  <a:lumMod val="50000"/>
                </a:schemeClr>
              </a:solidFill>
            </a:endParaRPr>
          </a:p>
        </p:txBody>
      </p:sp>
      <p:sp>
        <p:nvSpPr>
          <p:cNvPr id="18" name="Slide Number Placeholder 17"/>
          <p:cNvSpPr>
            <a:spLocks noGrp="1"/>
          </p:cNvSpPr>
          <p:nvPr>
            <p:ph type="sldNum" sz="quarter" idx="12"/>
          </p:nvPr>
        </p:nvSpPr>
        <p:spPr/>
        <p:txBody>
          <a:bodyPr/>
          <a:lstStyle/>
          <a:p>
            <a:fld id="{BAFB9A62-36B1-4202-97A7-76C1F2B844D4}"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xmlns="" val="42187494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xmlns="" val="0"/>
              </a:ext>
            </a:extLst>
          </a:blip>
          <a:srcRect l="16739" r="5794"/>
          <a:stretch/>
        </p:blipFill>
        <p:spPr>
          <a:xfrm>
            <a:off x="6079066" y="0"/>
            <a:ext cx="6112933" cy="6858000"/>
          </a:xfrm>
          <a:prstGeom prst="rect">
            <a:avLst/>
          </a:prstGeom>
        </p:spPr>
      </p:pic>
      <p:grpSp>
        <p:nvGrpSpPr>
          <p:cNvPr id="11" name="Group 10" descr="decorative element">
            <a:extLst>
              <a:ext uri="{FF2B5EF4-FFF2-40B4-BE49-F238E27FC236}">
                <a16:creationId xmlns:a16="http://schemas.microsoft.com/office/drawing/2014/main" xmlns="" id="{AB025618-C830-4992-9CD3-D9E49BC79E67}"/>
              </a:ext>
            </a:extLst>
          </p:cNvPr>
          <p:cNvGrpSpPr/>
          <p:nvPr/>
        </p:nvGrpSpPr>
        <p:grpSpPr>
          <a:xfrm>
            <a:off x="2531679" y="0"/>
            <a:ext cx="7388298" cy="6858000"/>
            <a:chOff x="1826589" y="0"/>
            <a:chExt cx="7388298" cy="6858000"/>
          </a:xfrm>
        </p:grpSpPr>
        <p:sp>
          <p:nvSpPr>
            <p:cNvPr id="12" name="Parallelogram 11">
              <a:extLst>
                <a:ext uri="{FF2B5EF4-FFF2-40B4-BE49-F238E27FC236}">
                  <a16:creationId xmlns:a16="http://schemas.microsoft.com/office/drawing/2014/main" xmlns="" id="{11E692D4-6AEA-4652-A7AE-A02328258A55}"/>
                </a:ext>
              </a:extLst>
            </p:cNvPr>
            <p:cNvSpPr/>
            <p:nvPr/>
          </p:nvSpPr>
          <p:spPr>
            <a:xfrm>
              <a:off x="2618099" y="0"/>
              <a:ext cx="6596788" cy="6858000"/>
            </a:xfrm>
            <a:prstGeom prst="parallelogram">
              <a:avLst/>
            </a:prstGeom>
            <a:solidFill>
              <a:sysClr val="window" lastClr="FFFFFF">
                <a:alpha val="82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sp>
          <p:nvSpPr>
            <p:cNvPr id="13" name="Parallelogram 12">
              <a:extLst>
                <a:ext uri="{FF2B5EF4-FFF2-40B4-BE49-F238E27FC236}">
                  <a16:creationId xmlns:a16="http://schemas.microsoft.com/office/drawing/2014/main" xmlns="" id="{A134AA32-2418-4A09-9BA8-ED7207AC0D74}"/>
                </a:ext>
              </a:extLst>
            </p:cNvPr>
            <p:cNvSpPr/>
            <p:nvPr/>
          </p:nvSpPr>
          <p:spPr>
            <a:xfrm>
              <a:off x="2340861" y="0"/>
              <a:ext cx="6596788" cy="6858000"/>
            </a:xfrm>
            <a:prstGeom prst="parallelogram">
              <a:avLst/>
            </a:prstGeom>
            <a:solidFill>
              <a:sysClr val="window" lastClr="FFFFFF">
                <a:alpha val="61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sp>
          <p:nvSpPr>
            <p:cNvPr id="16" name="Parallelogram 15">
              <a:extLst>
                <a:ext uri="{FF2B5EF4-FFF2-40B4-BE49-F238E27FC236}">
                  <a16:creationId xmlns:a16="http://schemas.microsoft.com/office/drawing/2014/main" xmlns="" id="{0051AD99-BC4A-487F-BE1C-486FC5B8E9F2}"/>
                </a:ext>
              </a:extLst>
            </p:cNvPr>
            <p:cNvSpPr/>
            <p:nvPr/>
          </p:nvSpPr>
          <p:spPr>
            <a:xfrm>
              <a:off x="1826589" y="0"/>
              <a:ext cx="6596788" cy="6858000"/>
            </a:xfrm>
            <a:prstGeom prst="parallelogram">
              <a:avLst/>
            </a:prstGeom>
            <a:solidFill>
              <a:sysClr val="window" lastClr="FFFFFF">
                <a:alpha val="84000"/>
              </a:sysClr>
            </a:solidFill>
            <a:ln w="12700" cap="flat" cmpd="sng" algn="ctr">
              <a:noFill/>
              <a:prstDash val="solid"/>
              <a:miter lim="800000"/>
            </a:ln>
            <a:effectLst/>
          </p:spPr>
          <p:txBody>
            <a:bodyPr rtlCol="0" anchor="ctr"/>
            <a:lstStyle/>
            <a:p>
              <a:pPr algn="ctr"/>
              <a:endParaRPr lang="en-GB" kern="0" dirty="0">
                <a:solidFill>
                  <a:prstClr val="white"/>
                </a:solidFill>
                <a:latin typeface="Calibri Light"/>
              </a:endParaRPr>
            </a:p>
          </p:txBody>
        </p:sp>
      </p:grpSp>
      <p:grpSp>
        <p:nvGrpSpPr>
          <p:cNvPr id="14" name="Group 13"/>
          <p:cNvGrpSpPr/>
          <p:nvPr/>
        </p:nvGrpSpPr>
        <p:grpSpPr>
          <a:xfrm>
            <a:off x="-1" y="203423"/>
            <a:ext cx="7446603" cy="1002497"/>
            <a:chOff x="-1" y="203423"/>
            <a:chExt cx="7446603"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Other Schemes</a:t>
              </a:r>
            </a:p>
          </p:txBody>
        </p:sp>
      </p:grpSp>
      <p:sp>
        <p:nvSpPr>
          <p:cNvPr id="8" name="Rectangle 7"/>
          <p:cNvSpPr/>
          <p:nvPr/>
        </p:nvSpPr>
        <p:spPr>
          <a:xfrm>
            <a:off x="152079" y="1313837"/>
            <a:ext cx="9350267" cy="3231654"/>
          </a:xfrm>
          <a:prstGeom prst="rect">
            <a:avLst/>
          </a:prstGeom>
        </p:spPr>
        <p:txBody>
          <a:bodyPr wrap="square">
            <a:spAutoFit/>
          </a:bodyPr>
          <a:lstStyle/>
          <a:p>
            <a:r>
              <a:rPr lang="en-US" b="1" dirty="0">
                <a:solidFill>
                  <a:srgbClr val="000000"/>
                </a:solidFill>
                <a:latin typeface="Calibri" panose="020F0502020204030204" pitchFamily="34" charset="0"/>
              </a:rPr>
              <a:t> </a:t>
            </a:r>
            <a:endParaRPr lang="en-US" dirty="0">
              <a:solidFill>
                <a:srgbClr val="000000"/>
              </a:solidFill>
              <a:latin typeface="Calibri" panose="020F0502020204030204" pitchFamily="34" charset="0"/>
            </a:endParaRPr>
          </a:p>
          <a:p>
            <a:pPr marL="285750" indent="-285750">
              <a:buClr>
                <a:srgbClr val="00A0C0"/>
              </a:buClr>
              <a:buFont typeface="Arial" panose="020B0604020202020204" pitchFamily="34" charset="0"/>
              <a:buChar char="•"/>
            </a:pPr>
            <a:endParaRPr lang="en-US" dirty="0">
              <a:solidFill>
                <a:srgbClr val="000000"/>
              </a:solidFill>
              <a:latin typeface="Calibri" panose="020F0502020204030204" pitchFamily="34" charset="0"/>
            </a:endParaRPr>
          </a:p>
          <a:p>
            <a:r>
              <a:rPr lang="en-US" sz="2400" b="1" dirty="0"/>
              <a:t>B. </a:t>
            </a:r>
            <a:r>
              <a:rPr lang="en-US" sz="2400" dirty="0"/>
              <a:t>Under Centrally Sponsored Scheme of ‘</a:t>
            </a:r>
            <a:r>
              <a:rPr lang="en-US" sz="2400" b="1" dirty="0"/>
              <a:t>Pre-Matric Scholarships:</a:t>
            </a:r>
          </a:p>
          <a:p>
            <a:endParaRPr lang="en-US" sz="2400" dirty="0"/>
          </a:p>
          <a:p>
            <a:pPr marL="717550" indent="-285750">
              <a:buClr>
                <a:srgbClr val="00A0C0"/>
              </a:buClr>
              <a:buFont typeface="Arial" panose="020B0604020202020204" pitchFamily="34" charset="0"/>
              <a:buChar char="•"/>
            </a:pPr>
            <a:r>
              <a:rPr lang="en-US" sz="2400" dirty="0"/>
              <a:t>Rs.225 per month is provided to day-scholars</a:t>
            </a:r>
          </a:p>
          <a:p>
            <a:pPr marL="717550" indent="-285750">
              <a:buClr>
                <a:srgbClr val="00A0C0"/>
              </a:buClr>
              <a:buFont typeface="Arial" panose="020B0604020202020204" pitchFamily="34" charset="0"/>
              <a:buChar char="•"/>
            </a:pPr>
            <a:endParaRPr lang="en-US" sz="2400" dirty="0"/>
          </a:p>
          <a:p>
            <a:pPr marL="717550" indent="-285750">
              <a:buClr>
                <a:srgbClr val="00A0C0"/>
              </a:buClr>
              <a:buFont typeface="Arial" panose="020B0604020202020204" pitchFamily="34" charset="0"/>
              <a:buChar char="•"/>
            </a:pPr>
            <a:r>
              <a:rPr lang="en-US" sz="2400" dirty="0"/>
              <a:t>Rs.700 per month to hostellers</a:t>
            </a:r>
          </a:p>
          <a:p>
            <a:pPr marL="285750" indent="-285750">
              <a:buClr>
                <a:srgbClr val="00A0C0"/>
              </a:buClr>
              <a:buFont typeface="Arial" panose="020B0604020202020204" pitchFamily="34" charset="0"/>
              <a:buChar char="•"/>
            </a:pPr>
            <a:endParaRPr lang="en-US" sz="2400" dirty="0"/>
          </a:p>
          <a:p>
            <a:r>
              <a:rPr lang="en-US" sz="2400" b="1" dirty="0"/>
              <a:t>C. </a:t>
            </a:r>
            <a:r>
              <a:rPr lang="en-US" sz="2400" dirty="0"/>
              <a:t>SC/BC get benefits under regular SC/BC schemes</a:t>
            </a:r>
          </a:p>
        </p:txBody>
      </p:sp>
      <p:sp>
        <p:nvSpPr>
          <p:cNvPr id="18" name="Slide Number Placeholder 17"/>
          <p:cNvSpPr>
            <a:spLocks noGrp="1"/>
          </p:cNvSpPr>
          <p:nvPr>
            <p:ph type="sldNum" sz="quarter" idx="12"/>
          </p:nvPr>
        </p:nvSpPr>
        <p:spPr/>
        <p:txBody>
          <a:bodyPr/>
          <a:lstStyle/>
          <a:p>
            <a:fld id="{BAFB9A62-36B1-4202-97A7-76C1F2B844D4}"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xmlns="" val="9373486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 y="168809"/>
            <a:ext cx="7446603" cy="883840"/>
            <a:chOff x="108856" y="154121"/>
            <a:chExt cx="7446603" cy="883840"/>
          </a:xfrm>
        </p:grpSpPr>
        <p:sp>
          <p:nvSpPr>
            <p:cNvPr id="35" name="Freeform: Shape 12">
              <a:extLst>
                <a:ext uri="{FF2B5EF4-FFF2-40B4-BE49-F238E27FC236}">
                  <a16:creationId xmlns:a16="http://schemas.microsoft.com/office/drawing/2014/main" xmlns="" id="{C6577883-A694-450C-A2C7-C9C8A85D9915}"/>
                </a:ext>
              </a:extLst>
            </p:cNvPr>
            <p:cNvSpPr/>
            <p:nvPr/>
          </p:nvSpPr>
          <p:spPr>
            <a:xfrm flipH="1" flipV="1">
              <a:off x="108857" y="154122"/>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36" name="Freeform: Shape 12">
              <a:extLst>
                <a:ext uri="{FF2B5EF4-FFF2-40B4-BE49-F238E27FC236}">
                  <a16:creationId xmlns:a16="http://schemas.microsoft.com/office/drawing/2014/main" xmlns="" id="{C6577883-A694-450C-A2C7-C9C8A85D9915}"/>
                </a:ext>
              </a:extLst>
            </p:cNvPr>
            <p:cNvSpPr/>
            <p:nvPr/>
          </p:nvSpPr>
          <p:spPr>
            <a:xfrm flipH="1" flipV="1">
              <a:off x="108856" y="154121"/>
              <a:ext cx="7282543"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grpSp>
      <p:graphicFrame>
        <p:nvGraphicFramePr>
          <p:cNvPr id="16" name="Table 15"/>
          <p:cNvGraphicFramePr>
            <a:graphicFrameLocks noGrp="1"/>
          </p:cNvGraphicFramePr>
          <p:nvPr>
            <p:extLst>
              <p:ext uri="{D42A27DB-BD31-4B8C-83A1-F6EECF244321}">
                <p14:modId xmlns:p14="http://schemas.microsoft.com/office/powerpoint/2010/main" xmlns="" val="795342506"/>
              </p:ext>
            </p:extLst>
          </p:nvPr>
        </p:nvGraphicFramePr>
        <p:xfrm>
          <a:off x="152399" y="1290155"/>
          <a:ext cx="11887202" cy="4943363"/>
        </p:xfrm>
        <a:graphic>
          <a:graphicData uri="http://schemas.openxmlformats.org/drawingml/2006/table">
            <a:tbl>
              <a:tblPr/>
              <a:tblGrid>
                <a:gridCol w="887378">
                  <a:extLst>
                    <a:ext uri="{9D8B030D-6E8A-4147-A177-3AD203B41FA5}">
                      <a16:colId xmlns:a16="http://schemas.microsoft.com/office/drawing/2014/main" xmlns="" val="20000"/>
                    </a:ext>
                  </a:extLst>
                </a:gridCol>
                <a:gridCol w="3367368">
                  <a:extLst>
                    <a:ext uri="{9D8B030D-6E8A-4147-A177-3AD203B41FA5}">
                      <a16:colId xmlns:a16="http://schemas.microsoft.com/office/drawing/2014/main" xmlns="" val="20001"/>
                    </a:ext>
                  </a:extLst>
                </a:gridCol>
                <a:gridCol w="2763140">
                  <a:extLst>
                    <a:ext uri="{9D8B030D-6E8A-4147-A177-3AD203B41FA5}">
                      <a16:colId xmlns:a16="http://schemas.microsoft.com/office/drawing/2014/main" xmlns="" val="20002"/>
                    </a:ext>
                  </a:extLst>
                </a:gridCol>
                <a:gridCol w="1462973">
                  <a:extLst>
                    <a:ext uri="{9D8B030D-6E8A-4147-A177-3AD203B41FA5}">
                      <a16:colId xmlns:a16="http://schemas.microsoft.com/office/drawing/2014/main" xmlns="" val="20003"/>
                    </a:ext>
                  </a:extLst>
                </a:gridCol>
                <a:gridCol w="1462973">
                  <a:extLst>
                    <a:ext uri="{9D8B030D-6E8A-4147-A177-3AD203B41FA5}">
                      <a16:colId xmlns:a16="http://schemas.microsoft.com/office/drawing/2014/main" xmlns="" val="20004"/>
                    </a:ext>
                  </a:extLst>
                </a:gridCol>
                <a:gridCol w="1943370">
                  <a:extLst>
                    <a:ext uri="{9D8B030D-6E8A-4147-A177-3AD203B41FA5}">
                      <a16:colId xmlns:a16="http://schemas.microsoft.com/office/drawing/2014/main" xmlns="" val="20005"/>
                    </a:ext>
                  </a:extLst>
                </a:gridCol>
              </a:tblGrid>
              <a:tr h="404290">
                <a:tc rowSpan="2">
                  <a:txBody>
                    <a:bodyPr/>
                    <a:lstStyle/>
                    <a:p>
                      <a:pPr>
                        <a:lnSpc>
                          <a:spcPct val="115000"/>
                        </a:lnSpc>
                        <a:spcAft>
                          <a:spcPts val="0"/>
                        </a:spcAft>
                      </a:pPr>
                      <a:r>
                        <a:rPr lang="en-IN" sz="1800" b="1" dirty="0">
                          <a:latin typeface="Arial"/>
                          <a:ea typeface="Calibri"/>
                          <a:cs typeface="Mangal"/>
                        </a:rPr>
                        <a:t>Sl. No.</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rowSpan="2">
                  <a:txBody>
                    <a:bodyPr/>
                    <a:lstStyle/>
                    <a:p>
                      <a:pPr algn="ctr">
                        <a:lnSpc>
                          <a:spcPct val="115000"/>
                        </a:lnSpc>
                        <a:spcAft>
                          <a:spcPts val="0"/>
                        </a:spcAft>
                      </a:pPr>
                      <a:r>
                        <a:rPr lang="en-IN" sz="1800" b="1" dirty="0">
                          <a:latin typeface="Arial"/>
                          <a:ea typeface="Calibri"/>
                          <a:cs typeface="Mangal"/>
                        </a:rPr>
                        <a:t>Name of the scheme</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rowSpan="2">
                  <a:txBody>
                    <a:bodyPr/>
                    <a:lstStyle/>
                    <a:p>
                      <a:pPr algn="ctr">
                        <a:lnSpc>
                          <a:spcPct val="115000"/>
                        </a:lnSpc>
                        <a:spcAft>
                          <a:spcPts val="0"/>
                        </a:spcAft>
                      </a:pPr>
                      <a:r>
                        <a:rPr lang="en-IN" sz="1800" b="1" dirty="0">
                          <a:latin typeface="Arial"/>
                          <a:ea typeface="Calibri"/>
                          <a:cs typeface="Mangal"/>
                        </a:rPr>
                        <a:t>Maximum Limit  </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gridSpan="2">
                  <a:txBody>
                    <a:bodyPr/>
                    <a:lstStyle/>
                    <a:p>
                      <a:pPr algn="ctr">
                        <a:lnSpc>
                          <a:spcPct val="115000"/>
                        </a:lnSpc>
                        <a:spcAft>
                          <a:spcPts val="0"/>
                        </a:spcAft>
                      </a:pPr>
                      <a:r>
                        <a:rPr lang="en-IN" sz="1800" b="1">
                          <a:latin typeface="Arial"/>
                          <a:ea typeface="Calibri"/>
                          <a:cs typeface="Mangal"/>
                        </a:rPr>
                        <a:t>Rate of interest to</a:t>
                      </a:r>
                      <a:endParaRPr lang="en-IN" sz="160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IN"/>
                    </a:p>
                  </a:txBody>
                  <a:tcPr/>
                </a:tc>
                <a:tc rowSpan="2">
                  <a:txBody>
                    <a:bodyPr/>
                    <a:lstStyle/>
                    <a:p>
                      <a:pPr marR="111760" algn="ctr">
                        <a:lnSpc>
                          <a:spcPct val="115000"/>
                        </a:lnSpc>
                        <a:spcAft>
                          <a:spcPts val="0"/>
                        </a:spcAft>
                      </a:pPr>
                      <a:r>
                        <a:rPr lang="en-IN" sz="1800" b="1" dirty="0">
                          <a:latin typeface="Arial"/>
                          <a:ea typeface="Calibri"/>
                          <a:cs typeface="Mangal"/>
                        </a:rPr>
                        <a:t>Repayment period</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404290">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a:lnSpc>
                          <a:spcPct val="115000"/>
                        </a:lnSpc>
                        <a:spcAft>
                          <a:spcPts val="0"/>
                        </a:spcAft>
                      </a:pPr>
                      <a:r>
                        <a:rPr lang="en-IN" sz="1800" b="1" dirty="0">
                          <a:latin typeface="Arial"/>
                          <a:ea typeface="Calibri"/>
                          <a:cs typeface="Mangal"/>
                        </a:rPr>
                        <a:t>CAs</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IN" sz="1800" b="1" dirty="0">
                          <a:latin typeface="Arial"/>
                          <a:ea typeface="Calibri"/>
                          <a:cs typeface="Mangal"/>
                        </a:rPr>
                        <a:t>Beneficiaries</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vMerge="1">
                  <a:txBody>
                    <a:bodyPr/>
                    <a:lstStyle/>
                    <a:p>
                      <a:endParaRPr lang="en-IN"/>
                    </a:p>
                  </a:txBody>
                  <a:tcPr/>
                </a:tc>
                <a:extLst>
                  <a:ext uri="{0D108BD9-81ED-4DB2-BD59-A6C34878D82A}">
                    <a16:rowId xmlns:a16="http://schemas.microsoft.com/office/drawing/2014/main" xmlns="" val="10001"/>
                  </a:ext>
                </a:extLst>
              </a:tr>
              <a:tr h="404290">
                <a:tc>
                  <a:txBody>
                    <a:bodyPr/>
                    <a:lstStyle/>
                    <a:p>
                      <a:pPr algn="ctr">
                        <a:lnSpc>
                          <a:spcPct val="115000"/>
                        </a:lnSpc>
                        <a:spcAft>
                          <a:spcPts val="0"/>
                        </a:spcAft>
                      </a:pPr>
                      <a:r>
                        <a:rPr lang="en-IN" sz="1800" dirty="0">
                          <a:latin typeface="Arial"/>
                          <a:ea typeface="Calibri"/>
                          <a:cs typeface="Mangal"/>
                        </a:rPr>
                        <a:t>1.</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dirty="0" err="1">
                          <a:latin typeface="Arial"/>
                          <a:ea typeface="Calibri"/>
                          <a:cs typeface="Mangal"/>
                        </a:rPr>
                        <a:t>Mahila</a:t>
                      </a:r>
                      <a:r>
                        <a:rPr lang="en-IN" sz="1800" dirty="0">
                          <a:latin typeface="Arial"/>
                          <a:ea typeface="Calibri"/>
                          <a:cs typeface="Mangal"/>
                        </a:rPr>
                        <a:t> </a:t>
                      </a:r>
                      <a:r>
                        <a:rPr lang="en-IN" sz="1800" dirty="0" err="1">
                          <a:latin typeface="Arial"/>
                          <a:ea typeface="Calibri"/>
                          <a:cs typeface="Mangal"/>
                        </a:rPr>
                        <a:t>Samridhi</a:t>
                      </a:r>
                      <a:r>
                        <a:rPr lang="en-IN" sz="1800" dirty="0">
                          <a:latin typeface="Arial"/>
                          <a:ea typeface="Calibri"/>
                          <a:cs typeface="Mangal"/>
                        </a:rPr>
                        <a:t> </a:t>
                      </a:r>
                      <a:r>
                        <a:rPr lang="en-IN" sz="1800" dirty="0" err="1">
                          <a:latin typeface="Arial"/>
                          <a:ea typeface="Calibri"/>
                          <a:cs typeface="Mangal"/>
                        </a:rPr>
                        <a:t>Yojana</a:t>
                      </a:r>
                      <a:r>
                        <a:rPr lang="en-IN" sz="1800" dirty="0">
                          <a:latin typeface="Arial"/>
                          <a:ea typeface="Calibri"/>
                          <a:cs typeface="Mangal"/>
                        </a:rPr>
                        <a:t> (MSY)</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dirty="0" err="1">
                          <a:latin typeface="Arial"/>
                          <a:ea typeface="Calibri"/>
                          <a:cs typeface="Mangal"/>
                        </a:rPr>
                        <a:t>Upto</a:t>
                      </a:r>
                      <a:r>
                        <a:rPr lang="en-IN" sz="1800" dirty="0">
                          <a:latin typeface="Arial"/>
                          <a:ea typeface="Calibri"/>
                          <a:cs typeface="Mangal"/>
                        </a:rPr>
                        <a:t> Rs.1,00,000/-</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dirty="0">
                          <a:latin typeface="Arial"/>
                          <a:ea typeface="Calibri"/>
                          <a:cs typeface="Mangal"/>
                        </a:rPr>
                        <a:t>1% p.a.</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a:latin typeface="Arial"/>
                          <a:ea typeface="Calibri"/>
                          <a:cs typeface="Mangal"/>
                        </a:rPr>
                        <a:t>4% p.a.</a:t>
                      </a:r>
                      <a:endParaRPr lang="en-IN" sz="160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a:latin typeface="Arial"/>
                          <a:ea typeface="Calibri"/>
                          <a:cs typeface="Mangal"/>
                        </a:rPr>
                        <a:t>3 years* </a:t>
                      </a:r>
                      <a:endParaRPr lang="en-IN" sz="160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04290">
                <a:tc>
                  <a:txBody>
                    <a:bodyPr/>
                    <a:lstStyle/>
                    <a:p>
                      <a:pPr algn="ctr">
                        <a:lnSpc>
                          <a:spcPct val="115000"/>
                        </a:lnSpc>
                        <a:spcAft>
                          <a:spcPts val="0"/>
                        </a:spcAft>
                      </a:pPr>
                      <a:r>
                        <a:rPr lang="en-IN" sz="1800" dirty="0">
                          <a:latin typeface="Arial"/>
                          <a:ea typeface="Calibri"/>
                          <a:cs typeface="Mangal"/>
                        </a:rPr>
                        <a:t>2</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a:latin typeface="Arial"/>
                          <a:ea typeface="Calibri"/>
                          <a:cs typeface="Mangal"/>
                        </a:rPr>
                        <a:t>Mahila Adhikarita Yojana (MAY)</a:t>
                      </a:r>
                      <a:endParaRPr lang="en-IN" sz="160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dirty="0" err="1">
                          <a:latin typeface="Arial"/>
                          <a:ea typeface="Calibri"/>
                          <a:cs typeface="Mangal"/>
                        </a:rPr>
                        <a:t>Upto</a:t>
                      </a:r>
                      <a:r>
                        <a:rPr lang="en-IN" sz="1800" dirty="0">
                          <a:latin typeface="Arial"/>
                          <a:ea typeface="Calibri"/>
                          <a:cs typeface="Mangal"/>
                        </a:rPr>
                        <a:t> Rs.2.00 </a:t>
                      </a:r>
                      <a:r>
                        <a:rPr lang="en-IN" sz="1800" dirty="0" err="1">
                          <a:latin typeface="Arial"/>
                          <a:ea typeface="Calibri"/>
                          <a:cs typeface="Mangal"/>
                        </a:rPr>
                        <a:t>lac</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dirty="0">
                          <a:latin typeface="Arial"/>
                          <a:ea typeface="Calibri"/>
                          <a:cs typeface="Mangal"/>
                        </a:rPr>
                        <a:t>2% p.a.</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dirty="0">
                          <a:latin typeface="Arial"/>
                          <a:ea typeface="Calibri"/>
                          <a:cs typeface="Mangal"/>
                        </a:rPr>
                        <a:t>5% p.a.</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a:latin typeface="Arial"/>
                          <a:ea typeface="Calibri"/>
                          <a:cs typeface="Mangal"/>
                        </a:rPr>
                        <a:t>5 years *</a:t>
                      </a:r>
                      <a:endParaRPr lang="en-IN" sz="160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04290">
                <a:tc>
                  <a:txBody>
                    <a:bodyPr/>
                    <a:lstStyle/>
                    <a:p>
                      <a:pPr algn="ctr">
                        <a:lnSpc>
                          <a:spcPct val="115000"/>
                        </a:lnSpc>
                        <a:spcAft>
                          <a:spcPts val="0"/>
                        </a:spcAft>
                      </a:pPr>
                      <a:r>
                        <a:rPr lang="en-IN" sz="1800">
                          <a:latin typeface="Arial"/>
                          <a:ea typeface="Calibri"/>
                          <a:cs typeface="Mangal"/>
                        </a:rPr>
                        <a:t>3</a:t>
                      </a:r>
                      <a:endParaRPr lang="en-IN" sz="160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a:latin typeface="Arial"/>
                          <a:ea typeface="Calibri"/>
                          <a:cs typeface="Mangal"/>
                        </a:rPr>
                        <a:t>Micro Credit Finance (MCF)</a:t>
                      </a:r>
                      <a:endParaRPr lang="en-IN" sz="160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dirty="0" err="1">
                          <a:latin typeface="Arial"/>
                          <a:ea typeface="Calibri"/>
                          <a:cs typeface="Mangal"/>
                        </a:rPr>
                        <a:t>Upto</a:t>
                      </a:r>
                      <a:r>
                        <a:rPr lang="en-IN" sz="1800" dirty="0">
                          <a:latin typeface="Arial"/>
                          <a:ea typeface="Calibri"/>
                          <a:cs typeface="Mangal"/>
                        </a:rPr>
                        <a:t>  Rs.1,00,000/- </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a:latin typeface="Arial"/>
                          <a:ea typeface="Calibri"/>
                          <a:cs typeface="Mangal"/>
                        </a:rPr>
                        <a:t>2% p.a.</a:t>
                      </a:r>
                      <a:endParaRPr lang="en-IN" sz="160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dirty="0">
                          <a:latin typeface="Arial"/>
                          <a:ea typeface="Calibri"/>
                          <a:cs typeface="Mangal"/>
                        </a:rPr>
                        <a:t>5% p.a.</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dirty="0">
                          <a:latin typeface="Arial"/>
                          <a:ea typeface="Calibri"/>
                          <a:cs typeface="Mangal"/>
                        </a:rPr>
                        <a:t>3 years*</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04290">
                <a:tc>
                  <a:txBody>
                    <a:bodyPr/>
                    <a:lstStyle/>
                    <a:p>
                      <a:pPr algn="ctr">
                        <a:lnSpc>
                          <a:spcPct val="115000"/>
                        </a:lnSpc>
                        <a:spcAft>
                          <a:spcPts val="0"/>
                        </a:spcAft>
                      </a:pPr>
                      <a:r>
                        <a:rPr lang="en-IN" sz="1800">
                          <a:latin typeface="Arial"/>
                          <a:ea typeface="Calibri"/>
                          <a:cs typeface="Mangal"/>
                        </a:rPr>
                        <a:t>4</a:t>
                      </a:r>
                      <a:endParaRPr lang="en-IN" sz="160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a:latin typeface="Arial"/>
                          <a:ea typeface="Calibri"/>
                          <a:cs typeface="Mangal"/>
                        </a:rPr>
                        <a:t>General Term Loan (GTL)</a:t>
                      </a:r>
                      <a:endParaRPr lang="en-IN" sz="160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a:latin typeface="Arial"/>
                          <a:ea typeface="Calibri"/>
                          <a:cs typeface="Mangal"/>
                        </a:rPr>
                        <a:t>Upto Rs.15.00 lacs</a:t>
                      </a:r>
                      <a:endParaRPr lang="en-IN" sz="160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dirty="0">
                          <a:latin typeface="Arial"/>
                          <a:ea typeface="Calibri"/>
                          <a:cs typeface="Mangal"/>
                        </a:rPr>
                        <a:t>3% p.a.</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dirty="0">
                          <a:latin typeface="Arial"/>
                          <a:ea typeface="Calibri"/>
                          <a:cs typeface="Mangal"/>
                        </a:rPr>
                        <a:t>6% p.a.</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dirty="0">
                          <a:latin typeface="Arial"/>
                          <a:ea typeface="Calibri"/>
                          <a:cs typeface="Mangal"/>
                        </a:rPr>
                        <a:t>10 years* </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290977">
                <a:tc>
                  <a:txBody>
                    <a:bodyPr/>
                    <a:lstStyle/>
                    <a:p>
                      <a:pPr algn="ctr">
                        <a:lnSpc>
                          <a:spcPct val="115000"/>
                        </a:lnSpc>
                        <a:spcAft>
                          <a:spcPts val="0"/>
                        </a:spcAft>
                      </a:pPr>
                      <a:r>
                        <a:rPr lang="en-IN" sz="1800">
                          <a:latin typeface="Arial"/>
                          <a:ea typeface="Calibri"/>
                          <a:cs typeface="Mangal"/>
                        </a:rPr>
                        <a:t>5</a:t>
                      </a:r>
                      <a:endParaRPr lang="en-IN" sz="160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dirty="0">
                          <a:latin typeface="Arial"/>
                          <a:ea typeface="Calibri"/>
                          <a:cs typeface="Mangal"/>
                        </a:rPr>
                        <a:t>Education loan (EL)</a:t>
                      </a:r>
                      <a:endParaRPr lang="en-IN" sz="1600" dirty="0">
                        <a:latin typeface="Calibri"/>
                        <a:ea typeface="Calibri"/>
                        <a:cs typeface="Mangal"/>
                      </a:endParaRPr>
                    </a:p>
                    <a:p>
                      <a:pPr algn="just">
                        <a:lnSpc>
                          <a:spcPct val="115000"/>
                        </a:lnSpc>
                        <a:spcAft>
                          <a:spcPts val="0"/>
                        </a:spcAft>
                      </a:pPr>
                      <a:r>
                        <a:rPr lang="en-IN" sz="1800" dirty="0">
                          <a:latin typeface="Arial"/>
                          <a:ea typeface="Calibri"/>
                          <a:cs typeface="Mangal"/>
                        </a:rPr>
                        <a:t>-For study in India</a:t>
                      </a:r>
                      <a:endParaRPr lang="en-IN" sz="1600" dirty="0">
                        <a:latin typeface="Calibri"/>
                        <a:ea typeface="Calibri"/>
                        <a:cs typeface="Mangal"/>
                      </a:endParaRPr>
                    </a:p>
                    <a:p>
                      <a:pPr algn="just">
                        <a:lnSpc>
                          <a:spcPct val="115000"/>
                        </a:lnSpc>
                        <a:spcAft>
                          <a:spcPts val="0"/>
                        </a:spcAft>
                      </a:pPr>
                      <a:r>
                        <a:rPr lang="en-IN" sz="1800" dirty="0">
                          <a:latin typeface="Arial"/>
                          <a:ea typeface="Calibri"/>
                          <a:cs typeface="Mangal"/>
                        </a:rPr>
                        <a:t>-For study abroad</a:t>
                      </a:r>
                      <a:endParaRPr lang="en-IN" sz="1600" dirty="0">
                        <a:latin typeface="Calibri"/>
                        <a:ea typeface="Calibri"/>
                        <a:cs typeface="Mangal"/>
                      </a:endParaRPr>
                    </a:p>
                    <a:p>
                      <a:pPr algn="just">
                        <a:lnSpc>
                          <a:spcPct val="115000"/>
                        </a:lnSpc>
                        <a:spcAft>
                          <a:spcPts val="0"/>
                        </a:spcAft>
                      </a:pPr>
                      <a:r>
                        <a:rPr lang="en-IN" sz="1200" dirty="0">
                          <a:latin typeface="Arial"/>
                          <a:ea typeface="Calibri"/>
                          <a:cs typeface="Mangal"/>
                        </a:rPr>
                        <a:t>[The interest on Education Loan (for study in India) is reimbursable under the scheme of Ministry of Human Resource Development Government of India to the beneficiaries whose family annual income is </a:t>
                      </a:r>
                      <a:r>
                        <a:rPr lang="en-IN" sz="1200" dirty="0" err="1">
                          <a:latin typeface="Arial"/>
                          <a:ea typeface="Calibri"/>
                          <a:cs typeface="Mangal"/>
                        </a:rPr>
                        <a:t>upto</a:t>
                      </a:r>
                      <a:r>
                        <a:rPr lang="en-IN" sz="1200" dirty="0">
                          <a:latin typeface="Arial"/>
                          <a:ea typeface="Calibri"/>
                          <a:cs typeface="Mangal"/>
                        </a:rPr>
                        <a:t> 4.50 </a:t>
                      </a:r>
                      <a:r>
                        <a:rPr lang="en-IN" sz="1200" dirty="0" err="1">
                          <a:latin typeface="Arial"/>
                          <a:ea typeface="Calibri"/>
                          <a:cs typeface="Mangal"/>
                        </a:rPr>
                        <a:t>lac</a:t>
                      </a:r>
                      <a:r>
                        <a:rPr lang="en-IN" sz="1200" dirty="0">
                          <a:latin typeface="Arial"/>
                          <a:ea typeface="Calibri"/>
                          <a:cs typeface="Mangal"/>
                        </a:rPr>
                        <a:t> per annum]</a:t>
                      </a:r>
                      <a:endParaRPr lang="en-IN" sz="20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IN" sz="1800">
                        <a:latin typeface="Arial"/>
                        <a:ea typeface="Calibri"/>
                        <a:cs typeface="Mangal"/>
                      </a:endParaRPr>
                    </a:p>
                    <a:p>
                      <a:pPr algn="just">
                        <a:lnSpc>
                          <a:spcPct val="115000"/>
                        </a:lnSpc>
                        <a:spcAft>
                          <a:spcPts val="0"/>
                        </a:spcAft>
                      </a:pPr>
                      <a:r>
                        <a:rPr lang="en-IN" sz="1800">
                          <a:latin typeface="Arial"/>
                          <a:ea typeface="Calibri"/>
                          <a:cs typeface="Mangal"/>
                        </a:rPr>
                        <a:t>Upto Rs.10.00 lacs</a:t>
                      </a:r>
                      <a:endParaRPr lang="en-IN" sz="1600">
                        <a:latin typeface="Calibri"/>
                        <a:ea typeface="Calibri"/>
                        <a:cs typeface="Mangal"/>
                      </a:endParaRPr>
                    </a:p>
                    <a:p>
                      <a:pPr marL="457200" algn="just">
                        <a:lnSpc>
                          <a:spcPct val="115000"/>
                        </a:lnSpc>
                        <a:spcAft>
                          <a:spcPts val="0"/>
                        </a:spcAft>
                      </a:pPr>
                      <a:r>
                        <a:rPr lang="en-IN" sz="1800">
                          <a:latin typeface="Arial"/>
                          <a:ea typeface="Calibri"/>
                          <a:cs typeface="Mangal"/>
                        </a:rPr>
                        <a:t>Upto Rs.20.00 lacs </a:t>
                      </a:r>
                      <a:endParaRPr lang="en-IN" sz="160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IN" sz="1800" dirty="0">
                        <a:latin typeface="Arial"/>
                        <a:ea typeface="Calibri"/>
                        <a:cs typeface="Mangal"/>
                      </a:endParaRPr>
                    </a:p>
                    <a:p>
                      <a:pPr algn="just">
                        <a:lnSpc>
                          <a:spcPct val="115000"/>
                        </a:lnSpc>
                        <a:spcAft>
                          <a:spcPts val="0"/>
                        </a:spcAft>
                      </a:pPr>
                      <a:r>
                        <a:rPr lang="en-IN" sz="1800" dirty="0">
                          <a:latin typeface="Arial"/>
                          <a:ea typeface="Calibri"/>
                          <a:cs typeface="Mangal"/>
                        </a:rPr>
                        <a:t>1% p.a.</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IN" sz="1800" dirty="0">
                        <a:latin typeface="Arial"/>
                        <a:ea typeface="Calibri"/>
                        <a:cs typeface="Mangal"/>
                      </a:endParaRPr>
                    </a:p>
                    <a:p>
                      <a:pPr algn="just">
                        <a:lnSpc>
                          <a:spcPct val="115000"/>
                        </a:lnSpc>
                        <a:spcAft>
                          <a:spcPts val="0"/>
                        </a:spcAft>
                      </a:pPr>
                      <a:r>
                        <a:rPr lang="en-IN" sz="1800" dirty="0">
                          <a:latin typeface="Arial"/>
                          <a:ea typeface="Calibri"/>
                          <a:cs typeface="Mangal"/>
                        </a:rPr>
                        <a:t>4% p.a.#</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IN" sz="1800" dirty="0">
                          <a:latin typeface="Arial"/>
                          <a:ea typeface="Calibri"/>
                          <a:cs typeface="Mangal"/>
                        </a:rPr>
                        <a:t>5 years after co-termination of course with moratorium period of one year. </a:t>
                      </a:r>
                      <a:endParaRPr lang="en-IN" sz="1600" dirty="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11" name="Slide Number Placeholder 10"/>
          <p:cNvSpPr>
            <a:spLocks noGrp="1"/>
          </p:cNvSpPr>
          <p:nvPr>
            <p:ph type="sldNum" sz="quarter" idx="12"/>
          </p:nvPr>
        </p:nvSpPr>
        <p:spPr/>
        <p:txBody>
          <a:bodyPr/>
          <a:lstStyle/>
          <a:p>
            <a:fld id="{BAFB9A62-36B1-4202-97A7-76C1F2B844D4}" type="slidenum">
              <a:rPr lang="en-US" smtClean="0">
                <a:solidFill>
                  <a:prstClr val="black">
                    <a:tint val="75000"/>
                  </a:prstClr>
                </a:solidFill>
              </a:rPr>
              <a:pPr/>
              <a:t>62</a:t>
            </a:fld>
            <a:endParaRPr lang="en-US">
              <a:solidFill>
                <a:prstClr val="black">
                  <a:tint val="75000"/>
                </a:prstClr>
              </a:solidFill>
            </a:endParaRPr>
          </a:p>
        </p:txBody>
      </p:sp>
      <p:sp>
        <p:nvSpPr>
          <p:cNvPr id="2" name="TextBox 1">
            <a:extLst>
              <a:ext uri="{FF2B5EF4-FFF2-40B4-BE49-F238E27FC236}">
                <a16:creationId xmlns:a16="http://schemas.microsoft.com/office/drawing/2014/main" xmlns="" id="{8B81CE23-74E4-3B68-6E8E-BED9CE90B158}"/>
              </a:ext>
            </a:extLst>
          </p:cNvPr>
          <p:cNvSpPr txBox="1"/>
          <p:nvPr/>
        </p:nvSpPr>
        <p:spPr>
          <a:xfrm>
            <a:off x="152399" y="406317"/>
            <a:ext cx="6755504" cy="954107"/>
          </a:xfrm>
          <a:prstGeom prst="rect">
            <a:avLst/>
          </a:prstGeom>
          <a:noFill/>
        </p:spPr>
        <p:txBody>
          <a:bodyPr wrap="none" rtlCol="0">
            <a:spAutoFit/>
          </a:bodyPr>
          <a:lstStyle/>
          <a:p>
            <a:r>
              <a:rPr lang="en-US" sz="2800" b="1" dirty="0">
                <a:solidFill>
                  <a:prstClr val="white"/>
                </a:solidFill>
              </a:rPr>
              <a:t>Loan schemes of NSKFDC for it’s targe group</a:t>
            </a:r>
          </a:p>
          <a:p>
            <a:endParaRPr lang="en-IN" sz="2800" dirty="0"/>
          </a:p>
        </p:txBody>
      </p:sp>
    </p:spTree>
    <p:extLst>
      <p:ext uri="{BB962C8B-B14F-4D97-AF65-F5344CB8AC3E}">
        <p14:creationId xmlns:p14="http://schemas.microsoft.com/office/powerpoint/2010/main" xmlns="" val="22903499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4223086896"/>
              </p:ext>
            </p:extLst>
          </p:nvPr>
        </p:nvGraphicFramePr>
        <p:xfrm>
          <a:off x="503463" y="3048477"/>
          <a:ext cx="10708823" cy="3700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163286" y="1066532"/>
            <a:ext cx="11525251" cy="2185214"/>
          </a:xfrm>
          <a:prstGeom prst="rect">
            <a:avLst/>
          </a:prstGeom>
        </p:spPr>
        <p:txBody>
          <a:bodyPr>
            <a:spAutoFit/>
          </a:bodyPr>
          <a:lstStyle/>
          <a:p>
            <a:pPr algn="just" fontAlgn="auto">
              <a:spcBef>
                <a:spcPts val="0"/>
              </a:spcBef>
              <a:spcAft>
                <a:spcPts val="0"/>
              </a:spcAft>
              <a:buFont typeface="Arial" pitchFamily="34" charset="0"/>
              <a:buChar char="•"/>
              <a:defRPr/>
            </a:pPr>
            <a:r>
              <a:rPr lang="en-GB" sz="1600" kern="0" dirty="0">
                <a:uFill>
                  <a:solidFill/>
                </a:uFill>
                <a:ea typeface="Times New Roman Bold"/>
                <a:sym typeface="Times New Roman Bold"/>
              </a:rPr>
              <a:t>  </a:t>
            </a:r>
            <a:r>
              <a:rPr lang="en-GB" sz="2000" kern="0" dirty="0">
                <a:uFill>
                  <a:solidFill/>
                </a:uFill>
                <a:ea typeface="Times New Roman Bold"/>
                <a:sym typeface="Times New Roman Bold"/>
              </a:rPr>
              <a:t>The objective of the SUY scheme is to prevent manual hazardous cleaning and to promote mechanised cleaning. </a:t>
            </a:r>
          </a:p>
          <a:p>
            <a:pPr algn="just" fontAlgn="auto">
              <a:spcBef>
                <a:spcPts val="0"/>
              </a:spcBef>
              <a:spcAft>
                <a:spcPts val="0"/>
              </a:spcAft>
              <a:buFont typeface="Arial" pitchFamily="34" charset="0"/>
              <a:buChar char="•"/>
              <a:defRPr/>
            </a:pPr>
            <a:endParaRPr lang="en-GB" sz="2000" kern="0" dirty="0">
              <a:uFill>
                <a:solidFill/>
              </a:uFill>
              <a:ea typeface="Times New Roman Bold"/>
              <a:sym typeface="Times New Roman Bold"/>
            </a:endParaRPr>
          </a:p>
          <a:p>
            <a:pPr algn="just" fontAlgn="auto">
              <a:spcBef>
                <a:spcPts val="0"/>
              </a:spcBef>
              <a:spcAft>
                <a:spcPts val="0"/>
              </a:spcAft>
              <a:buFont typeface="Arial" pitchFamily="34" charset="0"/>
              <a:buChar char="•"/>
              <a:defRPr/>
            </a:pPr>
            <a:r>
              <a:rPr lang="en-GB" sz="2000" kern="0" dirty="0">
                <a:uFill>
                  <a:solidFill/>
                </a:uFill>
                <a:ea typeface="Times New Roman Bold"/>
                <a:sym typeface="Times New Roman Bold"/>
              </a:rPr>
              <a:t>   NSKFDC under its </a:t>
            </a:r>
            <a:r>
              <a:rPr lang="en-GB" sz="2000" kern="0" dirty="0" err="1">
                <a:uFill>
                  <a:solidFill/>
                </a:uFill>
                <a:ea typeface="Times New Roman Bold"/>
                <a:sym typeface="Times New Roman Bold"/>
              </a:rPr>
              <a:t>Swachhta</a:t>
            </a:r>
            <a:r>
              <a:rPr lang="en-GB" sz="2000" kern="0" dirty="0">
                <a:uFill>
                  <a:solidFill/>
                </a:uFill>
                <a:ea typeface="Times New Roman Bold"/>
                <a:sym typeface="Times New Roman Bold"/>
              </a:rPr>
              <a:t> </a:t>
            </a:r>
            <a:r>
              <a:rPr lang="en-GB" sz="2000" kern="0" dirty="0" err="1">
                <a:uFill>
                  <a:solidFill/>
                </a:uFill>
                <a:ea typeface="Times New Roman Bold"/>
                <a:sym typeface="Times New Roman Bold"/>
              </a:rPr>
              <a:t>Udyami</a:t>
            </a:r>
            <a:r>
              <a:rPr lang="en-GB" sz="2000" kern="0" dirty="0">
                <a:uFill>
                  <a:solidFill/>
                </a:uFill>
                <a:ea typeface="Times New Roman Bold"/>
                <a:sym typeface="Times New Roman Bold"/>
              </a:rPr>
              <a:t> </a:t>
            </a:r>
            <a:r>
              <a:rPr lang="en-GB" sz="2000" kern="0" dirty="0" err="1">
                <a:uFill>
                  <a:solidFill/>
                </a:uFill>
                <a:ea typeface="Times New Roman Bold"/>
                <a:sym typeface="Times New Roman Bold"/>
              </a:rPr>
              <a:t>Yojana</a:t>
            </a:r>
            <a:r>
              <a:rPr lang="en-GB" sz="2000" kern="0" dirty="0">
                <a:uFill>
                  <a:solidFill/>
                </a:uFill>
                <a:ea typeface="Times New Roman Bold"/>
                <a:sym typeface="Times New Roman Bold"/>
              </a:rPr>
              <a:t> (SUY) provides financial assistance for procurement and operation of sanitation related equipments/vehicles with a view to promote mechanised cleaning. Three broad implementation models of SUY are as under:</a:t>
            </a:r>
          </a:p>
          <a:p>
            <a:pPr algn="just" fontAlgn="auto">
              <a:spcBef>
                <a:spcPts val="0"/>
              </a:spcBef>
              <a:spcAft>
                <a:spcPts val="0"/>
              </a:spcAft>
              <a:buFont typeface="Arial" pitchFamily="34" charset="0"/>
              <a:buChar char="•"/>
              <a:defRPr/>
            </a:pPr>
            <a:endParaRPr lang="en-GB" sz="1600" kern="0" dirty="0">
              <a:uFill>
                <a:solidFill/>
              </a:uFill>
              <a:ea typeface="Times New Roman Bold"/>
              <a:sym typeface="Times New Roman Bold"/>
            </a:endParaRPr>
          </a:p>
        </p:txBody>
      </p:sp>
      <p:sp>
        <p:nvSpPr>
          <p:cNvPr id="5133" name="Slide Number Placeholder 13"/>
          <p:cNvSpPr>
            <a:spLocks noGrp="1"/>
          </p:cNvSpPr>
          <p:nvPr>
            <p:ph type="sldNum" sz="quarter" idx="12"/>
          </p:nvPr>
        </p:nvSpPr>
        <p:spPr bwMode="auto">
          <a:xfrm>
            <a:off x="11609917" y="6440488"/>
            <a:ext cx="480483" cy="4175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B3DA4B88-3DD5-41AF-91FA-08826E6B1509}" type="slidenum">
              <a:rPr lang="en-US" smtClean="0">
                <a:solidFill>
                  <a:srgbClr val="898989"/>
                </a:solidFill>
              </a:rPr>
              <a:pPr fontAlgn="base">
                <a:spcBef>
                  <a:spcPct val="0"/>
                </a:spcBef>
                <a:spcAft>
                  <a:spcPct val="0"/>
                </a:spcAft>
                <a:defRPr/>
              </a:pPr>
              <a:t>63</a:t>
            </a:fld>
            <a:endParaRPr lang="en-US">
              <a:solidFill>
                <a:srgbClr val="898989"/>
              </a:solidFill>
            </a:endParaRPr>
          </a:p>
        </p:txBody>
      </p:sp>
      <p:grpSp>
        <p:nvGrpSpPr>
          <p:cNvPr id="2" name="Group 1">
            <a:extLst>
              <a:ext uri="{FF2B5EF4-FFF2-40B4-BE49-F238E27FC236}">
                <a16:creationId xmlns:a16="http://schemas.microsoft.com/office/drawing/2014/main" xmlns="" id="{5FCDB46E-7B1E-973C-90A4-8464EE9343C9}"/>
              </a:ext>
            </a:extLst>
          </p:cNvPr>
          <p:cNvGrpSpPr/>
          <p:nvPr/>
        </p:nvGrpSpPr>
        <p:grpSpPr>
          <a:xfrm>
            <a:off x="-1" y="203423"/>
            <a:ext cx="7446603" cy="798063"/>
            <a:chOff x="-1" y="203423"/>
            <a:chExt cx="7446603" cy="1002497"/>
          </a:xfrm>
        </p:grpSpPr>
        <p:sp>
          <p:nvSpPr>
            <p:cNvPr id="3" name="Freeform: Shape 12">
              <a:extLst>
                <a:ext uri="{FF2B5EF4-FFF2-40B4-BE49-F238E27FC236}">
                  <a16:creationId xmlns:a16="http://schemas.microsoft.com/office/drawing/2014/main" xmlns="" id="{8C8BC12F-E8DF-DC21-F9A3-13D12E656841}"/>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8" name="Freeform: Shape 12">
              <a:extLst>
                <a:ext uri="{FF2B5EF4-FFF2-40B4-BE49-F238E27FC236}">
                  <a16:creationId xmlns:a16="http://schemas.microsoft.com/office/drawing/2014/main" xmlns="" id="{544AFA6A-3765-9C4F-E966-DCB72165F09E}"/>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9" name="Rectangle 8">
              <a:extLst>
                <a:ext uri="{FF2B5EF4-FFF2-40B4-BE49-F238E27FC236}">
                  <a16:creationId xmlns:a16="http://schemas.microsoft.com/office/drawing/2014/main" xmlns="" id="{9ECAFC1D-2320-7F6B-5609-18E1E2FFFA69}"/>
                </a:ext>
              </a:extLst>
            </p:cNvPr>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bg1"/>
                  </a:solidFill>
                </a:rPr>
                <a:t>Swachhta</a:t>
              </a:r>
              <a:r>
                <a:rPr lang="en-US" sz="2800" b="1" dirty="0">
                  <a:solidFill>
                    <a:schemeClr val="bg1"/>
                  </a:solidFill>
                </a:rPr>
                <a:t> </a:t>
              </a:r>
              <a:r>
                <a:rPr lang="en-US" sz="2800" b="1" dirty="0" err="1">
                  <a:solidFill>
                    <a:schemeClr val="bg1"/>
                  </a:solidFill>
                </a:rPr>
                <a:t>Udyami</a:t>
              </a:r>
              <a:r>
                <a:rPr lang="en-US" sz="2800" b="1" dirty="0">
                  <a:solidFill>
                    <a:schemeClr val="bg1"/>
                  </a:solidFill>
                </a:rPr>
                <a:t> </a:t>
              </a:r>
              <a:r>
                <a:rPr lang="en-US" sz="2800" b="1" dirty="0" err="1">
                  <a:solidFill>
                    <a:schemeClr val="bg1"/>
                  </a:solidFill>
                </a:rPr>
                <a:t>Yojna</a:t>
              </a:r>
              <a:r>
                <a:rPr lang="en-US" sz="2800" b="1" dirty="0">
                  <a:solidFill>
                    <a:schemeClr val="bg1"/>
                  </a:solidFill>
                </a:rPr>
                <a:t> (SUY)</a:t>
              </a: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01486"/>
            <a:ext cx="12192000" cy="5932714"/>
          </a:xfrm>
        </p:spPr>
        <p:style>
          <a:lnRef idx="2">
            <a:schemeClr val="accent4"/>
          </a:lnRef>
          <a:fillRef idx="1">
            <a:schemeClr val="lt1"/>
          </a:fillRef>
          <a:effectRef idx="0">
            <a:schemeClr val="accent4"/>
          </a:effectRef>
          <a:fontRef idx="minor">
            <a:schemeClr val="dk1"/>
          </a:fontRef>
        </p:style>
        <p:txBody>
          <a:bodyPr rtlCol="0">
            <a:normAutofit/>
          </a:bodyPr>
          <a:lstStyle/>
          <a:p>
            <a:pPr marL="0" indent="0" algn="just" eaLnBrk="1" fontAlgn="auto" hangingPunct="1">
              <a:spcAft>
                <a:spcPts val="0"/>
              </a:spcAft>
              <a:buFont typeface="Wingdings 2" pitchFamily="18" charset="2"/>
              <a:buNone/>
              <a:defRPr/>
            </a:pPr>
            <a:r>
              <a:rPr lang="en-IN" sz="2900" b="1" u="sng" dirty="0">
                <a:cs typeface="Times New Roman" pitchFamily="18" charset="0"/>
              </a:rPr>
              <a:t>Eligibility:</a:t>
            </a:r>
            <a:r>
              <a:rPr lang="en-IN" sz="2900" b="1" dirty="0">
                <a:cs typeface="Times New Roman" pitchFamily="18" charset="0"/>
              </a:rPr>
              <a:t> </a:t>
            </a:r>
            <a:r>
              <a:rPr lang="en-IN" sz="2900" dirty="0">
                <a:cs typeface="Times New Roman" pitchFamily="18" charset="0"/>
              </a:rPr>
              <a:t>Identified Manual </a:t>
            </a:r>
          </a:p>
          <a:p>
            <a:pPr marL="0" indent="0" algn="just" eaLnBrk="1" fontAlgn="auto" hangingPunct="1">
              <a:spcAft>
                <a:spcPts val="0"/>
              </a:spcAft>
              <a:buFont typeface="Wingdings 2" pitchFamily="18" charset="2"/>
              <a:buNone/>
              <a:defRPr/>
            </a:pPr>
            <a:r>
              <a:rPr lang="en-IN" sz="2900" dirty="0">
                <a:cs typeface="Times New Roman" pitchFamily="18" charset="0"/>
              </a:rPr>
              <a:t>Scavengers, Sanitation Workers </a:t>
            </a:r>
          </a:p>
          <a:p>
            <a:pPr marL="0" indent="0" algn="just" eaLnBrk="1" fontAlgn="auto" hangingPunct="1">
              <a:spcAft>
                <a:spcPts val="0"/>
              </a:spcAft>
              <a:buFont typeface="Wingdings 2" pitchFamily="18" charset="2"/>
              <a:buNone/>
              <a:defRPr/>
            </a:pPr>
            <a:r>
              <a:rPr lang="en-IN" sz="2900" dirty="0">
                <a:cs typeface="Times New Roman" pitchFamily="18" charset="0"/>
              </a:rPr>
              <a:t>and their dependants. </a:t>
            </a:r>
          </a:p>
          <a:p>
            <a:pPr marL="0" indent="0" algn="just" eaLnBrk="1" fontAlgn="auto" hangingPunct="1">
              <a:spcAft>
                <a:spcPts val="0"/>
              </a:spcAft>
              <a:buFont typeface="Wingdings 2" pitchFamily="18" charset="2"/>
              <a:buNone/>
              <a:defRPr/>
            </a:pPr>
            <a:r>
              <a:rPr lang="en-US" sz="2900" b="1" u="sng" dirty="0">
                <a:cs typeface="Times New Roman" pitchFamily="18" charset="0"/>
              </a:rPr>
              <a:t>Capital subsidy:</a:t>
            </a:r>
          </a:p>
          <a:p>
            <a:pPr marL="0" indent="0" algn="just" eaLnBrk="1" fontAlgn="auto" hangingPunct="1">
              <a:spcAft>
                <a:spcPts val="0"/>
              </a:spcAft>
              <a:buFont typeface="Wingdings 2" pitchFamily="18" charset="2"/>
              <a:buNone/>
              <a:defRPr/>
            </a:pPr>
            <a:endParaRPr lang="en-US" b="1" u="sng" dirty="0"/>
          </a:p>
        </p:txBody>
      </p:sp>
      <p:sp>
        <p:nvSpPr>
          <p:cNvPr id="5" name="Slide Number Placeholder 5"/>
          <p:cNvSpPr>
            <a:spLocks noGrp="1"/>
          </p:cNvSpPr>
          <p:nvPr>
            <p:ph type="sldNum" sz="quarter" idx="12"/>
          </p:nvPr>
        </p:nvSpPr>
        <p:spPr>
          <a:xfrm>
            <a:off x="10972800" y="6356351"/>
            <a:ext cx="609600" cy="365125"/>
          </a:xfrm>
        </p:spPr>
        <p:txBody>
          <a:bodyPr/>
          <a:lstStyle/>
          <a:p>
            <a:pPr>
              <a:defRPr/>
            </a:pPr>
            <a:fld id="{91D5DB8E-136B-4910-868E-06671329EAE2}" type="slidenum">
              <a:rPr lang="en-US"/>
              <a:pPr>
                <a:defRPr/>
              </a:pPr>
              <a:t>64</a:t>
            </a:fld>
            <a:endParaRPr lang="en-US" dirty="0"/>
          </a:p>
        </p:txBody>
      </p:sp>
      <p:sp>
        <p:nvSpPr>
          <p:cNvPr id="7" name="Pentagon 6"/>
          <p:cNvSpPr/>
          <p:nvPr/>
        </p:nvSpPr>
        <p:spPr>
          <a:xfrm>
            <a:off x="51821" y="3281361"/>
            <a:ext cx="3402579" cy="11430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t>Projects up to Rs. 5.00 lakh</a:t>
            </a:r>
            <a:endParaRPr lang="en-IN" sz="2800" dirty="0"/>
          </a:p>
        </p:txBody>
      </p:sp>
      <p:sp>
        <p:nvSpPr>
          <p:cNvPr id="8" name="Rounded Rectangle 7"/>
          <p:cNvSpPr/>
          <p:nvPr/>
        </p:nvSpPr>
        <p:spPr>
          <a:xfrm>
            <a:off x="3505199" y="3112861"/>
            <a:ext cx="3320144" cy="121920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t>50% of  project cost</a:t>
            </a:r>
            <a:endParaRPr lang="en-IN" sz="2800" dirty="0"/>
          </a:p>
        </p:txBody>
      </p:sp>
      <p:sp>
        <p:nvSpPr>
          <p:cNvPr id="9" name="Pentagon 8"/>
          <p:cNvSpPr/>
          <p:nvPr/>
        </p:nvSpPr>
        <p:spPr>
          <a:xfrm>
            <a:off x="69964" y="4636369"/>
            <a:ext cx="3402579" cy="1447800"/>
          </a:xfrm>
          <a:prstGeom prst="homePlat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t>Projects between Rs. 5.00 </a:t>
            </a:r>
            <a:r>
              <a:rPr lang="en-US" sz="2800" dirty="0" err="1"/>
              <a:t>lakh</a:t>
            </a:r>
            <a:r>
              <a:rPr lang="en-US" sz="2800" dirty="0"/>
              <a:t> to Rs. 15.00 </a:t>
            </a:r>
            <a:r>
              <a:rPr lang="en-US" sz="2800" dirty="0" err="1"/>
              <a:t>lakh</a:t>
            </a:r>
            <a:endParaRPr lang="en-IN" sz="2800" dirty="0"/>
          </a:p>
        </p:txBody>
      </p:sp>
      <p:sp>
        <p:nvSpPr>
          <p:cNvPr id="10" name="Rounded Rectangle 9"/>
          <p:cNvSpPr/>
          <p:nvPr/>
        </p:nvSpPr>
        <p:spPr>
          <a:xfrm>
            <a:off x="3505199" y="4625975"/>
            <a:ext cx="3320144" cy="14478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solidFill>
                  <a:schemeClr val="bg1"/>
                </a:solidFill>
              </a:rPr>
              <a:t>Rs. 2.50 </a:t>
            </a:r>
            <a:r>
              <a:rPr lang="en-US" sz="2400" dirty="0" err="1">
                <a:solidFill>
                  <a:schemeClr val="bg1"/>
                </a:solidFill>
              </a:rPr>
              <a:t>lakh</a:t>
            </a:r>
            <a:r>
              <a:rPr lang="en-US" sz="2400" dirty="0">
                <a:solidFill>
                  <a:schemeClr val="bg1"/>
                </a:solidFill>
              </a:rPr>
              <a:t> + 25% of the remaining project cost between Rs. 5.00 </a:t>
            </a:r>
            <a:r>
              <a:rPr lang="en-US" sz="2400" dirty="0" err="1">
                <a:solidFill>
                  <a:schemeClr val="bg1"/>
                </a:solidFill>
              </a:rPr>
              <a:t>lakh</a:t>
            </a:r>
            <a:r>
              <a:rPr lang="en-US" sz="2400" dirty="0">
                <a:solidFill>
                  <a:schemeClr val="bg1"/>
                </a:solidFill>
              </a:rPr>
              <a:t> to Rs. 15.00 </a:t>
            </a:r>
            <a:r>
              <a:rPr lang="en-US" sz="2400" dirty="0" err="1">
                <a:solidFill>
                  <a:schemeClr val="bg1"/>
                </a:solidFill>
              </a:rPr>
              <a:t>lakh</a:t>
            </a:r>
            <a:endParaRPr lang="en-IN" sz="2400" dirty="0">
              <a:solidFill>
                <a:schemeClr val="bg1"/>
              </a:solidFill>
            </a:endParaRPr>
          </a:p>
        </p:txBody>
      </p:sp>
      <p:pic>
        <p:nvPicPr>
          <p:cNvPr id="6152" name="Picture 2" descr="F:\SRMS\Revised SRMS\Rehabilitation proposals sanctions release\Proposals for Comprehensive Rehabilitaion\SUY\SUY Proposals\Ghaziabad Photograph.jpg"/>
          <p:cNvPicPr>
            <a:picLocks noChangeAspect="1" noChangeArrowheads="1"/>
          </p:cNvPicPr>
          <p:nvPr/>
        </p:nvPicPr>
        <p:blipFill>
          <a:blip r:embed="rId2"/>
          <a:srcRect/>
          <a:stretch>
            <a:fillRect/>
          </a:stretch>
        </p:blipFill>
        <p:spPr bwMode="auto">
          <a:xfrm>
            <a:off x="6965124" y="1066532"/>
            <a:ext cx="5175055" cy="2775765"/>
          </a:xfrm>
          <a:prstGeom prst="rect">
            <a:avLst/>
          </a:prstGeom>
          <a:noFill/>
          <a:ln w="9525">
            <a:noFill/>
            <a:miter lim="800000"/>
            <a:headEnd/>
            <a:tailEnd/>
          </a:ln>
        </p:spPr>
      </p:pic>
      <p:pic>
        <p:nvPicPr>
          <p:cNvPr id="6169" name="Picture 2"/>
          <p:cNvPicPr>
            <a:picLocks noChangeAspect="1" noChangeArrowheads="1"/>
          </p:cNvPicPr>
          <p:nvPr/>
        </p:nvPicPr>
        <p:blipFill>
          <a:blip r:embed="rId3"/>
          <a:srcRect t="15259"/>
          <a:stretch>
            <a:fillRect/>
          </a:stretch>
        </p:blipFill>
        <p:spPr bwMode="auto">
          <a:xfrm>
            <a:off x="6965124" y="3918498"/>
            <a:ext cx="5156912" cy="2983401"/>
          </a:xfrm>
          <a:prstGeom prst="rect">
            <a:avLst/>
          </a:prstGeom>
          <a:noFill/>
          <a:ln w="9525">
            <a:noFill/>
            <a:miter lim="800000"/>
            <a:headEnd/>
            <a:tailEnd/>
          </a:ln>
        </p:spPr>
      </p:pic>
      <p:sp>
        <p:nvSpPr>
          <p:cNvPr id="6172" name="Slide Number Placeholder 13"/>
          <p:cNvSpPr txBox="1">
            <a:spLocks/>
          </p:cNvSpPr>
          <p:nvPr/>
        </p:nvSpPr>
        <p:spPr bwMode="auto">
          <a:xfrm>
            <a:off x="11609917" y="6440488"/>
            <a:ext cx="480483" cy="417512"/>
          </a:xfrm>
          <a:prstGeom prst="rect">
            <a:avLst/>
          </a:prstGeom>
          <a:noFill/>
          <a:ln w="9525">
            <a:noFill/>
            <a:miter lim="800000"/>
            <a:headEnd/>
            <a:tailEnd/>
          </a:ln>
        </p:spPr>
        <p:txBody>
          <a:bodyPr anchor="ctr"/>
          <a:lstStyle/>
          <a:p>
            <a:pPr algn="r"/>
            <a:fld id="{17D28D14-7555-48E5-AC78-9C021A6151FB}" type="slidenum">
              <a:rPr lang="en-US" sz="1200">
                <a:solidFill>
                  <a:srgbClr val="898989"/>
                </a:solidFill>
                <a:latin typeface="Calibri" pitchFamily="34" charset="0"/>
              </a:rPr>
              <a:pPr algn="r"/>
              <a:t>64</a:t>
            </a:fld>
            <a:endParaRPr lang="en-US" sz="1200">
              <a:solidFill>
                <a:srgbClr val="898989"/>
              </a:solidFill>
              <a:latin typeface="Calibri" pitchFamily="34" charset="0"/>
            </a:endParaRPr>
          </a:p>
        </p:txBody>
      </p:sp>
      <p:grpSp>
        <p:nvGrpSpPr>
          <p:cNvPr id="2" name="Group 1">
            <a:extLst>
              <a:ext uri="{FF2B5EF4-FFF2-40B4-BE49-F238E27FC236}">
                <a16:creationId xmlns:a16="http://schemas.microsoft.com/office/drawing/2014/main" xmlns="" id="{38A6D1E4-B731-80F9-F58A-05A30BA50A79}"/>
              </a:ext>
            </a:extLst>
          </p:cNvPr>
          <p:cNvGrpSpPr/>
          <p:nvPr/>
        </p:nvGrpSpPr>
        <p:grpSpPr>
          <a:xfrm>
            <a:off x="-1" y="94563"/>
            <a:ext cx="7446603" cy="798063"/>
            <a:chOff x="-1" y="203423"/>
            <a:chExt cx="7446603" cy="1002497"/>
          </a:xfrm>
        </p:grpSpPr>
        <p:sp>
          <p:nvSpPr>
            <p:cNvPr id="4" name="Freeform: Shape 12">
              <a:extLst>
                <a:ext uri="{FF2B5EF4-FFF2-40B4-BE49-F238E27FC236}">
                  <a16:creationId xmlns:a16="http://schemas.microsoft.com/office/drawing/2014/main" xmlns="" id="{9CF204B6-A9FE-B01B-4C35-F0208E9A3CD4}"/>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6" name="Freeform: Shape 12">
              <a:extLst>
                <a:ext uri="{FF2B5EF4-FFF2-40B4-BE49-F238E27FC236}">
                  <a16:creationId xmlns:a16="http://schemas.microsoft.com/office/drawing/2014/main" xmlns="" id="{43765415-DB02-F9E6-4A29-FBC01F1D22FB}"/>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12" name="Rectangle 11">
              <a:extLst>
                <a:ext uri="{FF2B5EF4-FFF2-40B4-BE49-F238E27FC236}">
                  <a16:creationId xmlns:a16="http://schemas.microsoft.com/office/drawing/2014/main" xmlns="" id="{653C4349-2A64-53EC-7BF2-A40B25B5D01A}"/>
                </a:ext>
              </a:extLst>
            </p:cNvPr>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bg1"/>
                  </a:solidFill>
                </a:rPr>
                <a:t>Swachhta</a:t>
              </a:r>
              <a:r>
                <a:rPr lang="en-US" sz="2800" b="1" dirty="0">
                  <a:solidFill>
                    <a:schemeClr val="bg1"/>
                  </a:solidFill>
                </a:rPr>
                <a:t> </a:t>
              </a:r>
              <a:r>
                <a:rPr lang="en-US" sz="2800" b="1" dirty="0" err="1">
                  <a:solidFill>
                    <a:schemeClr val="bg1"/>
                  </a:solidFill>
                </a:rPr>
                <a:t>Udyami</a:t>
              </a:r>
              <a:r>
                <a:rPr lang="en-US" sz="2800" b="1" dirty="0">
                  <a:solidFill>
                    <a:schemeClr val="bg1"/>
                  </a:solidFill>
                </a:rPr>
                <a:t> </a:t>
              </a:r>
              <a:r>
                <a:rPr lang="en-US" sz="2800" b="1" dirty="0" err="1">
                  <a:solidFill>
                    <a:schemeClr val="bg1"/>
                  </a:solidFill>
                </a:rPr>
                <a:t>Yojna</a:t>
              </a:r>
              <a:r>
                <a:rPr lang="en-US" sz="2800" b="1" dirty="0">
                  <a:solidFill>
                    <a:schemeClr val="bg1"/>
                  </a:solidFill>
                </a:rPr>
                <a:t> (SUY)</a:t>
              </a: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10972800" y="6356351"/>
            <a:ext cx="609600" cy="365125"/>
          </a:xfrm>
        </p:spPr>
        <p:txBody>
          <a:bodyPr/>
          <a:lstStyle/>
          <a:p>
            <a:pPr>
              <a:defRPr/>
            </a:pPr>
            <a:fld id="{ECFB5D19-80BF-463C-8D32-A895A07BF9BB}" type="slidenum">
              <a:rPr lang="en-US"/>
              <a:pPr>
                <a:defRPr/>
              </a:pPr>
              <a:t>65</a:t>
            </a:fld>
            <a:endParaRPr lang="en-US" dirty="0"/>
          </a:p>
        </p:txBody>
      </p:sp>
      <p:sp>
        <p:nvSpPr>
          <p:cNvPr id="7" name="Pentagon 6"/>
          <p:cNvSpPr/>
          <p:nvPr/>
        </p:nvSpPr>
        <p:spPr>
          <a:xfrm>
            <a:off x="1016000" y="2857500"/>
            <a:ext cx="4673600" cy="1143000"/>
          </a:xfrm>
          <a:prstGeom prst="homePlate">
            <a:avLst/>
          </a:prstGeom>
          <a:effectLst>
            <a:outerShdw blurRad="50800" dist="381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2400" dirty="0">
                <a:cs typeface="Arial" pitchFamily="34" charset="0"/>
              </a:rPr>
              <a:t>Maximum project share per beneficiary</a:t>
            </a:r>
            <a:r>
              <a:rPr lang="en-US" sz="3200" dirty="0"/>
              <a:t>	</a:t>
            </a:r>
            <a:endParaRPr lang="en-IN" sz="3200" dirty="0"/>
          </a:p>
        </p:txBody>
      </p:sp>
      <p:sp>
        <p:nvSpPr>
          <p:cNvPr id="8" name="Rounded Rectangle 7"/>
          <p:cNvSpPr/>
          <p:nvPr/>
        </p:nvSpPr>
        <p:spPr>
          <a:xfrm>
            <a:off x="5844750" y="2798830"/>
            <a:ext cx="4673600" cy="990601"/>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US" sz="2400" dirty="0">
                <a:cs typeface="Arial" pitchFamily="34" charset="0"/>
              </a:rPr>
              <a:t>Rs.10.00 </a:t>
            </a:r>
            <a:r>
              <a:rPr lang="en-US" sz="2400" dirty="0" err="1">
                <a:cs typeface="Arial" pitchFamily="34" charset="0"/>
              </a:rPr>
              <a:t>lakh</a:t>
            </a:r>
            <a:r>
              <a:rPr lang="en-US" sz="2400" dirty="0">
                <a:cs typeface="Arial" pitchFamily="34" charset="0"/>
              </a:rPr>
              <a:t> per beneficiary</a:t>
            </a:r>
            <a:endParaRPr lang="en-IN" sz="2400" dirty="0">
              <a:cs typeface="Arial" pitchFamily="34" charset="0"/>
            </a:endParaRPr>
          </a:p>
        </p:txBody>
      </p:sp>
      <p:sp>
        <p:nvSpPr>
          <p:cNvPr id="9" name="Pentagon 8"/>
          <p:cNvSpPr/>
          <p:nvPr/>
        </p:nvSpPr>
        <p:spPr>
          <a:xfrm>
            <a:off x="1016000" y="4467335"/>
            <a:ext cx="4673600" cy="1240972"/>
          </a:xfrm>
          <a:prstGeom prst="homePlate">
            <a:avLst/>
          </a:prstGeom>
          <a:effectLst>
            <a:outerShdw blurRad="50800" dist="381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2400" dirty="0">
                <a:cs typeface="Arial" pitchFamily="34" charset="0"/>
              </a:rPr>
              <a:t>Maximum capital subsidy per beneficiary</a:t>
            </a:r>
            <a:r>
              <a:rPr lang="en-US" sz="2800" dirty="0">
                <a:cs typeface="Arial" pitchFamily="34" charset="0"/>
              </a:rPr>
              <a:t>	</a:t>
            </a:r>
            <a:endParaRPr lang="en-IN" sz="2800" dirty="0">
              <a:cs typeface="Arial" pitchFamily="34" charset="0"/>
            </a:endParaRPr>
          </a:p>
        </p:txBody>
      </p:sp>
      <p:sp>
        <p:nvSpPr>
          <p:cNvPr id="10" name="Rounded Rectangle 9"/>
          <p:cNvSpPr/>
          <p:nvPr/>
        </p:nvSpPr>
        <p:spPr>
          <a:xfrm>
            <a:off x="5844750" y="4211521"/>
            <a:ext cx="4673600" cy="17526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US" sz="2400" dirty="0">
                <a:cs typeface="Arial" pitchFamily="34" charset="0"/>
              </a:rPr>
              <a:t>Rs.3.75 </a:t>
            </a:r>
            <a:r>
              <a:rPr lang="en-US" sz="2400" dirty="0" err="1">
                <a:cs typeface="Arial" pitchFamily="34" charset="0"/>
              </a:rPr>
              <a:t>lakh</a:t>
            </a:r>
            <a:r>
              <a:rPr lang="en-US" sz="2400" dirty="0">
                <a:cs typeface="Arial" pitchFamily="34" charset="0"/>
              </a:rPr>
              <a:t>. </a:t>
            </a:r>
          </a:p>
          <a:p>
            <a:pPr algn="ctr" fontAlgn="auto">
              <a:spcBef>
                <a:spcPts val="0"/>
              </a:spcBef>
              <a:spcAft>
                <a:spcPts val="0"/>
              </a:spcAft>
              <a:defRPr/>
            </a:pPr>
            <a:r>
              <a:rPr lang="en-US" sz="2400" dirty="0">
                <a:cs typeface="Arial" pitchFamily="34" charset="0"/>
              </a:rPr>
              <a:t>(Rs. 2.50 </a:t>
            </a:r>
            <a:r>
              <a:rPr lang="en-US" sz="2400" dirty="0" err="1">
                <a:cs typeface="Arial" pitchFamily="34" charset="0"/>
              </a:rPr>
              <a:t>lakh</a:t>
            </a:r>
            <a:r>
              <a:rPr lang="en-US" sz="2400" dirty="0">
                <a:cs typeface="Arial" pitchFamily="34" charset="0"/>
              </a:rPr>
              <a:t> for project cost </a:t>
            </a:r>
            <a:r>
              <a:rPr lang="en-US" sz="2400" dirty="0" err="1">
                <a:cs typeface="Arial" pitchFamily="34" charset="0"/>
              </a:rPr>
              <a:t>upto</a:t>
            </a:r>
            <a:r>
              <a:rPr lang="en-US" sz="2400" dirty="0">
                <a:cs typeface="Arial" pitchFamily="34" charset="0"/>
              </a:rPr>
              <a:t> Rs. 5.00 </a:t>
            </a:r>
            <a:r>
              <a:rPr lang="en-US" sz="2400" dirty="0" err="1">
                <a:cs typeface="Arial" pitchFamily="34" charset="0"/>
              </a:rPr>
              <a:t>lakh</a:t>
            </a:r>
            <a:r>
              <a:rPr lang="en-US" sz="2400" dirty="0">
                <a:cs typeface="Arial" pitchFamily="34" charset="0"/>
              </a:rPr>
              <a:t> + 25% of remaining project cost)</a:t>
            </a:r>
            <a:endParaRPr lang="en-IN" sz="2400" dirty="0">
              <a:cs typeface="Arial" pitchFamily="34" charset="0"/>
            </a:endParaRPr>
          </a:p>
        </p:txBody>
      </p:sp>
      <p:sp>
        <p:nvSpPr>
          <p:cNvPr id="11" name="Pentagon 10"/>
          <p:cNvSpPr/>
          <p:nvPr/>
        </p:nvSpPr>
        <p:spPr>
          <a:xfrm>
            <a:off x="1016000" y="1268863"/>
            <a:ext cx="4673600" cy="1143000"/>
          </a:xfrm>
          <a:prstGeom prst="homePlate">
            <a:avLst/>
          </a:prstGeom>
          <a:effectLst>
            <a:outerShdw blurRad="50800" dist="381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2400" dirty="0">
                <a:cs typeface="Arial" pitchFamily="34" charset="0"/>
              </a:rPr>
              <a:t>Maximum Project Cost</a:t>
            </a:r>
            <a:endParaRPr lang="en-IN" sz="2400" dirty="0">
              <a:cs typeface="Arial" pitchFamily="34" charset="0"/>
            </a:endParaRPr>
          </a:p>
        </p:txBody>
      </p:sp>
      <p:sp>
        <p:nvSpPr>
          <p:cNvPr id="12" name="Rounded Rectangle 11"/>
          <p:cNvSpPr/>
          <p:nvPr/>
        </p:nvSpPr>
        <p:spPr>
          <a:xfrm>
            <a:off x="5844750" y="1314717"/>
            <a:ext cx="4673600" cy="9906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US" sz="2400" dirty="0" err="1">
                <a:cs typeface="Arial" pitchFamily="34" charset="0"/>
              </a:rPr>
              <a:t>upto</a:t>
            </a:r>
            <a:r>
              <a:rPr lang="en-US" sz="2400" dirty="0">
                <a:cs typeface="Arial" pitchFamily="34" charset="0"/>
              </a:rPr>
              <a:t> Rs.50.00 </a:t>
            </a:r>
            <a:r>
              <a:rPr lang="en-US" sz="2400" dirty="0" err="1">
                <a:cs typeface="Arial" pitchFamily="34" charset="0"/>
              </a:rPr>
              <a:t>lakh</a:t>
            </a:r>
            <a:endParaRPr lang="en-IN" sz="2400" dirty="0">
              <a:cs typeface="Arial" pitchFamily="34" charset="0"/>
            </a:endParaRPr>
          </a:p>
        </p:txBody>
      </p:sp>
      <p:sp>
        <p:nvSpPr>
          <p:cNvPr id="7192" name="Slide Number Placeholder 13"/>
          <p:cNvSpPr txBox="1">
            <a:spLocks/>
          </p:cNvSpPr>
          <p:nvPr/>
        </p:nvSpPr>
        <p:spPr bwMode="auto">
          <a:xfrm>
            <a:off x="11609917" y="6440488"/>
            <a:ext cx="480483" cy="417512"/>
          </a:xfrm>
          <a:prstGeom prst="rect">
            <a:avLst/>
          </a:prstGeom>
          <a:noFill/>
          <a:ln w="9525">
            <a:noFill/>
            <a:miter lim="800000"/>
            <a:headEnd/>
            <a:tailEnd/>
          </a:ln>
        </p:spPr>
        <p:txBody>
          <a:bodyPr anchor="ctr"/>
          <a:lstStyle/>
          <a:p>
            <a:pPr algn="r"/>
            <a:fld id="{296F681D-D49B-4789-92E5-F10AA9442E42}" type="slidenum">
              <a:rPr lang="en-US" sz="1200">
                <a:solidFill>
                  <a:srgbClr val="898989"/>
                </a:solidFill>
                <a:latin typeface="Calibri" pitchFamily="34" charset="0"/>
              </a:rPr>
              <a:pPr algn="r"/>
              <a:t>65</a:t>
            </a:fld>
            <a:endParaRPr lang="en-US" sz="1200">
              <a:solidFill>
                <a:srgbClr val="898989"/>
              </a:solidFill>
              <a:latin typeface="Calibri" pitchFamily="34" charset="0"/>
            </a:endParaRPr>
          </a:p>
        </p:txBody>
      </p:sp>
      <p:grpSp>
        <p:nvGrpSpPr>
          <p:cNvPr id="2" name="Group 1">
            <a:extLst>
              <a:ext uri="{FF2B5EF4-FFF2-40B4-BE49-F238E27FC236}">
                <a16:creationId xmlns:a16="http://schemas.microsoft.com/office/drawing/2014/main" xmlns="" id="{F4A820F6-E44E-6AD0-6EB0-649896696990}"/>
              </a:ext>
            </a:extLst>
          </p:cNvPr>
          <p:cNvGrpSpPr/>
          <p:nvPr/>
        </p:nvGrpSpPr>
        <p:grpSpPr>
          <a:xfrm>
            <a:off x="-1" y="94563"/>
            <a:ext cx="7446603" cy="798063"/>
            <a:chOff x="-1" y="203423"/>
            <a:chExt cx="7446603" cy="1002497"/>
          </a:xfrm>
        </p:grpSpPr>
        <p:sp>
          <p:nvSpPr>
            <p:cNvPr id="3" name="Freeform: Shape 12">
              <a:extLst>
                <a:ext uri="{FF2B5EF4-FFF2-40B4-BE49-F238E27FC236}">
                  <a16:creationId xmlns:a16="http://schemas.microsoft.com/office/drawing/2014/main" xmlns="" id="{12741D61-78B9-CDD7-D281-78BE21FA88B1}"/>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4" name="Freeform: Shape 12">
              <a:extLst>
                <a:ext uri="{FF2B5EF4-FFF2-40B4-BE49-F238E27FC236}">
                  <a16:creationId xmlns:a16="http://schemas.microsoft.com/office/drawing/2014/main" xmlns="" id="{0C055919-1C81-BCEF-1252-B7E51AB03AC2}"/>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6" name="Rectangle 5">
              <a:extLst>
                <a:ext uri="{FF2B5EF4-FFF2-40B4-BE49-F238E27FC236}">
                  <a16:creationId xmlns:a16="http://schemas.microsoft.com/office/drawing/2014/main" xmlns="" id="{67617326-EA0C-0E04-EAAD-ABD1C880FD10}"/>
                </a:ext>
              </a:extLst>
            </p:cNvPr>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Capital Subsidy for Group Project</a:t>
              </a: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10972800" y="6356351"/>
            <a:ext cx="609600" cy="365125"/>
          </a:xfrm>
        </p:spPr>
        <p:txBody>
          <a:bodyPr/>
          <a:lstStyle/>
          <a:p>
            <a:pPr>
              <a:defRPr/>
            </a:pPr>
            <a:fld id="{082A43D6-43AC-498B-994B-C659EBA63C0A}" type="slidenum">
              <a:rPr lang="en-US"/>
              <a:pPr>
                <a:defRPr/>
              </a:pPr>
              <a:t>66</a:t>
            </a:fld>
            <a:endParaRPr lang="en-US" dirty="0"/>
          </a:p>
        </p:txBody>
      </p:sp>
      <p:sp>
        <p:nvSpPr>
          <p:cNvPr id="7" name="Pentagon 6"/>
          <p:cNvSpPr/>
          <p:nvPr/>
        </p:nvSpPr>
        <p:spPr>
          <a:xfrm>
            <a:off x="1124858" y="2862436"/>
            <a:ext cx="4673600" cy="1143000"/>
          </a:xfrm>
          <a:prstGeom prst="homePlate">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US" sz="2800" dirty="0">
                <a:cs typeface="Arial" pitchFamily="34" charset="0"/>
              </a:rPr>
              <a:t>Interest subsidy	</a:t>
            </a:r>
            <a:endParaRPr lang="en-IN" sz="2800" dirty="0">
              <a:cs typeface="Arial" pitchFamily="34" charset="0"/>
            </a:endParaRPr>
          </a:p>
        </p:txBody>
      </p:sp>
      <p:sp>
        <p:nvSpPr>
          <p:cNvPr id="8" name="Rounded Rectangle 7"/>
          <p:cNvSpPr/>
          <p:nvPr/>
        </p:nvSpPr>
        <p:spPr>
          <a:xfrm>
            <a:off x="6021614" y="2861692"/>
            <a:ext cx="4673600" cy="11430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en-US" sz="2400" dirty="0">
                <a:ln w="0"/>
                <a:solidFill>
                  <a:schemeClr val="tx1"/>
                </a:solidFill>
                <a:effectLst>
                  <a:outerShdw blurRad="38100" dist="19050" dir="2700000" algn="tl" rotWithShape="0">
                    <a:schemeClr val="dk1">
                      <a:alpha val="40000"/>
                    </a:schemeClr>
                  </a:outerShdw>
                </a:effectLst>
                <a:cs typeface="Arial" pitchFamily="34" charset="0"/>
              </a:rPr>
              <a:t>For rate of interest charged by bank over and above 6%</a:t>
            </a:r>
            <a:endParaRPr lang="en-IN" sz="2400" dirty="0">
              <a:ln w="0"/>
              <a:solidFill>
                <a:schemeClr val="tx1"/>
              </a:solidFill>
              <a:effectLst>
                <a:outerShdw blurRad="38100" dist="19050" dir="2700000" algn="tl" rotWithShape="0">
                  <a:schemeClr val="dk1">
                    <a:alpha val="40000"/>
                  </a:schemeClr>
                </a:outerShdw>
              </a:effectLst>
              <a:cs typeface="Arial" pitchFamily="34" charset="0"/>
            </a:endParaRPr>
          </a:p>
        </p:txBody>
      </p:sp>
      <p:sp>
        <p:nvSpPr>
          <p:cNvPr id="9" name="Pentagon 8"/>
          <p:cNvSpPr/>
          <p:nvPr/>
        </p:nvSpPr>
        <p:spPr>
          <a:xfrm>
            <a:off x="1124858" y="4229100"/>
            <a:ext cx="4673600" cy="1676400"/>
          </a:xfrm>
          <a:prstGeom prst="homePlate">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US" sz="2800" dirty="0">
                <a:cs typeface="Arial" pitchFamily="34" charset="0"/>
              </a:rPr>
              <a:t>Repayment Period	</a:t>
            </a:r>
            <a:endParaRPr lang="en-IN" sz="2800" dirty="0">
              <a:cs typeface="Arial" pitchFamily="34" charset="0"/>
            </a:endParaRPr>
          </a:p>
        </p:txBody>
      </p:sp>
      <p:sp>
        <p:nvSpPr>
          <p:cNvPr id="10" name="Rounded Rectangle 9"/>
          <p:cNvSpPr/>
          <p:nvPr/>
        </p:nvSpPr>
        <p:spPr>
          <a:xfrm>
            <a:off x="6021614" y="4373860"/>
            <a:ext cx="4673600" cy="168404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en-US" sz="2400" dirty="0">
                <a:ln w="0"/>
                <a:solidFill>
                  <a:schemeClr val="tx1"/>
                </a:solidFill>
                <a:effectLst>
                  <a:outerShdw blurRad="38100" dist="19050" dir="2700000" algn="tl" rotWithShape="0">
                    <a:schemeClr val="dk1">
                      <a:alpha val="40000"/>
                    </a:schemeClr>
                  </a:outerShdw>
                </a:effectLst>
                <a:cs typeface="Arial" pitchFamily="34" charset="0"/>
              </a:rPr>
              <a:t>Up to 7 years, including moratorium period up to 6 months</a:t>
            </a:r>
            <a:endParaRPr lang="en-IN" sz="2400" dirty="0">
              <a:ln w="0"/>
              <a:solidFill>
                <a:schemeClr val="tx1"/>
              </a:solidFill>
              <a:effectLst>
                <a:outerShdw blurRad="38100" dist="19050" dir="2700000" algn="tl" rotWithShape="0">
                  <a:schemeClr val="dk1">
                    <a:alpha val="40000"/>
                  </a:schemeClr>
                </a:outerShdw>
              </a:effectLst>
              <a:cs typeface="Arial" pitchFamily="34" charset="0"/>
            </a:endParaRPr>
          </a:p>
        </p:txBody>
      </p:sp>
      <p:sp>
        <p:nvSpPr>
          <p:cNvPr id="11" name="Pentagon 10"/>
          <p:cNvSpPr/>
          <p:nvPr/>
        </p:nvSpPr>
        <p:spPr>
          <a:xfrm>
            <a:off x="1124858" y="1413148"/>
            <a:ext cx="4673600" cy="1143000"/>
          </a:xfrm>
          <a:prstGeom prst="homePlate">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US" sz="2800" dirty="0">
                <a:cs typeface="Arial" pitchFamily="34" charset="0"/>
              </a:rPr>
              <a:t>Rate of Interest</a:t>
            </a:r>
            <a:endParaRPr lang="en-IN" sz="2800" dirty="0">
              <a:cs typeface="Arial" pitchFamily="34" charset="0"/>
            </a:endParaRPr>
          </a:p>
        </p:txBody>
      </p:sp>
      <p:sp>
        <p:nvSpPr>
          <p:cNvPr id="12" name="Rounded Rectangle 11"/>
          <p:cNvSpPr/>
          <p:nvPr/>
        </p:nvSpPr>
        <p:spPr>
          <a:xfrm>
            <a:off x="6021614" y="1565548"/>
            <a:ext cx="4673600" cy="9906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en-US" sz="2800" dirty="0">
                <a:ln w="0"/>
                <a:solidFill>
                  <a:schemeClr val="tx1"/>
                </a:solidFill>
                <a:effectLst>
                  <a:outerShdw blurRad="38100" dist="19050" dir="2700000" algn="tl" rotWithShape="0">
                    <a:schemeClr val="dk1">
                      <a:alpha val="40000"/>
                    </a:schemeClr>
                  </a:outerShdw>
                </a:effectLst>
                <a:cs typeface="Arial" pitchFamily="34" charset="0"/>
              </a:rPr>
              <a:t>6% p.a.</a:t>
            </a:r>
            <a:endParaRPr lang="en-IN" sz="2800" dirty="0">
              <a:ln w="0"/>
              <a:solidFill>
                <a:schemeClr val="tx1"/>
              </a:solidFill>
              <a:effectLst>
                <a:outerShdw blurRad="38100" dist="19050" dir="2700000" algn="tl" rotWithShape="0">
                  <a:schemeClr val="dk1">
                    <a:alpha val="40000"/>
                  </a:schemeClr>
                </a:outerShdw>
              </a:effectLst>
              <a:cs typeface="Arial" pitchFamily="34" charset="0"/>
            </a:endParaRPr>
          </a:p>
        </p:txBody>
      </p:sp>
      <p:sp>
        <p:nvSpPr>
          <p:cNvPr id="8218" name="Slide Number Placeholder 13"/>
          <p:cNvSpPr txBox="1">
            <a:spLocks/>
          </p:cNvSpPr>
          <p:nvPr/>
        </p:nvSpPr>
        <p:spPr bwMode="auto">
          <a:xfrm>
            <a:off x="11609917" y="6440488"/>
            <a:ext cx="480483" cy="417512"/>
          </a:xfrm>
          <a:prstGeom prst="rect">
            <a:avLst/>
          </a:prstGeom>
          <a:noFill/>
          <a:ln w="9525">
            <a:noFill/>
            <a:miter lim="800000"/>
            <a:headEnd/>
            <a:tailEnd/>
          </a:ln>
        </p:spPr>
        <p:txBody>
          <a:bodyPr anchor="ctr"/>
          <a:lstStyle/>
          <a:p>
            <a:pPr algn="r"/>
            <a:fld id="{CA5FE274-1995-4378-A407-F2EF663AB858}" type="slidenum">
              <a:rPr lang="en-US" sz="1200">
                <a:solidFill>
                  <a:srgbClr val="898989"/>
                </a:solidFill>
                <a:latin typeface="Calibri" pitchFamily="34" charset="0"/>
              </a:rPr>
              <a:pPr algn="r"/>
              <a:t>66</a:t>
            </a:fld>
            <a:endParaRPr lang="en-US" sz="1200">
              <a:solidFill>
                <a:srgbClr val="898989"/>
              </a:solidFill>
              <a:latin typeface="Calibri" pitchFamily="34" charset="0"/>
            </a:endParaRPr>
          </a:p>
        </p:txBody>
      </p:sp>
      <p:grpSp>
        <p:nvGrpSpPr>
          <p:cNvPr id="2" name="Group 1">
            <a:extLst>
              <a:ext uri="{FF2B5EF4-FFF2-40B4-BE49-F238E27FC236}">
                <a16:creationId xmlns:a16="http://schemas.microsoft.com/office/drawing/2014/main" xmlns="" id="{CAD4CF30-8A7A-04EA-7E28-478E025F018B}"/>
              </a:ext>
            </a:extLst>
          </p:cNvPr>
          <p:cNvGrpSpPr/>
          <p:nvPr/>
        </p:nvGrpSpPr>
        <p:grpSpPr>
          <a:xfrm>
            <a:off x="-1" y="94563"/>
            <a:ext cx="7446603" cy="798063"/>
            <a:chOff x="-1" y="203423"/>
            <a:chExt cx="7446603" cy="1002497"/>
          </a:xfrm>
        </p:grpSpPr>
        <p:sp>
          <p:nvSpPr>
            <p:cNvPr id="3" name="Freeform: Shape 12">
              <a:extLst>
                <a:ext uri="{FF2B5EF4-FFF2-40B4-BE49-F238E27FC236}">
                  <a16:creationId xmlns:a16="http://schemas.microsoft.com/office/drawing/2014/main" xmlns="" id="{CB119A56-5890-9F59-EB42-91AE8DAB157F}"/>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4" name="Freeform: Shape 12">
              <a:extLst>
                <a:ext uri="{FF2B5EF4-FFF2-40B4-BE49-F238E27FC236}">
                  <a16:creationId xmlns:a16="http://schemas.microsoft.com/office/drawing/2014/main" xmlns="" id="{A2890599-A05B-C728-1FEC-89E5702FD90E}"/>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6" name="Rectangle 5">
              <a:extLst>
                <a:ext uri="{FF2B5EF4-FFF2-40B4-BE49-F238E27FC236}">
                  <a16:creationId xmlns:a16="http://schemas.microsoft.com/office/drawing/2014/main" xmlns="" id="{6EF3938F-0FEE-F9C8-8920-9045097746FD}"/>
                </a:ext>
              </a:extLst>
            </p:cNvPr>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Interest Subsidy</a:t>
              </a: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8" name="Slide Number Placeholder 13"/>
          <p:cNvSpPr>
            <a:spLocks noGrp="1"/>
          </p:cNvSpPr>
          <p:nvPr>
            <p:ph type="sldNum" sz="quarter" idx="10"/>
          </p:nvPr>
        </p:nvSpPr>
        <p:spPr bwMode="auto">
          <a:xfrm>
            <a:off x="11430000" y="6440488"/>
            <a:ext cx="660400" cy="4175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E9706D03-3E38-42CF-9230-A41FA532C7E7}" type="slidenum">
              <a:rPr lang="en-US" smtClean="0">
                <a:solidFill>
                  <a:srgbClr val="898989"/>
                </a:solidFill>
              </a:rPr>
              <a:pPr fontAlgn="base">
                <a:spcBef>
                  <a:spcPct val="0"/>
                </a:spcBef>
                <a:spcAft>
                  <a:spcPct val="0"/>
                </a:spcAft>
                <a:defRPr/>
              </a:pPr>
              <a:t>67</a:t>
            </a:fld>
            <a:endParaRPr lang="en-US">
              <a:solidFill>
                <a:srgbClr val="898989"/>
              </a:solidFill>
            </a:endParaRPr>
          </a:p>
        </p:txBody>
      </p:sp>
      <p:graphicFrame>
        <p:nvGraphicFramePr>
          <p:cNvPr id="2" name="Diagram 1">
            <a:extLst>
              <a:ext uri="{FF2B5EF4-FFF2-40B4-BE49-F238E27FC236}">
                <a16:creationId xmlns:a16="http://schemas.microsoft.com/office/drawing/2014/main" xmlns="" id="{0FB078E8-E500-2638-9A5D-91784E0CE52F}"/>
              </a:ext>
            </a:extLst>
          </p:cNvPr>
          <p:cNvGraphicFramePr/>
          <p:nvPr>
            <p:extLst>
              <p:ext uri="{D42A27DB-BD31-4B8C-83A1-F6EECF244321}">
                <p14:modId xmlns:p14="http://schemas.microsoft.com/office/powerpoint/2010/main" xmlns="" val="3455247250"/>
              </p:ext>
            </p:extLst>
          </p:nvPr>
        </p:nvGraphicFramePr>
        <p:xfrm>
          <a:off x="51132" y="992661"/>
          <a:ext cx="12097326" cy="5821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xmlns="" id="{C3B30AC7-82AB-CE7B-A4AF-2B27530FBE5D}"/>
              </a:ext>
            </a:extLst>
          </p:cNvPr>
          <p:cNvGrpSpPr/>
          <p:nvPr/>
        </p:nvGrpSpPr>
        <p:grpSpPr>
          <a:xfrm>
            <a:off x="-1" y="94563"/>
            <a:ext cx="7446603" cy="798063"/>
            <a:chOff x="-1" y="203423"/>
            <a:chExt cx="7446603" cy="1002497"/>
          </a:xfrm>
        </p:grpSpPr>
        <p:sp>
          <p:nvSpPr>
            <p:cNvPr id="4" name="Freeform: Shape 12">
              <a:extLst>
                <a:ext uri="{FF2B5EF4-FFF2-40B4-BE49-F238E27FC236}">
                  <a16:creationId xmlns:a16="http://schemas.microsoft.com/office/drawing/2014/main" xmlns="" id="{4586AF66-4B60-2910-8A4A-7A874E9FF0B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5" name="Freeform: Shape 12">
              <a:extLst>
                <a:ext uri="{FF2B5EF4-FFF2-40B4-BE49-F238E27FC236}">
                  <a16:creationId xmlns:a16="http://schemas.microsoft.com/office/drawing/2014/main" xmlns="" id="{43D91C71-5CE5-BBEF-82D9-28F3E60B496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6" name="Rectangle 5">
              <a:extLst>
                <a:ext uri="{FF2B5EF4-FFF2-40B4-BE49-F238E27FC236}">
                  <a16:creationId xmlns:a16="http://schemas.microsoft.com/office/drawing/2014/main" xmlns="" id="{3D6B3B98-92A1-3D89-99FE-DDF5FB88EFFE}"/>
                </a:ext>
              </a:extLst>
            </p:cNvPr>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Process of </a:t>
              </a:r>
              <a:r>
                <a:rPr lang="en-US" sz="2800" b="1" dirty="0" err="1">
                  <a:solidFill>
                    <a:schemeClr val="bg1"/>
                  </a:solidFill>
                </a:rPr>
                <a:t>Swachhta</a:t>
              </a:r>
              <a:r>
                <a:rPr lang="en-US" sz="2800" b="1" dirty="0">
                  <a:solidFill>
                    <a:schemeClr val="bg1"/>
                  </a:solidFill>
                </a:rPr>
                <a:t> </a:t>
              </a:r>
              <a:r>
                <a:rPr lang="en-US" sz="2800" b="1" dirty="0" err="1">
                  <a:solidFill>
                    <a:schemeClr val="bg1"/>
                  </a:solidFill>
                </a:rPr>
                <a:t>Udyami</a:t>
              </a:r>
              <a:r>
                <a:rPr lang="en-US" sz="2800" b="1" dirty="0">
                  <a:solidFill>
                    <a:schemeClr val="bg1"/>
                  </a:solidFill>
                </a:rPr>
                <a:t> </a:t>
              </a:r>
              <a:r>
                <a:rPr lang="en-US" sz="2800" b="1" dirty="0" err="1">
                  <a:solidFill>
                    <a:schemeClr val="bg1"/>
                  </a:solidFill>
                </a:rPr>
                <a:t>Yojna</a:t>
              </a:r>
              <a:r>
                <a:rPr lang="en-US" sz="2800" b="1" dirty="0">
                  <a:solidFill>
                    <a:schemeClr val="bg1"/>
                  </a:solidFill>
                </a:rPr>
                <a:t> (SUY)</a:t>
              </a:r>
            </a:p>
          </p:txBody>
        </p:sp>
      </p:grpSp>
    </p:spTree>
  </p:cSld>
  <p:clrMapOvr>
    <a:masterClrMapping/>
  </p:clrMapOvr>
  <p:transition spd="slow" advTm="2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1" name="TextBox 15"/>
          <p:cNvSpPr txBox="1">
            <a:spLocks noChangeArrowheads="1"/>
          </p:cNvSpPr>
          <p:nvPr/>
        </p:nvSpPr>
        <p:spPr bwMode="auto">
          <a:xfrm>
            <a:off x="508000" y="1377950"/>
            <a:ext cx="11176000" cy="369888"/>
          </a:xfrm>
          <a:prstGeom prst="rect">
            <a:avLst/>
          </a:prstGeom>
          <a:noFill/>
          <a:ln w="9525">
            <a:noFill/>
            <a:miter lim="800000"/>
            <a:headEnd/>
            <a:tailEnd/>
          </a:ln>
        </p:spPr>
        <p:txBody>
          <a:bodyPr>
            <a:spAutoFit/>
          </a:bodyPr>
          <a:lstStyle/>
          <a:p>
            <a:endParaRPr lang="en-GB">
              <a:latin typeface="Calibri" pitchFamily="34" charset="0"/>
            </a:endParaRPr>
          </a:p>
        </p:txBody>
      </p:sp>
      <p:graphicFrame>
        <p:nvGraphicFramePr>
          <p:cNvPr id="15" name="Diagram 14"/>
          <p:cNvGraphicFramePr/>
          <p:nvPr>
            <p:extLst>
              <p:ext uri="{D42A27DB-BD31-4B8C-83A1-F6EECF244321}">
                <p14:modId xmlns:p14="http://schemas.microsoft.com/office/powerpoint/2010/main" xmlns="" val="2707517100"/>
              </p:ext>
            </p:extLst>
          </p:nvPr>
        </p:nvGraphicFramePr>
        <p:xfrm>
          <a:off x="815414" y="938365"/>
          <a:ext cx="10868586" cy="5825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xmlns="" id="{5D1073AC-DE47-36AB-E482-15640A0D2261}"/>
              </a:ext>
            </a:extLst>
          </p:cNvPr>
          <p:cNvGrpSpPr/>
          <p:nvPr/>
        </p:nvGrpSpPr>
        <p:grpSpPr>
          <a:xfrm>
            <a:off x="-1" y="94563"/>
            <a:ext cx="7446603" cy="798063"/>
            <a:chOff x="-1" y="203423"/>
            <a:chExt cx="7446603" cy="1002497"/>
          </a:xfrm>
        </p:grpSpPr>
        <p:sp>
          <p:nvSpPr>
            <p:cNvPr id="3" name="Freeform: Shape 12">
              <a:extLst>
                <a:ext uri="{FF2B5EF4-FFF2-40B4-BE49-F238E27FC236}">
                  <a16:creationId xmlns:a16="http://schemas.microsoft.com/office/drawing/2014/main" xmlns="" id="{EE9220E0-A7FE-A1AA-4E6A-5290608D13A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4" name="Freeform: Shape 12">
              <a:extLst>
                <a:ext uri="{FF2B5EF4-FFF2-40B4-BE49-F238E27FC236}">
                  <a16:creationId xmlns:a16="http://schemas.microsoft.com/office/drawing/2014/main" xmlns="" id="{16213480-45CA-5535-5173-F6029DD2AAD2}"/>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F39513"/>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5" name="Rectangle 4">
              <a:extLst>
                <a:ext uri="{FF2B5EF4-FFF2-40B4-BE49-F238E27FC236}">
                  <a16:creationId xmlns:a16="http://schemas.microsoft.com/office/drawing/2014/main" xmlns="" id="{FDAC0A53-9EAB-8F7E-BB17-7CB7139F8285}"/>
                </a:ext>
              </a:extLst>
            </p:cNvPr>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Expectations from ULBs in SUY Scheme</a:t>
              </a:r>
            </a:p>
          </p:txBody>
        </p:sp>
      </p:grpSp>
    </p:spTree>
  </p:cSld>
  <p:clrMapOvr>
    <a:masterClrMapping/>
  </p:clrMapOvr>
  <p:transition spd="med" advTm="2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1" y="203423"/>
            <a:ext cx="11300595" cy="1002497"/>
            <a:chOff x="-1" y="203423"/>
            <a:chExt cx="7446603" cy="1002497"/>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240373"/>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EA7D22"/>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1" y="20342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prstClr val="white"/>
                  </a:solidFill>
                </a:rPr>
                <a:t>Swachchhta</a:t>
              </a:r>
              <a:r>
                <a:rPr lang="en-US" sz="2400" b="1" dirty="0">
                  <a:solidFill>
                    <a:prstClr val="white"/>
                  </a:solidFill>
                </a:rPr>
                <a:t> </a:t>
              </a:r>
              <a:r>
                <a:rPr lang="en-US" sz="2400" b="1" dirty="0" err="1">
                  <a:solidFill>
                    <a:prstClr val="white"/>
                  </a:solidFill>
                </a:rPr>
                <a:t>Udyami</a:t>
              </a:r>
              <a:r>
                <a:rPr lang="en-US" sz="2400" b="1" dirty="0">
                  <a:solidFill>
                    <a:prstClr val="white"/>
                  </a:solidFill>
                </a:rPr>
                <a:t> </a:t>
              </a:r>
              <a:r>
                <a:rPr lang="en-US" sz="2400" b="1" dirty="0" err="1">
                  <a:solidFill>
                    <a:prstClr val="white"/>
                  </a:solidFill>
                </a:rPr>
                <a:t>Yojana</a:t>
              </a:r>
              <a:r>
                <a:rPr lang="en-US" sz="2400" b="1" dirty="0">
                  <a:solidFill>
                    <a:prstClr val="white"/>
                  </a:solidFill>
                </a:rPr>
                <a:t> (SUY) Loan to Contractors for purchase of sanitation related machines/equipments </a:t>
              </a:r>
            </a:p>
          </p:txBody>
        </p:sp>
      </p:grpSp>
      <p:sp>
        <p:nvSpPr>
          <p:cNvPr id="27" name="TextBox 26"/>
          <p:cNvSpPr txBox="1"/>
          <p:nvPr/>
        </p:nvSpPr>
        <p:spPr>
          <a:xfrm>
            <a:off x="412428" y="6534118"/>
            <a:ext cx="1896035" cy="284441"/>
          </a:xfrm>
          <a:prstGeom prst="rect">
            <a:avLst/>
          </a:prstGeom>
          <a:noFill/>
        </p:spPr>
        <p:txBody>
          <a:bodyPr wrap="square" rtlCol="0">
            <a:spAutoFit/>
          </a:bodyPr>
          <a:lstStyle/>
          <a:p>
            <a:pPr algn="ctr"/>
            <a:r>
              <a:rPr lang="en-US" sz="1200" dirty="0">
                <a:solidFill>
                  <a:prstClr val="black"/>
                </a:solidFill>
              </a:rPr>
              <a:t>Skill Council for Green Jobs</a:t>
            </a:r>
          </a:p>
        </p:txBody>
      </p:sp>
      <p:sp>
        <p:nvSpPr>
          <p:cNvPr id="12" name="Content Placeholder 2"/>
          <p:cNvSpPr txBox="1">
            <a:spLocks/>
          </p:cNvSpPr>
          <p:nvPr/>
        </p:nvSpPr>
        <p:spPr>
          <a:xfrm>
            <a:off x="194637" y="1344603"/>
            <a:ext cx="6578688" cy="4742083"/>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R="0" lvl="0" algn="l" defTabSz="914400" rtl="0" eaLnBrk="1" fontAlgn="auto" latinLnBrk="0" hangingPunct="1">
              <a:lnSpc>
                <a:spcPct val="120000"/>
              </a:lnSpc>
              <a:spcBef>
                <a:spcPts val="1000"/>
              </a:spcBef>
              <a:spcAft>
                <a:spcPts val="0"/>
              </a:spcAft>
              <a:buClr>
                <a:sysClr val="windowText" lastClr="000000"/>
              </a:buClr>
              <a:buSzTx/>
              <a:buFont typeface="Wingdings" panose="05000000000000000000" pitchFamily="2" charset="2"/>
              <a:buChar char="§"/>
              <a:tabLst/>
              <a:defRPr/>
            </a:pPr>
            <a:r>
              <a:rPr kumimoji="0" lang="en-US" sz="2400" i="0" u="none" strike="noStrike" kern="1200" cap="none" spc="0" normalizeH="0" baseline="0" noProof="0" dirty="0">
                <a:ln>
                  <a:noFill/>
                </a:ln>
                <a:solidFill>
                  <a:sysClr val="windowText" lastClr="000000"/>
                </a:solidFill>
                <a:effectLst/>
                <a:uLnTx/>
                <a:uFillTx/>
                <a:ea typeface="+mn-ea"/>
                <a:cs typeface="+mn-cs"/>
              </a:rPr>
              <a:t>Concessional loan at 6% p.a. to contractors having contracts for sanitation related work from municipalities and other Sanitation</a:t>
            </a:r>
            <a:r>
              <a:rPr kumimoji="0" lang="en-US" sz="2400" i="0" u="none" strike="noStrike" kern="1200" cap="none" spc="0" normalizeH="0" noProof="0" dirty="0">
                <a:ln>
                  <a:noFill/>
                </a:ln>
                <a:solidFill>
                  <a:sysClr val="windowText" lastClr="000000"/>
                </a:solidFill>
                <a:effectLst/>
                <a:uLnTx/>
                <a:uFillTx/>
                <a:ea typeface="+mn-ea"/>
                <a:cs typeface="+mn-cs"/>
              </a:rPr>
              <a:t> related local bodies.</a:t>
            </a:r>
            <a:endParaRPr kumimoji="0" lang="en-US" sz="2400" i="0" u="none" strike="noStrike" kern="1200" cap="none" spc="0" normalizeH="0" baseline="0" noProof="0" dirty="0">
              <a:ln>
                <a:noFill/>
              </a:ln>
              <a:solidFill>
                <a:sysClr val="windowText" lastClr="000000"/>
              </a:solidFill>
              <a:effectLst/>
              <a:uLnTx/>
              <a:uFillTx/>
              <a:ea typeface="+mn-ea"/>
              <a:cs typeface="+mn-cs"/>
            </a:endParaRPr>
          </a:p>
          <a:p>
            <a:pPr marR="0" lvl="0" algn="l" defTabSz="914400" rtl="0" eaLnBrk="1" fontAlgn="auto" latinLnBrk="0" hangingPunct="1">
              <a:lnSpc>
                <a:spcPct val="120000"/>
              </a:lnSpc>
              <a:spcBef>
                <a:spcPts val="1000"/>
              </a:spcBef>
              <a:spcAft>
                <a:spcPts val="0"/>
              </a:spcAft>
              <a:buClr>
                <a:sysClr val="windowText" lastClr="000000"/>
              </a:buClr>
              <a:buSzTx/>
              <a:buFont typeface="Wingdings" panose="05000000000000000000" pitchFamily="2" charset="2"/>
              <a:buChar char="§"/>
              <a:tabLst/>
              <a:defRPr/>
            </a:pPr>
            <a:r>
              <a:rPr lang="en-US" sz="2400" cap="none" dirty="0">
                <a:solidFill>
                  <a:sysClr val="windowText" lastClr="000000"/>
                </a:solidFill>
              </a:rPr>
              <a:t>90% loan on machines costing </a:t>
            </a:r>
            <a:r>
              <a:rPr lang="en-US" sz="2400" cap="none" dirty="0" err="1">
                <a:solidFill>
                  <a:sysClr val="windowText" lastClr="000000"/>
                </a:solidFill>
              </a:rPr>
              <a:t>upto</a:t>
            </a:r>
            <a:r>
              <a:rPr lang="en-US" sz="2400" cap="none" dirty="0">
                <a:solidFill>
                  <a:sysClr val="windowText" lastClr="000000"/>
                </a:solidFill>
              </a:rPr>
              <a:t> Rs. 50 lakh to be repaid in 7 years.</a:t>
            </a:r>
          </a:p>
          <a:p>
            <a:pPr marR="0" lvl="0" algn="l" defTabSz="914400" rtl="0" eaLnBrk="1" fontAlgn="auto" latinLnBrk="0" hangingPunct="1">
              <a:lnSpc>
                <a:spcPct val="120000"/>
              </a:lnSpc>
              <a:spcBef>
                <a:spcPts val="1000"/>
              </a:spcBef>
              <a:spcAft>
                <a:spcPts val="0"/>
              </a:spcAft>
              <a:buClr>
                <a:sysClr val="windowText" lastClr="000000"/>
              </a:buClr>
              <a:buSzTx/>
              <a:buFont typeface="Wingdings" panose="05000000000000000000" pitchFamily="2" charset="2"/>
              <a:buChar char="§"/>
              <a:tabLst/>
              <a:defRPr/>
            </a:pPr>
            <a:r>
              <a:rPr kumimoji="0" lang="en-US" sz="2400" i="0" u="none" strike="noStrike" kern="1200" cap="none" spc="0" normalizeH="0" baseline="0" noProof="0" dirty="0">
                <a:ln>
                  <a:noFill/>
                </a:ln>
                <a:solidFill>
                  <a:sysClr val="windowText" lastClr="000000"/>
                </a:solidFill>
                <a:effectLst/>
                <a:uLnTx/>
                <a:uFillTx/>
                <a:ea typeface="+mn-ea"/>
                <a:cs typeface="+mn-cs"/>
              </a:rPr>
              <a:t>Loan to be provided through State</a:t>
            </a:r>
            <a:r>
              <a:rPr kumimoji="0" lang="en-US" sz="2400" i="0" u="none" strike="noStrike" kern="1200" cap="none" spc="0" normalizeH="0" noProof="0" dirty="0">
                <a:ln>
                  <a:noFill/>
                </a:ln>
                <a:solidFill>
                  <a:sysClr val="windowText" lastClr="000000"/>
                </a:solidFill>
                <a:effectLst/>
                <a:uLnTx/>
                <a:uFillTx/>
                <a:ea typeface="+mn-ea"/>
                <a:cs typeface="+mn-cs"/>
              </a:rPr>
              <a:t> Channelising Agencies and partner Banks of NSKFDC (Bank of Baroda, </a:t>
            </a:r>
            <a:r>
              <a:rPr kumimoji="0" lang="en-US" sz="2400" i="0" u="none" strike="noStrike" kern="1200" cap="none" spc="0" normalizeH="0" noProof="0" dirty="0" err="1">
                <a:ln>
                  <a:noFill/>
                </a:ln>
                <a:solidFill>
                  <a:sysClr val="windowText" lastClr="000000"/>
                </a:solidFill>
                <a:effectLst/>
                <a:uLnTx/>
                <a:uFillTx/>
                <a:ea typeface="+mn-ea"/>
                <a:cs typeface="+mn-cs"/>
              </a:rPr>
              <a:t>Canara</a:t>
            </a:r>
            <a:r>
              <a:rPr kumimoji="0" lang="en-US" sz="2400" i="0" u="none" strike="noStrike" kern="1200" cap="none" spc="0" normalizeH="0" noProof="0" dirty="0">
                <a:ln>
                  <a:noFill/>
                </a:ln>
                <a:solidFill>
                  <a:sysClr val="windowText" lastClr="000000"/>
                </a:solidFill>
                <a:effectLst/>
                <a:uLnTx/>
                <a:uFillTx/>
                <a:ea typeface="+mn-ea"/>
                <a:cs typeface="+mn-cs"/>
              </a:rPr>
              <a:t> Bank,  IOB and RRBs)</a:t>
            </a:r>
            <a:endParaRPr kumimoji="0" lang="en-US" sz="2400" i="0" u="none" strike="noStrike" kern="1200" cap="none" spc="0" normalizeH="0" baseline="0" noProof="0" dirty="0">
              <a:ln>
                <a:noFill/>
              </a:ln>
              <a:solidFill>
                <a:sysClr val="windowText" lastClr="000000"/>
              </a:solidFill>
              <a:effectLst/>
              <a:uLnTx/>
              <a:uFillTx/>
              <a:ea typeface="+mn-ea"/>
              <a:cs typeface="+mn-cs"/>
            </a:endParaRPr>
          </a:p>
          <a:p>
            <a:pPr marL="0" marR="0" lvl="0" indent="0" algn="l" defTabSz="914400" rtl="0" eaLnBrk="1" fontAlgn="auto" latinLnBrk="0" hangingPunct="1">
              <a:lnSpc>
                <a:spcPct val="120000"/>
              </a:lnSpc>
              <a:spcBef>
                <a:spcPts val="1000"/>
              </a:spcBef>
              <a:spcAft>
                <a:spcPts val="0"/>
              </a:spcAft>
              <a:buClr>
                <a:sysClr val="windowText" lastClr="000000"/>
              </a:buClr>
              <a:buSzTx/>
              <a:buNone/>
              <a:tabLst/>
              <a:defRPr/>
            </a:pPr>
            <a:endParaRPr kumimoji="0" lang="en-US" sz="2400" i="0" u="none" strike="noStrike" kern="1200" cap="none" spc="0" normalizeH="0" baseline="0" noProof="0" dirty="0">
              <a:ln>
                <a:noFill/>
              </a:ln>
              <a:solidFill>
                <a:sysClr val="windowText" lastClr="000000"/>
              </a:solidFill>
              <a:effectLst/>
              <a:uLnTx/>
              <a:uFillTx/>
              <a:ea typeface="+mn-ea"/>
              <a:cs typeface="+mn-cs"/>
            </a:endParaRPr>
          </a:p>
        </p:txBody>
      </p:sp>
      <p:sp>
        <p:nvSpPr>
          <p:cNvPr id="47" name="Rectangle 46"/>
          <p:cNvSpPr/>
          <p:nvPr/>
        </p:nvSpPr>
        <p:spPr>
          <a:xfrm>
            <a:off x="7113210" y="1465735"/>
            <a:ext cx="4771603" cy="4394233"/>
          </a:xfrm>
          <a:prstGeom prst="rect">
            <a:avLst/>
          </a:prstGeom>
          <a:blipFill>
            <a:blip r:embed="rId2"/>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BAFB9A62-36B1-4202-97A7-76C1F2B844D4}" type="slidenum">
              <a:rPr lang="en-US" smtClean="0">
                <a:solidFill>
                  <a:prstClr val="black">
                    <a:tint val="75000"/>
                  </a:prstClr>
                </a:solidFill>
              </a:rPr>
              <a:pPr/>
              <a:t>69</a:t>
            </a:fld>
            <a:endParaRPr lang="en-US">
              <a:solidFill>
                <a:prstClr val="black">
                  <a:tint val="75000"/>
                </a:prstClr>
              </a:solidFill>
            </a:endParaRPr>
          </a:p>
        </p:txBody>
      </p:sp>
    </p:spTree>
    <p:extLst>
      <p:ext uri="{BB962C8B-B14F-4D97-AF65-F5344CB8AC3E}">
        <p14:creationId xmlns:p14="http://schemas.microsoft.com/office/powerpoint/2010/main" xmlns="" val="2119147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2">
            <a:extLst>
              <a:ext uri="{FF2B5EF4-FFF2-40B4-BE49-F238E27FC236}">
                <a16:creationId xmlns:a16="http://schemas.microsoft.com/office/drawing/2014/main" xmlns="" id="{C6577883-A694-450C-A2C7-C9C8A85D9915}"/>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25" name="Freeform: Shape 12">
            <a:extLst>
              <a:ext uri="{FF2B5EF4-FFF2-40B4-BE49-F238E27FC236}">
                <a16:creationId xmlns:a16="http://schemas.microsoft.com/office/drawing/2014/main" xmlns="" id="{C6577883-A694-450C-A2C7-C9C8A85D9915}"/>
              </a:ext>
            </a:extLst>
          </p:cNvPr>
          <p:cNvSpPr/>
          <p:nvPr/>
        </p:nvSpPr>
        <p:spPr>
          <a:xfrm flipH="1" flipV="1">
            <a:off x="-1" y="338605"/>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lumMod val="75000"/>
            </a:schemeClr>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26" name="Rectangle 25"/>
          <p:cNvSpPr/>
          <p:nvPr/>
        </p:nvSpPr>
        <p:spPr>
          <a:xfrm>
            <a:off x="51820" y="157840"/>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white"/>
                </a:solidFill>
              </a:rPr>
              <a:t>Types of Manual Scavenging</a:t>
            </a:r>
          </a:p>
        </p:txBody>
      </p:sp>
      <p:sp>
        <p:nvSpPr>
          <p:cNvPr id="6" name="Rectangle 5"/>
          <p:cNvSpPr/>
          <p:nvPr/>
        </p:nvSpPr>
        <p:spPr>
          <a:xfrm>
            <a:off x="299048" y="2169057"/>
            <a:ext cx="5727924" cy="386628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p:nvSpPr>
        <p:spPr>
          <a:xfrm>
            <a:off x="6165028" y="2191653"/>
            <a:ext cx="5727924" cy="386121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 name="Group 33"/>
          <p:cNvGrpSpPr/>
          <p:nvPr/>
        </p:nvGrpSpPr>
        <p:grpSpPr>
          <a:xfrm>
            <a:off x="299048" y="1489128"/>
            <a:ext cx="5763620" cy="788308"/>
            <a:chOff x="3395662" y="2906864"/>
            <a:chExt cx="8143936" cy="1778223"/>
          </a:xfrm>
        </p:grpSpPr>
        <p:sp>
          <p:nvSpPr>
            <p:cNvPr id="35" name="Rectangle 34"/>
            <p:cNvSpPr/>
            <p:nvPr/>
          </p:nvSpPr>
          <p:spPr>
            <a:xfrm flipH="1">
              <a:off x="3395662" y="3094413"/>
              <a:ext cx="8093498" cy="159067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prstClr val="white"/>
                </a:solidFill>
              </a:endParaRPr>
            </a:p>
          </p:txBody>
        </p:sp>
        <p:sp>
          <p:nvSpPr>
            <p:cNvPr id="36" name="Freeform 11"/>
            <p:cNvSpPr>
              <a:spLocks/>
            </p:cNvSpPr>
            <p:nvPr/>
          </p:nvSpPr>
          <p:spPr bwMode="auto">
            <a:xfrm flipH="1">
              <a:off x="3395662" y="3068790"/>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rgbClr val="181717"/>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sz="1100">
                <a:solidFill>
                  <a:prstClr val="black"/>
                </a:solidFill>
                <a:latin typeface="Arial" panose="020B0604020202020204" pitchFamily="34" charset="0"/>
                <a:cs typeface="Arial" panose="020B0604020202020204" pitchFamily="34" charset="0"/>
              </a:endParaRPr>
            </a:p>
          </p:txBody>
        </p:sp>
        <p:sp>
          <p:nvSpPr>
            <p:cNvPr id="37" name="Freeform 12"/>
            <p:cNvSpPr>
              <a:spLocks/>
            </p:cNvSpPr>
            <p:nvPr/>
          </p:nvSpPr>
          <p:spPr bwMode="auto">
            <a:xfrm flipH="1">
              <a:off x="3446100" y="2906864"/>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rgbClr val="A6A6A6"/>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sz="1100">
                <a:solidFill>
                  <a:prstClr val="black"/>
                </a:solidFill>
                <a:latin typeface="Arial" panose="020B0604020202020204" pitchFamily="34" charset="0"/>
                <a:cs typeface="Arial" panose="020B0604020202020204" pitchFamily="34" charset="0"/>
              </a:endParaRPr>
            </a:p>
          </p:txBody>
        </p:sp>
        <p:sp>
          <p:nvSpPr>
            <p:cNvPr id="38" name="Freeform 13"/>
            <p:cNvSpPr>
              <a:spLocks/>
            </p:cNvSpPr>
            <p:nvPr/>
          </p:nvSpPr>
          <p:spPr bwMode="auto">
            <a:xfrm flipH="1">
              <a:off x="3446100" y="2906864"/>
              <a:ext cx="1237684" cy="1346199"/>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rgbClr val="595959"/>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pPr algn="ctr"/>
              <a:r>
                <a:rPr lang="en-US" sz="2400" b="1" dirty="0">
                  <a:solidFill>
                    <a:prstClr val="white"/>
                  </a:solidFill>
                  <a:cs typeface="Arial" panose="020B0604020202020204" pitchFamily="34" charset="0"/>
                </a:rPr>
                <a:t>3</a:t>
              </a:r>
            </a:p>
          </p:txBody>
        </p:sp>
        <p:sp>
          <p:nvSpPr>
            <p:cNvPr id="40" name="TextBox 39"/>
            <p:cNvSpPr txBox="1"/>
            <p:nvPr/>
          </p:nvSpPr>
          <p:spPr>
            <a:xfrm>
              <a:off x="5266979" y="3152580"/>
              <a:ext cx="6272619" cy="1457959"/>
            </a:xfrm>
            <a:prstGeom prst="rect">
              <a:avLst/>
            </a:prstGeom>
            <a:noFill/>
          </p:spPr>
          <p:txBody>
            <a:bodyPr wrap="square" rtlCol="0">
              <a:spAutoFit/>
            </a:bodyPr>
            <a:lstStyle/>
            <a:p>
              <a:r>
                <a:rPr lang="en-US" b="1" kern="0" dirty="0">
                  <a:solidFill>
                    <a:prstClr val="white"/>
                  </a:solidFill>
                  <a:cs typeface="Arial" panose="020B0604020202020204" pitchFamily="34" charset="0"/>
                </a:rPr>
                <a:t>Cleaning of drains into which human </a:t>
              </a:r>
            </a:p>
            <a:p>
              <a:r>
                <a:rPr lang="en-US" b="1" kern="0" dirty="0">
                  <a:solidFill>
                    <a:prstClr val="white"/>
                  </a:solidFill>
                  <a:cs typeface="Arial" panose="020B0604020202020204" pitchFamily="34" charset="0"/>
                </a:rPr>
                <a:t>excreta is flushed from insanitary latrines</a:t>
              </a:r>
            </a:p>
          </p:txBody>
        </p:sp>
      </p:grpSp>
      <p:grpSp>
        <p:nvGrpSpPr>
          <p:cNvPr id="4" name="Group 40"/>
          <p:cNvGrpSpPr/>
          <p:nvPr/>
        </p:nvGrpSpPr>
        <p:grpSpPr>
          <a:xfrm>
            <a:off x="6174866" y="1501048"/>
            <a:ext cx="5727924" cy="788308"/>
            <a:chOff x="3395662" y="2906864"/>
            <a:chExt cx="8093498" cy="1778223"/>
          </a:xfrm>
        </p:grpSpPr>
        <p:sp>
          <p:nvSpPr>
            <p:cNvPr id="42" name="Rectangle 41"/>
            <p:cNvSpPr/>
            <p:nvPr/>
          </p:nvSpPr>
          <p:spPr>
            <a:xfrm flipH="1">
              <a:off x="3395662" y="3094413"/>
              <a:ext cx="8093498" cy="159067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prstClr val="white"/>
                </a:solidFill>
              </a:endParaRPr>
            </a:p>
          </p:txBody>
        </p:sp>
        <p:sp>
          <p:nvSpPr>
            <p:cNvPr id="43" name="Freeform 11"/>
            <p:cNvSpPr>
              <a:spLocks/>
            </p:cNvSpPr>
            <p:nvPr/>
          </p:nvSpPr>
          <p:spPr bwMode="auto">
            <a:xfrm flipH="1">
              <a:off x="3395662" y="3068790"/>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rgbClr val="181717"/>
            </a:solidFill>
            <a:ln w="0">
              <a:solidFill>
                <a:srgbClr val="181717"/>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100">
                <a:solidFill>
                  <a:prstClr val="black"/>
                </a:solidFill>
                <a:latin typeface="Arial" panose="020B0604020202020204" pitchFamily="34" charset="0"/>
                <a:cs typeface="Arial" panose="020B0604020202020204" pitchFamily="34" charset="0"/>
              </a:endParaRPr>
            </a:p>
          </p:txBody>
        </p:sp>
        <p:sp>
          <p:nvSpPr>
            <p:cNvPr id="44" name="Freeform 12"/>
            <p:cNvSpPr>
              <a:spLocks/>
            </p:cNvSpPr>
            <p:nvPr/>
          </p:nvSpPr>
          <p:spPr bwMode="auto">
            <a:xfrm flipH="1">
              <a:off x="3446100" y="2906864"/>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rgbClr val="A6A6A6"/>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sz="1100">
                <a:solidFill>
                  <a:prstClr val="black"/>
                </a:solidFill>
                <a:latin typeface="Arial" panose="020B0604020202020204" pitchFamily="34" charset="0"/>
                <a:cs typeface="Arial" panose="020B0604020202020204" pitchFamily="34" charset="0"/>
              </a:endParaRPr>
            </a:p>
          </p:txBody>
        </p:sp>
        <p:sp>
          <p:nvSpPr>
            <p:cNvPr id="45" name="Freeform 13"/>
            <p:cNvSpPr>
              <a:spLocks/>
            </p:cNvSpPr>
            <p:nvPr/>
          </p:nvSpPr>
          <p:spPr bwMode="auto">
            <a:xfrm flipH="1">
              <a:off x="3446100" y="2906864"/>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rgbClr val="595959"/>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pPr algn="ctr"/>
              <a:r>
                <a:rPr lang="en-US" sz="2400" b="1" dirty="0">
                  <a:solidFill>
                    <a:prstClr val="white"/>
                  </a:solidFill>
                  <a:cs typeface="Arial" panose="020B0604020202020204" pitchFamily="34" charset="0"/>
                </a:rPr>
                <a:t>4</a:t>
              </a:r>
            </a:p>
          </p:txBody>
        </p:sp>
        <p:sp>
          <p:nvSpPr>
            <p:cNvPr id="47" name="TextBox 46"/>
            <p:cNvSpPr txBox="1"/>
            <p:nvPr/>
          </p:nvSpPr>
          <p:spPr>
            <a:xfrm>
              <a:off x="5340113" y="3465317"/>
              <a:ext cx="5207158" cy="902547"/>
            </a:xfrm>
            <a:prstGeom prst="rect">
              <a:avLst/>
            </a:prstGeom>
            <a:noFill/>
          </p:spPr>
          <p:txBody>
            <a:bodyPr wrap="square" rtlCol="0">
              <a:spAutoFit/>
            </a:bodyPr>
            <a:lstStyle/>
            <a:p>
              <a:r>
                <a:rPr lang="en-US" sz="2000" b="1" kern="0" dirty="0">
                  <a:solidFill>
                    <a:prstClr val="white"/>
                  </a:solidFill>
                  <a:cs typeface="Arial" panose="020B0604020202020204" pitchFamily="34" charset="0"/>
                </a:rPr>
                <a:t>Cleaning of Railway Tracks</a:t>
              </a:r>
            </a:p>
          </p:txBody>
        </p:sp>
      </p:grpSp>
      <p:sp>
        <p:nvSpPr>
          <p:cNvPr id="28" name="Slide Number Placeholder 27"/>
          <p:cNvSpPr>
            <a:spLocks noGrp="1"/>
          </p:cNvSpPr>
          <p:nvPr>
            <p:ph type="sldNum" sz="quarter" idx="12"/>
          </p:nvPr>
        </p:nvSpPr>
        <p:spPr/>
        <p:txBody>
          <a:bodyPr/>
          <a:lstStyle/>
          <a:p>
            <a:fld id="{BAFB9A62-36B1-4202-97A7-76C1F2B844D4}"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xmlns="" val="26978723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2">
            <a:extLst>
              <a:ext uri="{FF2B5EF4-FFF2-40B4-BE49-F238E27FC236}">
                <a16:creationId xmlns:a16="http://schemas.microsoft.com/office/drawing/2014/main" xmlns="" id="{D1F50C01-1E2F-BF9C-06B7-17E51329B9CD}"/>
              </a:ext>
            </a:extLst>
          </p:cNvPr>
          <p:cNvGrpSpPr>
            <a:grpSpLocks/>
          </p:cNvGrpSpPr>
          <p:nvPr/>
        </p:nvGrpSpPr>
        <p:grpSpPr bwMode="auto">
          <a:xfrm>
            <a:off x="1632540" y="1131506"/>
            <a:ext cx="6822528" cy="2408020"/>
            <a:chOff x="3152881" y="1851630"/>
            <a:chExt cx="5469358" cy="2830731"/>
          </a:xfrm>
        </p:grpSpPr>
        <p:sp>
          <p:nvSpPr>
            <p:cNvPr id="10" name="TextBox 9">
              <a:extLst>
                <a:ext uri="{FF2B5EF4-FFF2-40B4-BE49-F238E27FC236}">
                  <a16:creationId xmlns:a16="http://schemas.microsoft.com/office/drawing/2014/main" xmlns="" id="{9713D08D-A13E-1262-65C3-D9988DE11625}"/>
                </a:ext>
              </a:extLst>
            </p:cNvPr>
            <p:cNvSpPr txBox="1"/>
            <p:nvPr/>
          </p:nvSpPr>
          <p:spPr>
            <a:xfrm>
              <a:off x="3152881" y="2547713"/>
              <a:ext cx="1792237" cy="1266316"/>
            </a:xfrm>
            <a:prstGeom prst="rect">
              <a:avLst/>
            </a:prstGeom>
            <a:solidFill>
              <a:schemeClr val="accent1">
                <a:lumMod val="20000"/>
                <a:lumOff val="80000"/>
              </a:schemeClr>
            </a:solidFill>
            <a:ln>
              <a:solidFill>
                <a:schemeClr val="tx1"/>
              </a:solidFill>
              <a:prstDash val="dash"/>
            </a:ln>
          </p:spPr>
          <p:txBody>
            <a:bodyPr wrap="square">
              <a:spAutoFit/>
            </a:bodyPr>
            <a:lstStyle/>
            <a:p>
              <a:pPr algn="ctr">
                <a:defRPr/>
              </a:pPr>
              <a:r>
                <a:rPr lang="en-GB" altLang="en-US" sz="1600" dirty="0">
                  <a:cs typeface="Calibri" panose="020F0502020204030204" pitchFamily="34" charset="0"/>
                </a:rPr>
                <a:t>100 % Mechanization of  cleaning operation of sewer and septic tanks</a:t>
              </a:r>
            </a:p>
          </p:txBody>
        </p:sp>
        <p:sp>
          <p:nvSpPr>
            <p:cNvPr id="11" name="TextBox 10">
              <a:extLst>
                <a:ext uri="{FF2B5EF4-FFF2-40B4-BE49-F238E27FC236}">
                  <a16:creationId xmlns:a16="http://schemas.microsoft.com/office/drawing/2014/main" xmlns="" id="{94ED5F0F-278D-7B3D-A913-5C5CFAA657EE}"/>
                </a:ext>
              </a:extLst>
            </p:cNvPr>
            <p:cNvSpPr txBox="1"/>
            <p:nvPr/>
          </p:nvSpPr>
          <p:spPr>
            <a:xfrm>
              <a:off x="5215134" y="2552658"/>
              <a:ext cx="1674097" cy="1591941"/>
            </a:xfrm>
            <a:prstGeom prst="rect">
              <a:avLst/>
            </a:prstGeom>
            <a:solidFill>
              <a:schemeClr val="accent1">
                <a:lumMod val="20000"/>
                <a:lumOff val="80000"/>
              </a:schemeClr>
            </a:solidFill>
            <a:ln>
              <a:solidFill>
                <a:schemeClr val="tx1"/>
              </a:solidFill>
              <a:prstDash val="dash"/>
            </a:ln>
          </p:spPr>
          <p:txBody>
            <a:bodyPr wrap="square">
              <a:spAutoFit/>
            </a:bodyPr>
            <a:lstStyle/>
            <a:p>
              <a:pPr algn="ctr">
                <a:spcAft>
                  <a:spcPts val="1200"/>
                </a:spcAft>
                <a:defRPr/>
              </a:pPr>
              <a:r>
                <a:rPr lang="en-US" altLang="en-US" sz="1600" dirty="0">
                  <a:cs typeface="Calibri" panose="020F0502020204030204" pitchFamily="34" charset="0"/>
                </a:rPr>
                <a:t>Zero fatalities and zero tolerance towards hazardous cleaning </a:t>
              </a:r>
            </a:p>
            <a:p>
              <a:pPr algn="ctr">
                <a:spcAft>
                  <a:spcPts val="1200"/>
                </a:spcAft>
                <a:defRPr/>
              </a:pPr>
              <a:endParaRPr lang="en-US" altLang="en-US" sz="800" dirty="0">
                <a:cs typeface="Calibri" panose="020F0502020204030204" pitchFamily="34" charset="0"/>
              </a:endParaRPr>
            </a:p>
          </p:txBody>
        </p:sp>
        <p:sp>
          <p:nvSpPr>
            <p:cNvPr id="12" name="TextBox 11">
              <a:extLst>
                <a:ext uri="{FF2B5EF4-FFF2-40B4-BE49-F238E27FC236}">
                  <a16:creationId xmlns:a16="http://schemas.microsoft.com/office/drawing/2014/main" xmlns="" id="{B03FA331-3293-3342-E235-DFC1F382BE2D}"/>
                </a:ext>
              </a:extLst>
            </p:cNvPr>
            <p:cNvSpPr txBox="1"/>
            <p:nvPr/>
          </p:nvSpPr>
          <p:spPr>
            <a:xfrm>
              <a:off x="7213252" y="2547713"/>
              <a:ext cx="1408987" cy="2134648"/>
            </a:xfrm>
            <a:prstGeom prst="rect">
              <a:avLst/>
            </a:prstGeom>
            <a:solidFill>
              <a:schemeClr val="accent2">
                <a:lumMod val="20000"/>
                <a:lumOff val="80000"/>
              </a:schemeClr>
            </a:solidFill>
            <a:ln>
              <a:solidFill>
                <a:schemeClr val="tx1"/>
              </a:solidFill>
              <a:prstDash val="dash"/>
            </a:ln>
          </p:spPr>
          <p:txBody>
            <a:bodyPr wrap="square">
              <a:spAutoFit/>
            </a:bodyPr>
            <a:lstStyle/>
            <a:p>
              <a:pPr algn="ctr">
                <a:defRPr/>
              </a:pPr>
              <a:r>
                <a:rPr lang="en-US" altLang="en-US" sz="1600" dirty="0">
                  <a:cs typeface="Calibri" panose="020F0502020204030204" pitchFamily="34" charset="0"/>
                </a:rPr>
                <a:t>Capacity Building of </a:t>
              </a:r>
              <a:r>
                <a:rPr lang="en-US" altLang="en-US" sz="1600" dirty="0" err="1">
                  <a:cs typeface="Calibri" panose="020F0502020204030204" pitchFamily="34" charset="0"/>
                </a:rPr>
                <a:t>Safai</a:t>
              </a:r>
              <a:r>
                <a:rPr lang="en-US" altLang="en-US" sz="1600" dirty="0">
                  <a:cs typeface="Calibri" panose="020F0502020204030204" pitchFamily="34" charset="0"/>
                </a:rPr>
                <a:t> </a:t>
              </a:r>
              <a:r>
                <a:rPr lang="en-US" altLang="en-US" sz="1600" dirty="0" err="1">
                  <a:cs typeface="Calibri" panose="020F0502020204030204" pitchFamily="34" charset="0"/>
                </a:rPr>
                <a:t>Mitras</a:t>
              </a:r>
              <a:r>
                <a:rPr lang="en-US" altLang="en-US" sz="1600" dirty="0">
                  <a:cs typeface="Calibri" panose="020F0502020204030204" pitchFamily="34" charset="0"/>
                </a:rPr>
                <a:t> through occupational training, provision of safety Kits/Devices</a:t>
              </a:r>
            </a:p>
          </p:txBody>
        </p:sp>
        <p:cxnSp>
          <p:nvCxnSpPr>
            <p:cNvPr id="14" name="Straight Connector 13">
              <a:extLst>
                <a:ext uri="{FF2B5EF4-FFF2-40B4-BE49-F238E27FC236}">
                  <a16:creationId xmlns:a16="http://schemas.microsoft.com/office/drawing/2014/main" xmlns="" id="{D7617BA3-0A98-2FC0-769D-93B4CFCB72DC}"/>
                </a:ext>
              </a:extLst>
            </p:cNvPr>
            <p:cNvCxnSpPr>
              <a:cxnSpLocks/>
              <a:stCxn id="10" idx="3"/>
            </p:cNvCxnSpPr>
            <p:nvPr/>
          </p:nvCxnSpPr>
          <p:spPr>
            <a:xfrm>
              <a:off x="4945118" y="3180871"/>
              <a:ext cx="270016"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xmlns="" id="{44319F0F-8CEC-B35B-9C5D-7D33009C335C}"/>
                </a:ext>
              </a:extLst>
            </p:cNvPr>
            <p:cNvSpPr txBox="1"/>
            <p:nvPr/>
          </p:nvSpPr>
          <p:spPr>
            <a:xfrm>
              <a:off x="3912330" y="1868425"/>
              <a:ext cx="438750" cy="741700"/>
            </a:xfrm>
            <a:prstGeom prst="rect">
              <a:avLst/>
            </a:prstGeom>
            <a:noFill/>
          </p:spPr>
          <p:txBody>
            <a:bodyPr>
              <a:spAutoFit/>
            </a:bodyPr>
            <a:lstStyle/>
            <a:p>
              <a:pPr>
                <a:defRPr/>
              </a:pPr>
              <a:r>
                <a:rPr lang="en-US" sz="3500" b="1" dirty="0"/>
                <a:t>1</a:t>
              </a:r>
            </a:p>
          </p:txBody>
        </p:sp>
        <p:sp>
          <p:nvSpPr>
            <p:cNvPr id="21" name="TextBox 20">
              <a:extLst>
                <a:ext uri="{FF2B5EF4-FFF2-40B4-BE49-F238E27FC236}">
                  <a16:creationId xmlns:a16="http://schemas.microsoft.com/office/drawing/2014/main" xmlns="" id="{FD6C7CB9-4069-4AFA-4514-A87608197DBE}"/>
                </a:ext>
              </a:extLst>
            </p:cNvPr>
            <p:cNvSpPr txBox="1"/>
            <p:nvPr/>
          </p:nvSpPr>
          <p:spPr>
            <a:xfrm>
              <a:off x="5917196" y="1851630"/>
              <a:ext cx="378000" cy="741700"/>
            </a:xfrm>
            <a:prstGeom prst="rect">
              <a:avLst/>
            </a:prstGeom>
            <a:noFill/>
          </p:spPr>
          <p:txBody>
            <a:bodyPr>
              <a:spAutoFit/>
            </a:bodyPr>
            <a:lstStyle/>
            <a:p>
              <a:pPr>
                <a:defRPr/>
              </a:pPr>
              <a:r>
                <a:rPr lang="en-US" sz="3500" b="1" dirty="0"/>
                <a:t>2</a:t>
              </a:r>
            </a:p>
          </p:txBody>
        </p:sp>
        <p:sp>
          <p:nvSpPr>
            <p:cNvPr id="22" name="TextBox 21">
              <a:extLst>
                <a:ext uri="{FF2B5EF4-FFF2-40B4-BE49-F238E27FC236}">
                  <a16:creationId xmlns:a16="http://schemas.microsoft.com/office/drawing/2014/main" xmlns="" id="{A7B7B7B7-732E-9119-15C6-D00DA88063D2}"/>
                </a:ext>
              </a:extLst>
            </p:cNvPr>
            <p:cNvSpPr txBox="1"/>
            <p:nvPr/>
          </p:nvSpPr>
          <p:spPr>
            <a:xfrm>
              <a:off x="7591273" y="1851630"/>
              <a:ext cx="437064" cy="741700"/>
            </a:xfrm>
            <a:prstGeom prst="rect">
              <a:avLst/>
            </a:prstGeom>
            <a:noFill/>
          </p:spPr>
          <p:txBody>
            <a:bodyPr>
              <a:spAutoFit/>
            </a:bodyPr>
            <a:lstStyle/>
            <a:p>
              <a:pPr>
                <a:defRPr/>
              </a:pPr>
              <a:r>
                <a:rPr lang="en-US" sz="3500" b="1" dirty="0"/>
                <a:t>3</a:t>
              </a:r>
            </a:p>
          </p:txBody>
        </p:sp>
      </p:grpSp>
      <p:sp>
        <p:nvSpPr>
          <p:cNvPr id="31" name="Title 1">
            <a:extLst>
              <a:ext uri="{FF2B5EF4-FFF2-40B4-BE49-F238E27FC236}">
                <a16:creationId xmlns:a16="http://schemas.microsoft.com/office/drawing/2014/main" xmlns="" id="{4A091FB6-5B7F-8B16-036F-9E40453B03EC}"/>
              </a:ext>
            </a:extLst>
          </p:cNvPr>
          <p:cNvSpPr txBox="1">
            <a:spLocks/>
          </p:cNvSpPr>
          <p:nvPr/>
        </p:nvSpPr>
        <p:spPr bwMode="auto">
          <a:xfrm>
            <a:off x="139414" y="4709397"/>
            <a:ext cx="3374988" cy="872783"/>
          </a:xfrm>
          <a:prstGeom prst="rect">
            <a:avLst/>
          </a:prstGeom>
          <a:noFill/>
          <a:ln>
            <a:noFill/>
          </a:ln>
        </p:spPr>
        <p:txBody>
          <a:bodyPr lIns="68815" tIns="34407" rIns="68815" bIns="34407" anchor="ctr">
            <a:sp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US" sz="2900" b="1" dirty="0">
                <a:solidFill>
                  <a:schemeClr val="accent5">
                    <a:lumMod val="75000"/>
                  </a:schemeClr>
                </a:solidFill>
                <a:latin typeface="+mn-lt"/>
                <a:ea typeface="ＭＳ Ｐゴシック" charset="0"/>
                <a:cs typeface="+mn-cs"/>
              </a:rPr>
              <a:t>Target</a:t>
            </a:r>
            <a:r>
              <a:rPr lang="en-US" sz="2000" dirty="0">
                <a:solidFill>
                  <a:schemeClr val="accent5">
                    <a:lumMod val="75000"/>
                  </a:schemeClr>
                </a:solidFill>
                <a:latin typeface="+mn-lt"/>
              </a:rPr>
              <a:t> </a:t>
            </a:r>
            <a:r>
              <a:rPr lang="en-US" sz="2900" b="1" dirty="0">
                <a:solidFill>
                  <a:schemeClr val="accent5">
                    <a:lumMod val="75000"/>
                  </a:schemeClr>
                </a:solidFill>
                <a:latin typeface="+mn-lt"/>
                <a:ea typeface="ＭＳ Ｐゴシック" charset="0"/>
                <a:cs typeface="+mn-cs"/>
              </a:rPr>
              <a:t>Group</a:t>
            </a:r>
            <a:r>
              <a:rPr lang="en-US" sz="2000" dirty="0">
                <a:solidFill>
                  <a:schemeClr val="accent5">
                    <a:lumMod val="75000"/>
                  </a:schemeClr>
                </a:solidFill>
                <a:latin typeface="+mn-lt"/>
              </a:rPr>
              <a:t>: </a:t>
            </a:r>
          </a:p>
          <a:p>
            <a:pPr eaLnBrk="1" hangingPunct="1">
              <a:defRPr/>
            </a:pPr>
            <a:r>
              <a:rPr lang="en-US" sz="2900" b="1" dirty="0">
                <a:solidFill>
                  <a:schemeClr val="accent5">
                    <a:lumMod val="75000"/>
                  </a:schemeClr>
                </a:solidFill>
                <a:latin typeface="+mn-lt"/>
                <a:ea typeface="ＭＳ Ｐゴシック" charset="0"/>
                <a:cs typeface="+mn-cs"/>
              </a:rPr>
              <a:t>SSWs</a:t>
            </a:r>
          </a:p>
        </p:txBody>
      </p:sp>
      <p:grpSp>
        <p:nvGrpSpPr>
          <p:cNvPr id="7" name="Group 31">
            <a:extLst>
              <a:ext uri="{FF2B5EF4-FFF2-40B4-BE49-F238E27FC236}">
                <a16:creationId xmlns:a16="http://schemas.microsoft.com/office/drawing/2014/main" xmlns="" id="{D04D40BB-9822-B6D8-A5AC-34D284BC0214}"/>
              </a:ext>
            </a:extLst>
          </p:cNvPr>
          <p:cNvGrpSpPr>
            <a:grpSpLocks/>
          </p:cNvGrpSpPr>
          <p:nvPr/>
        </p:nvGrpSpPr>
        <p:grpSpPr bwMode="auto">
          <a:xfrm>
            <a:off x="2331946" y="3916909"/>
            <a:ext cx="4248104" cy="2039938"/>
            <a:chOff x="1085182" y="1919036"/>
            <a:chExt cx="6881351" cy="3152953"/>
          </a:xfrm>
        </p:grpSpPr>
        <p:pic>
          <p:nvPicPr>
            <p:cNvPr id="33" name="Picture 32" descr="A picture containing LEGO, toy, orange&#10;&#10;Description automatically generated">
              <a:extLst>
                <a:ext uri="{FF2B5EF4-FFF2-40B4-BE49-F238E27FC236}">
                  <a16:creationId xmlns:a16="http://schemas.microsoft.com/office/drawing/2014/main" xmlns="" id="{AC6ED03A-7C78-8D00-0C66-11B444F3B632}"/>
                </a:ext>
              </a:extLst>
            </p:cNvPr>
            <p:cNvPicPr>
              <a:picLocks noChangeAspect="1"/>
            </p:cNvPicPr>
            <p:nvPr/>
          </p:nvPicPr>
          <p:blipFill>
            <a:blip r:embed="rId2" cstate="print">
              <a:alphaModFix/>
            </a:blip>
            <a:stretch>
              <a:fillRect/>
            </a:stretch>
          </p:blipFill>
          <p:spPr>
            <a:xfrm>
              <a:off x="4752832" y="1919036"/>
              <a:ext cx="3213701" cy="3111387"/>
            </a:xfrm>
            <a:prstGeom prst="flowChartConnector">
              <a:avLst/>
            </a:prstGeom>
            <a:noFill/>
            <a:ln>
              <a:solidFill>
                <a:schemeClr val="bg1"/>
              </a:solidFill>
            </a:ln>
          </p:spPr>
        </p:pic>
        <p:pic>
          <p:nvPicPr>
            <p:cNvPr id="34" name="Picture 33" descr="A picture containing toy, crane&#10;&#10;Description automatically generated">
              <a:extLst>
                <a:ext uri="{FF2B5EF4-FFF2-40B4-BE49-F238E27FC236}">
                  <a16:creationId xmlns:a16="http://schemas.microsoft.com/office/drawing/2014/main" xmlns="" id="{AF2849B5-7FAA-599F-2EBE-F53896D23C66}"/>
                </a:ext>
              </a:extLst>
            </p:cNvPr>
            <p:cNvPicPr>
              <a:picLocks noChangeAspect="1"/>
            </p:cNvPicPr>
            <p:nvPr/>
          </p:nvPicPr>
          <p:blipFill rotWithShape="1">
            <a:blip r:embed="rId3" cstate="print">
              <a:alphaModFix/>
            </a:blip>
            <a:srcRect l="18246" t="19301" r="21365" b="-7767"/>
            <a:stretch/>
          </p:blipFill>
          <p:spPr>
            <a:xfrm>
              <a:off x="1085182" y="1967579"/>
              <a:ext cx="3213702" cy="3104410"/>
            </a:xfrm>
            <a:prstGeom prst="flowChartConnector">
              <a:avLst/>
            </a:prstGeom>
            <a:noFill/>
            <a:ln w="9525">
              <a:solidFill>
                <a:schemeClr val="bg1"/>
              </a:solidFill>
            </a:ln>
          </p:spPr>
        </p:pic>
      </p:grpSp>
      <p:sp>
        <p:nvSpPr>
          <p:cNvPr id="35" name="TextBox 34">
            <a:extLst>
              <a:ext uri="{FF2B5EF4-FFF2-40B4-BE49-F238E27FC236}">
                <a16:creationId xmlns:a16="http://schemas.microsoft.com/office/drawing/2014/main" xmlns="" id="{9D5A8ED6-99B4-0932-E6D5-C75333A295E1}"/>
              </a:ext>
            </a:extLst>
          </p:cNvPr>
          <p:cNvSpPr txBox="1"/>
          <p:nvPr/>
        </p:nvSpPr>
        <p:spPr>
          <a:xfrm>
            <a:off x="2598674" y="6010629"/>
            <a:ext cx="1292211" cy="623484"/>
          </a:xfrm>
          <a:prstGeom prst="rect">
            <a:avLst/>
          </a:prstGeom>
          <a:noFill/>
        </p:spPr>
        <p:txBody>
          <a:bodyPr lIns="68815" tIns="34407" rIns="68815" bIns="34407">
            <a:spAutoFit/>
          </a:bodyPr>
          <a:lstStyle/>
          <a:p>
            <a:pPr algn="ctr">
              <a:defRPr/>
            </a:pPr>
            <a:r>
              <a:rPr lang="en-US" dirty="0">
                <a:latin typeface="+mn-lt"/>
                <a:cs typeface="Century Gothic"/>
              </a:rPr>
              <a:t>Septic Tank Cleaners</a:t>
            </a:r>
            <a:endParaRPr lang="en-US" sz="1100" dirty="0">
              <a:cs typeface="Century Gothic"/>
            </a:endParaRPr>
          </a:p>
        </p:txBody>
      </p:sp>
      <p:sp>
        <p:nvSpPr>
          <p:cNvPr id="36" name="TextBox 35">
            <a:extLst>
              <a:ext uri="{FF2B5EF4-FFF2-40B4-BE49-F238E27FC236}">
                <a16:creationId xmlns:a16="http://schemas.microsoft.com/office/drawing/2014/main" xmlns="" id="{A9026773-3DFB-B143-D845-F61B72B34119}"/>
              </a:ext>
            </a:extLst>
          </p:cNvPr>
          <p:cNvSpPr txBox="1"/>
          <p:nvPr/>
        </p:nvSpPr>
        <p:spPr>
          <a:xfrm>
            <a:off x="4911356" y="5994367"/>
            <a:ext cx="1292211" cy="623484"/>
          </a:xfrm>
          <a:prstGeom prst="rect">
            <a:avLst/>
          </a:prstGeom>
          <a:noFill/>
        </p:spPr>
        <p:txBody>
          <a:bodyPr lIns="68815" tIns="34407" rIns="68815" bIns="34407">
            <a:spAutoFit/>
          </a:bodyPr>
          <a:lstStyle/>
          <a:p>
            <a:pPr algn="ctr">
              <a:defRPr/>
            </a:pPr>
            <a:r>
              <a:rPr lang="en-US" dirty="0">
                <a:latin typeface="+mn-lt"/>
                <a:cs typeface="Century Gothic"/>
              </a:rPr>
              <a:t>Sewer Line Cleaners</a:t>
            </a:r>
            <a:endParaRPr lang="en-US" sz="1100" dirty="0">
              <a:cs typeface="Century Gothic"/>
            </a:endParaRPr>
          </a:p>
        </p:txBody>
      </p:sp>
      <p:sp>
        <p:nvSpPr>
          <p:cNvPr id="3" name="Rectangle 2">
            <a:extLst>
              <a:ext uri="{FF2B5EF4-FFF2-40B4-BE49-F238E27FC236}">
                <a16:creationId xmlns:a16="http://schemas.microsoft.com/office/drawing/2014/main" xmlns="" id="{2BC4DD34-ADFB-43F1-2BFD-37C615B52019}"/>
              </a:ext>
            </a:extLst>
          </p:cNvPr>
          <p:cNvSpPr/>
          <p:nvPr/>
        </p:nvSpPr>
        <p:spPr>
          <a:xfrm>
            <a:off x="260793" y="1965247"/>
            <a:ext cx="1358676" cy="403166"/>
          </a:xfrm>
          <a:prstGeom prst="rect">
            <a:avLst/>
          </a:prstGeom>
        </p:spPr>
        <p:txBody>
          <a:bodyPr wrap="none" lIns="68815" tIns="34407" rIns="68815" bIns="34407">
            <a:spAutoFit/>
          </a:bodyPr>
          <a:lstStyle/>
          <a:p>
            <a:pPr eaLnBrk="1" hangingPunct="1">
              <a:lnSpc>
                <a:spcPct val="90000"/>
              </a:lnSpc>
              <a:defRPr/>
            </a:pPr>
            <a:r>
              <a:rPr lang="en-US" sz="2400" b="1" dirty="0">
                <a:solidFill>
                  <a:schemeClr val="accent5">
                    <a:lumMod val="75000"/>
                  </a:schemeClr>
                </a:solidFill>
                <a:ea typeface="ＭＳ Ｐゴシック" charset="0"/>
              </a:rPr>
              <a:t>Objective</a:t>
            </a:r>
          </a:p>
        </p:txBody>
      </p:sp>
      <p:sp>
        <p:nvSpPr>
          <p:cNvPr id="7177" name="Slide Number Placeholder 4">
            <a:extLst>
              <a:ext uri="{FF2B5EF4-FFF2-40B4-BE49-F238E27FC236}">
                <a16:creationId xmlns:a16="http://schemas.microsoft.com/office/drawing/2014/main" xmlns="" id="{9038E430-B9AB-0D38-481C-4867560B0BB0}"/>
              </a:ext>
            </a:extLst>
          </p:cNvPr>
          <p:cNvSpPr>
            <a:spLocks noGrp="1"/>
          </p:cNvSpPr>
          <p:nvPr>
            <p:ph type="sldNum" sz="quarter" idx="12"/>
          </p:nvPr>
        </p:nvSpPr>
        <p:spPr bwMode="auto">
          <a:xfrm>
            <a:off x="10853685" y="5773740"/>
            <a:ext cx="2743172"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900">
                <a:solidFill>
                  <a:schemeClr val="tx1"/>
                </a:solidFill>
                <a:latin typeface="Calibri" panose="020F0502020204030204" pitchFamily="34" charset="0"/>
                <a:ea typeface="ＭＳ Ｐゴシック" panose="020B0600070205080204" pitchFamily="34" charset="-128"/>
              </a:defRPr>
            </a:lvl1pPr>
            <a:lvl2pPr marL="742621" indent="-285624">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2494" indent="-2285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599492" indent="-2285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6491" indent="-2285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3489" indent="-2285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0486" indent="-2285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7484" indent="-2285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4482" indent="-2285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a:lnSpc>
                <a:spcPct val="100000"/>
              </a:lnSpc>
              <a:spcBef>
                <a:spcPct val="0"/>
              </a:spcBef>
              <a:buFontTx/>
              <a:buNone/>
            </a:pPr>
            <a:fld id="{B70A03C7-67C7-417A-80EC-2161B026DA8F}" type="slidenum">
              <a:rPr lang="en-US" altLang="en-US" sz="1200">
                <a:solidFill>
                  <a:srgbClr val="898989"/>
                </a:solidFill>
              </a:rPr>
              <a:pPr>
                <a:lnSpc>
                  <a:spcPct val="100000"/>
                </a:lnSpc>
                <a:spcBef>
                  <a:spcPct val="0"/>
                </a:spcBef>
                <a:buFontTx/>
                <a:buNone/>
              </a:pPr>
              <a:t>70</a:t>
            </a:fld>
            <a:endParaRPr lang="en-US" altLang="en-US" sz="1200" dirty="0">
              <a:solidFill>
                <a:srgbClr val="898989"/>
              </a:solidFill>
            </a:endParaRPr>
          </a:p>
        </p:txBody>
      </p:sp>
      <p:pic>
        <p:nvPicPr>
          <p:cNvPr id="7178" name="Picture 6143">
            <a:extLst>
              <a:ext uri="{FF2B5EF4-FFF2-40B4-BE49-F238E27FC236}">
                <a16:creationId xmlns:a16="http://schemas.microsoft.com/office/drawing/2014/main" xmlns="" id="{02C352DA-22CD-A3AE-0AA5-64A8DE38F4EF}"/>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47649" y="3646250"/>
            <a:ext cx="4616165" cy="3186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5" name="Title 1">
            <a:extLst>
              <a:ext uri="{FF2B5EF4-FFF2-40B4-BE49-F238E27FC236}">
                <a16:creationId xmlns:a16="http://schemas.microsoft.com/office/drawing/2014/main" xmlns="" id="{8B0AE414-1DA2-48BA-A56C-BD74C21058BB}"/>
              </a:ext>
            </a:extLst>
          </p:cNvPr>
          <p:cNvSpPr txBox="1">
            <a:spLocks/>
          </p:cNvSpPr>
          <p:nvPr/>
        </p:nvSpPr>
        <p:spPr bwMode="auto">
          <a:xfrm>
            <a:off x="7296364" y="3865045"/>
            <a:ext cx="2482578" cy="476166"/>
          </a:xfrm>
          <a:prstGeom prst="rect">
            <a:avLst/>
          </a:prstGeom>
          <a:noFill/>
          <a:ln>
            <a:noFill/>
          </a:ln>
        </p:spPr>
        <p:txBody>
          <a:bodyPr wrap="square" lIns="68815" tIns="34407" rIns="68815" bIns="34407" anchor="ctr">
            <a:sp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US" sz="2900" b="1" dirty="0">
                <a:solidFill>
                  <a:schemeClr val="accent5">
                    <a:lumMod val="75000"/>
                  </a:schemeClr>
                </a:solidFill>
                <a:latin typeface="+mn-lt"/>
                <a:ea typeface="ＭＳ Ｐゴシック" charset="0"/>
                <a:cs typeface="+mn-cs"/>
              </a:rPr>
              <a:t>Stakeholders</a:t>
            </a:r>
          </a:p>
        </p:txBody>
      </p:sp>
      <p:sp>
        <p:nvSpPr>
          <p:cNvPr id="2" name="TextBox 1">
            <a:extLst>
              <a:ext uri="{FF2B5EF4-FFF2-40B4-BE49-F238E27FC236}">
                <a16:creationId xmlns:a16="http://schemas.microsoft.com/office/drawing/2014/main" xmlns="" id="{73E138D3-0228-1913-6EEB-1500DB3F1FCE}"/>
              </a:ext>
            </a:extLst>
          </p:cNvPr>
          <p:cNvSpPr txBox="1"/>
          <p:nvPr/>
        </p:nvSpPr>
        <p:spPr bwMode="auto">
          <a:xfrm>
            <a:off x="8978701" y="1757459"/>
            <a:ext cx="2050634" cy="1793035"/>
          </a:xfrm>
          <a:prstGeom prst="rect">
            <a:avLst/>
          </a:prstGeom>
          <a:solidFill>
            <a:schemeClr val="accent3">
              <a:lumMod val="40000"/>
              <a:lumOff val="60000"/>
            </a:schemeClr>
          </a:solidFill>
          <a:ln>
            <a:solidFill>
              <a:schemeClr val="tx1"/>
            </a:solidFill>
            <a:prstDash val="dash"/>
          </a:ln>
        </p:spPr>
        <p:txBody>
          <a:bodyPr wrap="square" lIns="68815" tIns="34407" rIns="68815" bIns="34407">
            <a:spAutoFit/>
          </a:bodyPr>
          <a:lstStyle>
            <a:defPPr>
              <a:defRPr lang="en-US"/>
            </a:defPPr>
            <a:lvl1pPr algn="ctr">
              <a:defRPr sz="2125">
                <a:latin typeface="+mn-lt"/>
                <a:cs typeface="Calibri" panose="020F0502020204030204" pitchFamily="34" charset="0"/>
              </a:defRPr>
            </a:lvl1pPr>
          </a:lstStyle>
          <a:p>
            <a:r>
              <a:rPr lang="en-US" altLang="en-US" sz="1600" dirty="0"/>
              <a:t>Creating awareness through IEC campaigns  which are operator/ citizen/</a:t>
            </a:r>
            <a:r>
              <a:rPr lang="en-US" altLang="en-US" sz="1600" dirty="0" err="1"/>
              <a:t>Safai</a:t>
            </a:r>
            <a:r>
              <a:rPr lang="en-US" altLang="en-US" sz="1600" dirty="0"/>
              <a:t> </a:t>
            </a:r>
            <a:r>
              <a:rPr lang="en-US" altLang="en-US" sz="1600" dirty="0" err="1"/>
              <a:t>Mitras</a:t>
            </a:r>
            <a:r>
              <a:rPr lang="en-US" altLang="en-US" sz="1600" dirty="0"/>
              <a:t> centric and holding of workshops in all ULBs  </a:t>
            </a:r>
          </a:p>
          <a:p>
            <a:endParaRPr lang="en-US" altLang="en-US" sz="1600" dirty="0"/>
          </a:p>
        </p:txBody>
      </p:sp>
      <p:sp>
        <p:nvSpPr>
          <p:cNvPr id="4" name="TextBox 3">
            <a:extLst>
              <a:ext uri="{FF2B5EF4-FFF2-40B4-BE49-F238E27FC236}">
                <a16:creationId xmlns:a16="http://schemas.microsoft.com/office/drawing/2014/main" xmlns="" id="{13EAFBF9-52E1-7F39-0CB0-0293DB322FC7}"/>
              </a:ext>
            </a:extLst>
          </p:cNvPr>
          <p:cNvSpPr txBox="1"/>
          <p:nvPr/>
        </p:nvSpPr>
        <p:spPr bwMode="auto">
          <a:xfrm>
            <a:off x="9674023" y="1043824"/>
            <a:ext cx="538529" cy="685039"/>
          </a:xfrm>
          <a:prstGeom prst="rect">
            <a:avLst/>
          </a:prstGeom>
          <a:noFill/>
        </p:spPr>
        <p:txBody>
          <a:bodyPr lIns="68815" tIns="34407" rIns="68815" bIns="34407">
            <a:spAutoFit/>
          </a:bodyPr>
          <a:lstStyle>
            <a:defPPr>
              <a:defRPr lang="en-US"/>
            </a:defPPr>
            <a:lvl1pPr>
              <a:defRPr sz="4782" b="1">
                <a:latin typeface="+mn-lt"/>
              </a:defRPr>
            </a:lvl1pPr>
          </a:lstStyle>
          <a:p>
            <a:r>
              <a:rPr lang="en-US" sz="4000" dirty="0"/>
              <a:t>4</a:t>
            </a:r>
          </a:p>
        </p:txBody>
      </p:sp>
      <p:sp>
        <p:nvSpPr>
          <p:cNvPr id="37" name="Slide Number Placeholder 17"/>
          <p:cNvSpPr txBox="1">
            <a:spLocks/>
          </p:cNvSpPr>
          <p:nvPr/>
        </p:nvSpPr>
        <p:spPr bwMode="auto">
          <a:xfrm>
            <a:off x="11541087" y="6440904"/>
            <a:ext cx="471083" cy="365124"/>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68815" tIns="34407" rIns="68815" bIns="34407" rtlCol="0" anchor="ctr">
            <a:normAutofit/>
          </a:bodyPr>
          <a:lstStyle>
            <a:lvl1pPr>
              <a:lnSpc>
                <a:spcPct val="90000"/>
              </a:lnSpc>
              <a:spcBef>
                <a:spcPts val="1328"/>
              </a:spcBef>
              <a:buFont typeface="Arial" panose="020B0604020202020204" pitchFamily="34" charset="0"/>
              <a:buChar char="•"/>
              <a:defRPr sz="3800">
                <a:solidFill>
                  <a:schemeClr val="tx1"/>
                </a:solidFill>
                <a:latin typeface="Calibri" panose="020F0502020204030204" pitchFamily="34" charset="0"/>
              </a:defRPr>
            </a:lvl1pPr>
            <a:lvl2pPr marL="986737" indent="-379515">
              <a:lnSpc>
                <a:spcPct val="90000"/>
              </a:lnSpc>
              <a:spcBef>
                <a:spcPts val="664"/>
              </a:spcBef>
              <a:buFont typeface="Arial" panose="020B0604020202020204" pitchFamily="34" charset="0"/>
              <a:buChar char="•"/>
              <a:defRPr sz="3200">
                <a:solidFill>
                  <a:schemeClr val="tx1"/>
                </a:solidFill>
                <a:latin typeface="Calibri" panose="020F0502020204030204" pitchFamily="34" charset="0"/>
              </a:defRPr>
            </a:lvl2pPr>
            <a:lvl3pPr marL="1518058" indent="-303613">
              <a:lnSpc>
                <a:spcPct val="90000"/>
              </a:lnSpc>
              <a:spcBef>
                <a:spcPts val="664"/>
              </a:spcBef>
              <a:buFont typeface="Arial" panose="020B0604020202020204" pitchFamily="34" charset="0"/>
              <a:buChar char="•"/>
              <a:defRPr sz="2700">
                <a:solidFill>
                  <a:schemeClr val="tx1"/>
                </a:solidFill>
                <a:latin typeface="Calibri" panose="020F0502020204030204" pitchFamily="34" charset="0"/>
              </a:defRPr>
            </a:lvl3pPr>
            <a:lvl4pPr marL="2125281" indent="-303613">
              <a:lnSpc>
                <a:spcPct val="90000"/>
              </a:lnSpc>
              <a:spcBef>
                <a:spcPts val="664"/>
              </a:spcBef>
              <a:buFont typeface="Arial" panose="020B0604020202020204" pitchFamily="34" charset="0"/>
              <a:buChar char="•"/>
              <a:defRPr>
                <a:solidFill>
                  <a:schemeClr val="tx1"/>
                </a:solidFill>
                <a:latin typeface="Calibri" panose="020F0502020204030204" pitchFamily="34" charset="0"/>
              </a:defRPr>
            </a:lvl4pPr>
            <a:lvl5pPr marL="2732505" indent="-303613">
              <a:lnSpc>
                <a:spcPct val="90000"/>
              </a:lnSpc>
              <a:spcBef>
                <a:spcPts val="664"/>
              </a:spcBef>
              <a:buFont typeface="Arial" panose="020B0604020202020204" pitchFamily="34" charset="0"/>
              <a:buChar char="•"/>
              <a:defRPr>
                <a:solidFill>
                  <a:schemeClr val="tx1"/>
                </a:solidFill>
                <a:latin typeface="Calibri" panose="020F0502020204030204" pitchFamily="34" charset="0"/>
              </a:defRPr>
            </a:lvl5pPr>
            <a:lvl6pPr marL="3339728" indent="-303613" eaLnBrk="0" fontAlgn="base" hangingPunct="0">
              <a:lnSpc>
                <a:spcPct val="90000"/>
              </a:lnSpc>
              <a:spcBef>
                <a:spcPts val="664"/>
              </a:spcBef>
              <a:spcAft>
                <a:spcPct val="0"/>
              </a:spcAft>
              <a:buFont typeface="Arial" panose="020B0604020202020204" pitchFamily="34" charset="0"/>
              <a:buChar char="•"/>
              <a:defRPr>
                <a:solidFill>
                  <a:schemeClr val="tx1"/>
                </a:solidFill>
                <a:latin typeface="Calibri" panose="020F0502020204030204" pitchFamily="34" charset="0"/>
              </a:defRPr>
            </a:lvl6pPr>
            <a:lvl7pPr marL="3946950" indent="-303613" eaLnBrk="0" fontAlgn="base" hangingPunct="0">
              <a:lnSpc>
                <a:spcPct val="90000"/>
              </a:lnSpc>
              <a:spcBef>
                <a:spcPts val="664"/>
              </a:spcBef>
              <a:spcAft>
                <a:spcPct val="0"/>
              </a:spcAft>
              <a:buFont typeface="Arial" panose="020B0604020202020204" pitchFamily="34" charset="0"/>
              <a:buChar char="•"/>
              <a:defRPr>
                <a:solidFill>
                  <a:schemeClr val="tx1"/>
                </a:solidFill>
                <a:latin typeface="Calibri" panose="020F0502020204030204" pitchFamily="34" charset="0"/>
              </a:defRPr>
            </a:lvl7pPr>
            <a:lvl8pPr marL="4554174" indent="-303613" eaLnBrk="0" fontAlgn="base" hangingPunct="0">
              <a:lnSpc>
                <a:spcPct val="90000"/>
              </a:lnSpc>
              <a:spcBef>
                <a:spcPts val="664"/>
              </a:spcBef>
              <a:spcAft>
                <a:spcPct val="0"/>
              </a:spcAft>
              <a:buFont typeface="Arial" panose="020B0604020202020204" pitchFamily="34" charset="0"/>
              <a:buChar char="•"/>
              <a:defRPr>
                <a:solidFill>
                  <a:schemeClr val="tx1"/>
                </a:solidFill>
                <a:latin typeface="Calibri" panose="020F0502020204030204" pitchFamily="34" charset="0"/>
              </a:defRPr>
            </a:lvl8pPr>
            <a:lvl9pPr marL="5161397" indent="-303613" eaLnBrk="0" fontAlgn="base" hangingPunct="0">
              <a:lnSpc>
                <a:spcPct val="90000"/>
              </a:lnSpc>
              <a:spcBef>
                <a:spcPts val="664"/>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defTabSz="688147">
              <a:lnSpc>
                <a:spcPct val="100000"/>
              </a:lnSpc>
              <a:spcBef>
                <a:spcPts val="0"/>
              </a:spcBef>
              <a:spcAft>
                <a:spcPts val="451"/>
              </a:spcAft>
              <a:buNone/>
              <a:defRPr/>
            </a:pPr>
            <a:fld id="{AD6C3EE5-6AA3-4FB8-A132-9A9F939BAD57}" type="slidenum">
              <a:rPr lang="en-US" altLang="en-US" sz="1200">
                <a:latin typeface="Calibri" panose="020F0502020204030204"/>
              </a:rPr>
              <a:pPr algn="r" defTabSz="688147">
                <a:lnSpc>
                  <a:spcPct val="100000"/>
                </a:lnSpc>
                <a:spcBef>
                  <a:spcPts val="0"/>
                </a:spcBef>
                <a:spcAft>
                  <a:spcPts val="451"/>
                </a:spcAft>
                <a:buNone/>
                <a:defRPr/>
              </a:pPr>
              <a:t>70</a:t>
            </a:fld>
            <a:endParaRPr lang="en-US" altLang="en-US" sz="1200" dirty="0">
              <a:latin typeface="Calibri" panose="020F0502020204030204"/>
            </a:endParaRPr>
          </a:p>
        </p:txBody>
      </p:sp>
      <p:cxnSp>
        <p:nvCxnSpPr>
          <p:cNvPr id="42" name="Straight Connector 41">
            <a:extLst>
              <a:ext uri="{FF2B5EF4-FFF2-40B4-BE49-F238E27FC236}">
                <a16:creationId xmlns:a16="http://schemas.microsoft.com/office/drawing/2014/main" xmlns="" id="{D7617BA3-0A98-2FC0-769D-93B4CFCB72DC}"/>
              </a:ext>
            </a:extLst>
          </p:cNvPr>
          <p:cNvCxnSpPr>
            <a:cxnSpLocks/>
          </p:cNvCxnSpPr>
          <p:nvPr/>
        </p:nvCxnSpPr>
        <p:spPr bwMode="auto">
          <a:xfrm flipV="1">
            <a:off x="7087514" y="2230877"/>
            <a:ext cx="309586" cy="1"/>
          </a:xfrm>
          <a:prstGeom prst="line">
            <a:avLst/>
          </a:prstGeom>
          <a:ln>
            <a:prstDash val="dash"/>
          </a:ln>
        </p:spPr>
        <p:style>
          <a:lnRef idx="1">
            <a:schemeClr val="dk1"/>
          </a:lnRef>
          <a:fillRef idx="0">
            <a:schemeClr val="dk1"/>
          </a:fillRef>
          <a:effectRef idx="0">
            <a:schemeClr val="dk1"/>
          </a:effectRef>
          <a:fontRef idx="minor">
            <a:schemeClr val="tx1"/>
          </a:fontRef>
        </p:style>
      </p:cxnSp>
      <p:grpSp>
        <p:nvGrpSpPr>
          <p:cNvPr id="8" name="Group 13">
            <a:extLst>
              <a:ext uri="{FF2B5EF4-FFF2-40B4-BE49-F238E27FC236}">
                <a16:creationId xmlns:a16="http://schemas.microsoft.com/office/drawing/2014/main" xmlns="" id="{3AEB18F1-B60E-002A-EC65-64DFC34F04A8}"/>
              </a:ext>
            </a:extLst>
          </p:cNvPr>
          <p:cNvGrpSpPr/>
          <p:nvPr/>
        </p:nvGrpSpPr>
        <p:grpSpPr>
          <a:xfrm>
            <a:off x="-164584" y="97405"/>
            <a:ext cx="11465177" cy="941294"/>
            <a:chOff x="-108454" y="293353"/>
            <a:chExt cx="7555055" cy="941294"/>
          </a:xfrm>
        </p:grpSpPr>
        <p:sp>
          <p:nvSpPr>
            <p:cNvPr id="13" name="Freeform: Shape 12">
              <a:extLst>
                <a:ext uri="{FF2B5EF4-FFF2-40B4-BE49-F238E27FC236}">
                  <a16:creationId xmlns:a16="http://schemas.microsoft.com/office/drawing/2014/main" xmlns="" id="{24306875-D29B-911E-9B46-2E493A52FBE0}"/>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15" name="Freeform: Shape 12">
              <a:extLst>
                <a:ext uri="{FF2B5EF4-FFF2-40B4-BE49-F238E27FC236}">
                  <a16:creationId xmlns:a16="http://schemas.microsoft.com/office/drawing/2014/main" xmlns="" id="{9A8886FB-C59F-6462-CB5A-862F96CA0F8C}"/>
                </a:ext>
              </a:extLst>
            </p:cNvPr>
            <p:cNvSpPr/>
            <p:nvPr/>
          </p:nvSpPr>
          <p:spPr>
            <a:xfrm flipH="1" flipV="1">
              <a:off x="-1" y="329206"/>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002060"/>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16" name="Rectangle 15">
              <a:extLst>
                <a:ext uri="{FF2B5EF4-FFF2-40B4-BE49-F238E27FC236}">
                  <a16:creationId xmlns:a16="http://schemas.microsoft.com/office/drawing/2014/main" xmlns="" id="{9B408CBE-4246-DC03-7CA1-7844E5AE8D5F}"/>
                </a:ext>
              </a:extLst>
            </p:cNvPr>
            <p:cNvSpPr/>
            <p:nvPr/>
          </p:nvSpPr>
          <p:spPr>
            <a:xfrm>
              <a:off x="-108454" y="29335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en-US" sz="1600" b="1" dirty="0">
                  <a:solidFill>
                    <a:schemeClr val="bg1"/>
                  </a:solidFill>
                  <a:latin typeface="+mn-lt"/>
                </a:rPr>
                <a:t> </a:t>
              </a:r>
              <a:r>
                <a:rPr lang="ja-JP" altLang="en-US" sz="2400" b="1" dirty="0">
                  <a:solidFill>
                    <a:schemeClr val="bg1"/>
                  </a:solidFill>
                  <a:latin typeface="+mn-lt"/>
                </a:rPr>
                <a:t>“</a:t>
              </a:r>
              <a:r>
                <a:rPr lang="en-US" altLang="ja-JP" sz="2400" b="1" dirty="0">
                  <a:solidFill>
                    <a:schemeClr val="bg1"/>
                  </a:solidFill>
                  <a:latin typeface="+mn-lt"/>
                </a:rPr>
                <a:t>National Action for </a:t>
              </a:r>
              <a:r>
                <a:rPr lang="en-US" altLang="ja-JP" sz="2400" b="1" dirty="0" err="1">
                  <a:solidFill>
                    <a:schemeClr val="bg1"/>
                  </a:solidFill>
                  <a:latin typeface="+mn-lt"/>
                </a:rPr>
                <a:t>Mechanised</a:t>
              </a:r>
              <a:r>
                <a:rPr lang="en-US" altLang="ja-JP" sz="2400" b="1" dirty="0">
                  <a:solidFill>
                    <a:schemeClr val="bg1"/>
                  </a:solidFill>
                  <a:latin typeface="+mn-lt"/>
                </a:rPr>
                <a:t> Sanitation Ecosystem</a:t>
              </a:r>
              <a:r>
                <a:rPr lang="ja-JP" altLang="en-US" sz="2400" b="1" dirty="0">
                  <a:solidFill>
                    <a:schemeClr val="bg1"/>
                  </a:solidFill>
                  <a:latin typeface="+mn-lt"/>
                </a:rPr>
                <a:t>”</a:t>
              </a:r>
              <a:r>
                <a:rPr lang="en-US" altLang="ja-JP" sz="2400" b="1" dirty="0">
                  <a:solidFill>
                    <a:schemeClr val="bg1"/>
                  </a:solidFill>
                  <a:latin typeface="+mn-lt"/>
                </a:rPr>
                <a:t> (NAMASTE)</a:t>
              </a:r>
            </a:p>
            <a:p>
              <a:pPr algn="ctr">
                <a:defRPr/>
              </a:pPr>
              <a:r>
                <a:rPr lang="en-US" altLang="ja-JP" sz="2400" b="1" dirty="0">
                  <a:solidFill>
                    <a:schemeClr val="bg1"/>
                  </a:solidFill>
                  <a:latin typeface="+mn-lt"/>
                </a:rPr>
                <a:t>    </a:t>
              </a:r>
              <a:r>
                <a:rPr lang="en-US" altLang="ja-JP" sz="1400" b="1" dirty="0">
                  <a:solidFill>
                    <a:schemeClr val="bg1"/>
                  </a:solidFill>
                  <a:latin typeface="+mn-lt"/>
                </a:rPr>
                <a:t>(</a:t>
              </a:r>
              <a:r>
                <a:rPr lang="en-US" altLang="ja-JP" sz="2400" b="1" dirty="0">
                  <a:solidFill>
                    <a:schemeClr val="bg1"/>
                  </a:solidFill>
                  <a:latin typeface="+mn-lt"/>
                </a:rPr>
                <a:t> </a:t>
              </a:r>
              <a:r>
                <a:rPr lang="en-US" altLang="en-US" sz="1600" b="1" dirty="0">
                  <a:solidFill>
                    <a:schemeClr val="bg1"/>
                  </a:solidFill>
                  <a:latin typeface="+mn-lt"/>
                </a:rPr>
                <a:t>a joint initiative of </a:t>
              </a:r>
              <a:r>
                <a:rPr lang="en-US" altLang="en-US" sz="1600" b="1" dirty="0" err="1">
                  <a:solidFill>
                    <a:schemeClr val="bg1"/>
                  </a:solidFill>
                  <a:latin typeface="+mn-lt"/>
                </a:rPr>
                <a:t>MoSJE</a:t>
              </a:r>
              <a:r>
                <a:rPr lang="en-US" altLang="en-US" sz="1600" b="1" dirty="0">
                  <a:solidFill>
                    <a:schemeClr val="bg1"/>
                  </a:solidFill>
                  <a:latin typeface="+mn-lt"/>
                </a:rPr>
                <a:t>, </a:t>
              </a:r>
              <a:r>
                <a:rPr lang="en-US" altLang="en-US" sz="1600" b="1" dirty="0" err="1">
                  <a:solidFill>
                    <a:schemeClr val="bg1"/>
                  </a:solidFill>
                  <a:latin typeface="+mn-lt"/>
                </a:rPr>
                <a:t>MoHUA</a:t>
              </a:r>
              <a:r>
                <a:rPr lang="en-US" altLang="en-US" sz="1600" b="1" dirty="0">
                  <a:solidFill>
                    <a:schemeClr val="bg1"/>
                  </a:solidFill>
                  <a:latin typeface="+mn-lt"/>
                </a:rPr>
                <a:t>, </a:t>
              </a:r>
              <a:r>
                <a:rPr lang="en-US" altLang="en-US" sz="1600" b="1" dirty="0" err="1">
                  <a:solidFill>
                    <a:schemeClr val="bg1"/>
                  </a:solidFill>
                  <a:latin typeface="+mn-lt"/>
                </a:rPr>
                <a:t>DoDWS</a:t>
              </a:r>
              <a:r>
                <a:rPr lang="en-US" altLang="en-US" sz="1600" b="1" dirty="0">
                  <a:solidFill>
                    <a:schemeClr val="bg1"/>
                  </a:solidFill>
                  <a:latin typeface="+mn-lt"/>
                </a:rPr>
                <a:t> and DPIIT)</a:t>
              </a:r>
              <a:endParaRPr lang="en-US" sz="2400" b="1" dirty="0">
                <a:solidFill>
                  <a:schemeClr val="bg1"/>
                </a:solidFill>
              </a:endParaRPr>
            </a:p>
          </p:txBody>
        </p:sp>
      </p:grpSp>
      <p:cxnSp>
        <p:nvCxnSpPr>
          <p:cNvPr id="20" name="Straight Connector 19">
            <a:extLst>
              <a:ext uri="{FF2B5EF4-FFF2-40B4-BE49-F238E27FC236}">
                <a16:creationId xmlns:a16="http://schemas.microsoft.com/office/drawing/2014/main" xmlns="" id="{4CC0E879-0D49-FA6A-861A-FC5A58EF64A7}"/>
              </a:ext>
            </a:extLst>
          </p:cNvPr>
          <p:cNvCxnSpPr>
            <a:cxnSpLocks/>
          </p:cNvCxnSpPr>
          <p:nvPr/>
        </p:nvCxnSpPr>
        <p:spPr bwMode="auto">
          <a:xfrm>
            <a:off x="6361020" y="2273137"/>
            <a:ext cx="33682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xmlns="" id="{FAB2E04F-1D88-AEB2-B027-966419EC6815}"/>
              </a:ext>
            </a:extLst>
          </p:cNvPr>
          <p:cNvCxnSpPr>
            <a:cxnSpLocks/>
          </p:cNvCxnSpPr>
          <p:nvPr/>
        </p:nvCxnSpPr>
        <p:spPr bwMode="auto">
          <a:xfrm>
            <a:off x="8505503" y="2273134"/>
            <a:ext cx="451426" cy="0"/>
          </a:xfrm>
          <a:prstGeom prst="line">
            <a:avLst/>
          </a:prstGeom>
          <a:ln>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129395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P spid="614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900">
                <a:solidFill>
                  <a:schemeClr val="tx1"/>
                </a:solidFill>
                <a:latin typeface="Calibri" panose="020F0502020204030204" pitchFamily="34" charset="0"/>
              </a:defRPr>
            </a:lvl1pPr>
            <a:lvl2pPr marL="742621" indent="-285624">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2494" indent="-2285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9492" indent="-2285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6491" indent="-2285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489" indent="-2285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486" indent="-2285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84" indent="-2285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482" indent="-2285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789348BA-DD0E-41F6-AF9C-288BC1CDC2D2}" type="slidenum">
              <a:rPr lang="en-US" altLang="en-US" sz="1200">
                <a:solidFill>
                  <a:srgbClr val="898989"/>
                </a:solidFill>
              </a:rPr>
              <a:pPr>
                <a:lnSpc>
                  <a:spcPct val="100000"/>
                </a:lnSpc>
                <a:spcBef>
                  <a:spcPct val="0"/>
                </a:spcBef>
                <a:buFontTx/>
                <a:buNone/>
              </a:pPr>
              <a:t>71</a:t>
            </a:fld>
            <a:endParaRPr lang="en-US" altLang="en-US" sz="1200" dirty="0">
              <a:solidFill>
                <a:srgbClr val="898989"/>
              </a:solidFill>
            </a:endParaRPr>
          </a:p>
        </p:txBody>
      </p:sp>
      <p:sp>
        <p:nvSpPr>
          <p:cNvPr id="14" name="Rectangle: Rounded Corners 13"/>
          <p:cNvSpPr/>
          <p:nvPr/>
        </p:nvSpPr>
        <p:spPr>
          <a:xfrm>
            <a:off x="783178" y="4492046"/>
            <a:ext cx="10896707" cy="78019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815" tIns="34407" rIns="68815" bIns="34407" anchor="ctr"/>
          <a:lstStyle/>
          <a:p>
            <a:pPr marL="0" lvl="1">
              <a:defRPr/>
            </a:pPr>
            <a:endParaRPr lang="en-IN" sz="1900" dirty="0">
              <a:solidFill>
                <a:schemeClr val="tx1"/>
              </a:solidFill>
            </a:endParaRPr>
          </a:p>
          <a:p>
            <a:pPr marL="258067" lvl="1" indent="-258067">
              <a:buFont typeface="Wingdings" panose="05000000000000000000" pitchFamily="2" charset="2"/>
              <a:buChar char="v"/>
              <a:defRPr/>
            </a:pPr>
            <a:r>
              <a:rPr lang="en-IN" sz="1900" dirty="0">
                <a:solidFill>
                  <a:schemeClr val="tx1"/>
                </a:solidFill>
              </a:rPr>
              <a:t>Sanitation workers have limited access to existing </a:t>
            </a:r>
            <a:r>
              <a:rPr lang="en-IN" sz="1900" b="1" dirty="0">
                <a:solidFill>
                  <a:schemeClr val="tx1"/>
                </a:solidFill>
              </a:rPr>
              <a:t>social protection framework </a:t>
            </a:r>
            <a:r>
              <a:rPr lang="en-IN" sz="1900" dirty="0">
                <a:solidFill>
                  <a:schemeClr val="tx1"/>
                </a:solidFill>
              </a:rPr>
              <a:t>or unable to address basic needs of workers</a:t>
            </a:r>
          </a:p>
          <a:p>
            <a:pPr>
              <a:defRPr/>
            </a:pPr>
            <a:endParaRPr lang="en-US" sz="1900" dirty="0">
              <a:solidFill>
                <a:schemeClr val="tx1"/>
              </a:solidFill>
            </a:endParaRPr>
          </a:p>
        </p:txBody>
      </p:sp>
      <p:sp>
        <p:nvSpPr>
          <p:cNvPr id="6" name="Rectangle: Rounded Corners 5"/>
          <p:cNvSpPr/>
          <p:nvPr/>
        </p:nvSpPr>
        <p:spPr>
          <a:xfrm>
            <a:off x="837391" y="2232320"/>
            <a:ext cx="10842494" cy="76297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815" tIns="34407" rIns="68815" bIns="34407" anchor="ctr"/>
          <a:lstStyle/>
          <a:p>
            <a:pPr marL="258067" indent="-258067">
              <a:buFont typeface="Wingdings" panose="05000000000000000000" pitchFamily="2" charset="2"/>
              <a:buChar char="v"/>
              <a:defRPr/>
            </a:pPr>
            <a:r>
              <a:rPr lang="en-US" dirty="0">
                <a:solidFill>
                  <a:schemeClr val="tx1"/>
                </a:solidFill>
              </a:rPr>
              <a:t>There is a need for full </a:t>
            </a:r>
            <a:r>
              <a:rPr lang="en-US" dirty="0" err="1">
                <a:solidFill>
                  <a:schemeClr val="tx1"/>
                </a:solidFill>
              </a:rPr>
              <a:t>mechanisation</a:t>
            </a:r>
            <a:r>
              <a:rPr lang="en-US" dirty="0">
                <a:solidFill>
                  <a:schemeClr val="tx1"/>
                </a:solidFill>
              </a:rPr>
              <a:t> of cleaning of sewers and septic tanks and rehabilitation of the sanitation workers engaged therein.</a:t>
            </a:r>
          </a:p>
        </p:txBody>
      </p:sp>
      <p:sp>
        <p:nvSpPr>
          <p:cNvPr id="7" name="Rectangle: Rounded Corners 6"/>
          <p:cNvSpPr/>
          <p:nvPr/>
        </p:nvSpPr>
        <p:spPr>
          <a:xfrm>
            <a:off x="783179" y="3623785"/>
            <a:ext cx="10896706" cy="7810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815" tIns="34407" rIns="68815" bIns="34407" anchor="ctr"/>
          <a:lstStyle/>
          <a:p>
            <a:pPr marL="258067" lvl="1" indent="-258067">
              <a:buFont typeface="Wingdings" panose="05000000000000000000" pitchFamily="2" charset="2"/>
              <a:buChar char="v"/>
              <a:defRPr/>
            </a:pPr>
            <a:r>
              <a:rPr lang="en-IN" sz="1900" dirty="0">
                <a:solidFill>
                  <a:schemeClr val="tx1"/>
                </a:solidFill>
              </a:rPr>
              <a:t>Sanitation workers are primarily engaged as </a:t>
            </a:r>
            <a:r>
              <a:rPr lang="en-IN" sz="1900" b="1" dirty="0">
                <a:solidFill>
                  <a:schemeClr val="tx1"/>
                </a:solidFill>
              </a:rPr>
              <a:t>informally, </a:t>
            </a:r>
            <a:r>
              <a:rPr lang="en-IN" sz="1900" dirty="0">
                <a:solidFill>
                  <a:schemeClr val="tx1"/>
                </a:solidFill>
              </a:rPr>
              <a:t>hired by contractors below </a:t>
            </a:r>
            <a:r>
              <a:rPr lang="en-IN" sz="1900" b="1" dirty="0">
                <a:solidFill>
                  <a:schemeClr val="tx1"/>
                </a:solidFill>
              </a:rPr>
              <a:t>minimum wages </a:t>
            </a:r>
            <a:r>
              <a:rPr lang="en-IN" sz="1900" dirty="0">
                <a:solidFill>
                  <a:schemeClr val="tx1"/>
                </a:solidFill>
              </a:rPr>
              <a:t>with no choice of </a:t>
            </a:r>
            <a:r>
              <a:rPr lang="en-IN" sz="1900" b="1" dirty="0">
                <a:solidFill>
                  <a:schemeClr val="tx1"/>
                </a:solidFill>
              </a:rPr>
              <a:t>alternative livelihood</a:t>
            </a:r>
            <a:endParaRPr lang="en-US" sz="1900" b="1" dirty="0">
              <a:solidFill>
                <a:schemeClr val="tx1"/>
              </a:solidFill>
            </a:endParaRPr>
          </a:p>
        </p:txBody>
      </p:sp>
      <p:sp>
        <p:nvSpPr>
          <p:cNvPr id="9" name="Rectangle: Rounded Corners 8"/>
          <p:cNvSpPr/>
          <p:nvPr/>
        </p:nvSpPr>
        <p:spPr>
          <a:xfrm>
            <a:off x="783178" y="5355287"/>
            <a:ext cx="10896706" cy="459087"/>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815" tIns="34407" rIns="68815" bIns="34407" anchor="ctr"/>
          <a:lstStyle/>
          <a:p>
            <a:pPr marL="258067" lvl="1" indent="-258067">
              <a:buFont typeface="Wingdings" panose="05000000000000000000" pitchFamily="2" charset="2"/>
              <a:buChar char="v"/>
              <a:defRPr/>
            </a:pPr>
            <a:r>
              <a:rPr lang="en-IN" sz="1900" dirty="0">
                <a:solidFill>
                  <a:schemeClr val="tx1"/>
                </a:solidFill>
              </a:rPr>
              <a:t>Sanitation workers engage in </a:t>
            </a:r>
            <a:r>
              <a:rPr lang="en-IN" sz="1900" b="1" dirty="0">
                <a:solidFill>
                  <a:schemeClr val="tx1"/>
                </a:solidFill>
              </a:rPr>
              <a:t>manual</a:t>
            </a:r>
            <a:r>
              <a:rPr lang="en-IN" sz="1900" dirty="0">
                <a:solidFill>
                  <a:schemeClr val="tx1"/>
                </a:solidFill>
              </a:rPr>
              <a:t> work with limited or no </a:t>
            </a:r>
            <a:r>
              <a:rPr lang="en-IN" sz="1900" b="1" dirty="0">
                <a:solidFill>
                  <a:schemeClr val="tx1"/>
                </a:solidFill>
              </a:rPr>
              <a:t>safety gear or mechanised equipment</a:t>
            </a:r>
            <a:endParaRPr lang="en-US" sz="1900" dirty="0">
              <a:solidFill>
                <a:schemeClr val="tx1"/>
              </a:solidFill>
            </a:endParaRPr>
          </a:p>
        </p:txBody>
      </p:sp>
      <p:sp>
        <p:nvSpPr>
          <p:cNvPr id="10" name="Rectangle: Rounded Corners 9"/>
          <p:cNvSpPr/>
          <p:nvPr/>
        </p:nvSpPr>
        <p:spPr>
          <a:xfrm>
            <a:off x="783177" y="5885604"/>
            <a:ext cx="10896708" cy="85039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815" tIns="34407" rIns="68815" bIns="34407" anchor="ctr"/>
          <a:lstStyle/>
          <a:p>
            <a:pPr marL="258067" lvl="1" indent="-258067">
              <a:buFont typeface="Wingdings" panose="05000000000000000000" pitchFamily="2" charset="2"/>
              <a:buChar char="v"/>
              <a:defRPr/>
            </a:pPr>
            <a:r>
              <a:rPr lang="en-US" sz="1900" dirty="0">
                <a:solidFill>
                  <a:schemeClr val="tx1"/>
                </a:solidFill>
              </a:rPr>
              <a:t>No </a:t>
            </a:r>
            <a:r>
              <a:rPr lang="en-US" sz="1900" b="1" dirty="0">
                <a:solidFill>
                  <a:schemeClr val="tx1"/>
                </a:solidFill>
              </a:rPr>
              <a:t>Programme</a:t>
            </a:r>
            <a:r>
              <a:rPr lang="en-US" sz="1900" dirty="0">
                <a:solidFill>
                  <a:schemeClr val="tx1"/>
                </a:solidFill>
              </a:rPr>
              <a:t> to identify such workers and focus on safety and dignity and assisting them with livelihood interventions</a:t>
            </a:r>
          </a:p>
        </p:txBody>
      </p:sp>
      <p:sp>
        <p:nvSpPr>
          <p:cNvPr id="12" name="Rectangle: Rounded Corners 5"/>
          <p:cNvSpPr/>
          <p:nvPr/>
        </p:nvSpPr>
        <p:spPr>
          <a:xfrm>
            <a:off x="837391" y="3049508"/>
            <a:ext cx="10842494" cy="48791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815" tIns="34407" rIns="68815" bIns="34407" anchor="ctr"/>
          <a:lstStyle/>
          <a:p>
            <a:pPr marL="258067" indent="-258067">
              <a:buFont typeface="Wingdings" panose="05000000000000000000" pitchFamily="2" charset="2"/>
              <a:buChar char="v"/>
              <a:defRPr/>
            </a:pPr>
            <a:r>
              <a:rPr lang="en-IN" dirty="0">
                <a:solidFill>
                  <a:schemeClr val="tx1"/>
                </a:solidFill>
              </a:rPr>
              <a:t>Majority of Sanitation workers do not get covered as part of current social protection</a:t>
            </a:r>
            <a:endParaRPr lang="en-US" dirty="0">
              <a:solidFill>
                <a:schemeClr val="tx1"/>
              </a:solidFill>
            </a:endParaRPr>
          </a:p>
        </p:txBody>
      </p:sp>
      <p:sp>
        <p:nvSpPr>
          <p:cNvPr id="11" name="Slide Number Placeholder 17"/>
          <p:cNvSpPr txBox="1">
            <a:spLocks/>
          </p:cNvSpPr>
          <p:nvPr/>
        </p:nvSpPr>
        <p:spPr bwMode="auto">
          <a:xfrm>
            <a:off x="11541087" y="6440904"/>
            <a:ext cx="471083" cy="365124"/>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68815" tIns="34407" rIns="68815" bIns="34407" rtlCol="0" anchor="ctr">
            <a:normAutofit/>
          </a:bodyPr>
          <a:lstStyle>
            <a:lvl1pPr>
              <a:lnSpc>
                <a:spcPct val="90000"/>
              </a:lnSpc>
              <a:spcBef>
                <a:spcPts val="1328"/>
              </a:spcBef>
              <a:buFont typeface="Arial" panose="020B0604020202020204" pitchFamily="34" charset="0"/>
              <a:buChar char="•"/>
              <a:defRPr sz="3800">
                <a:solidFill>
                  <a:schemeClr val="tx1"/>
                </a:solidFill>
                <a:latin typeface="Calibri" panose="020F0502020204030204" pitchFamily="34" charset="0"/>
              </a:defRPr>
            </a:lvl1pPr>
            <a:lvl2pPr marL="986737" indent="-379515">
              <a:lnSpc>
                <a:spcPct val="90000"/>
              </a:lnSpc>
              <a:spcBef>
                <a:spcPts val="664"/>
              </a:spcBef>
              <a:buFont typeface="Arial" panose="020B0604020202020204" pitchFamily="34" charset="0"/>
              <a:buChar char="•"/>
              <a:defRPr sz="3200">
                <a:solidFill>
                  <a:schemeClr val="tx1"/>
                </a:solidFill>
                <a:latin typeface="Calibri" panose="020F0502020204030204" pitchFamily="34" charset="0"/>
              </a:defRPr>
            </a:lvl2pPr>
            <a:lvl3pPr marL="1518058" indent="-303613">
              <a:lnSpc>
                <a:spcPct val="90000"/>
              </a:lnSpc>
              <a:spcBef>
                <a:spcPts val="664"/>
              </a:spcBef>
              <a:buFont typeface="Arial" panose="020B0604020202020204" pitchFamily="34" charset="0"/>
              <a:buChar char="•"/>
              <a:defRPr sz="2700">
                <a:solidFill>
                  <a:schemeClr val="tx1"/>
                </a:solidFill>
                <a:latin typeface="Calibri" panose="020F0502020204030204" pitchFamily="34" charset="0"/>
              </a:defRPr>
            </a:lvl3pPr>
            <a:lvl4pPr marL="2125281" indent="-303613">
              <a:lnSpc>
                <a:spcPct val="90000"/>
              </a:lnSpc>
              <a:spcBef>
                <a:spcPts val="664"/>
              </a:spcBef>
              <a:buFont typeface="Arial" panose="020B0604020202020204" pitchFamily="34" charset="0"/>
              <a:buChar char="•"/>
              <a:defRPr>
                <a:solidFill>
                  <a:schemeClr val="tx1"/>
                </a:solidFill>
                <a:latin typeface="Calibri" panose="020F0502020204030204" pitchFamily="34" charset="0"/>
              </a:defRPr>
            </a:lvl4pPr>
            <a:lvl5pPr marL="2732505" indent="-303613">
              <a:lnSpc>
                <a:spcPct val="90000"/>
              </a:lnSpc>
              <a:spcBef>
                <a:spcPts val="664"/>
              </a:spcBef>
              <a:buFont typeface="Arial" panose="020B0604020202020204" pitchFamily="34" charset="0"/>
              <a:buChar char="•"/>
              <a:defRPr>
                <a:solidFill>
                  <a:schemeClr val="tx1"/>
                </a:solidFill>
                <a:latin typeface="Calibri" panose="020F0502020204030204" pitchFamily="34" charset="0"/>
              </a:defRPr>
            </a:lvl5pPr>
            <a:lvl6pPr marL="3339728" indent="-303613" eaLnBrk="0" fontAlgn="base" hangingPunct="0">
              <a:lnSpc>
                <a:spcPct val="90000"/>
              </a:lnSpc>
              <a:spcBef>
                <a:spcPts val="664"/>
              </a:spcBef>
              <a:spcAft>
                <a:spcPct val="0"/>
              </a:spcAft>
              <a:buFont typeface="Arial" panose="020B0604020202020204" pitchFamily="34" charset="0"/>
              <a:buChar char="•"/>
              <a:defRPr>
                <a:solidFill>
                  <a:schemeClr val="tx1"/>
                </a:solidFill>
                <a:latin typeface="Calibri" panose="020F0502020204030204" pitchFamily="34" charset="0"/>
              </a:defRPr>
            </a:lvl6pPr>
            <a:lvl7pPr marL="3946950" indent="-303613" eaLnBrk="0" fontAlgn="base" hangingPunct="0">
              <a:lnSpc>
                <a:spcPct val="90000"/>
              </a:lnSpc>
              <a:spcBef>
                <a:spcPts val="664"/>
              </a:spcBef>
              <a:spcAft>
                <a:spcPct val="0"/>
              </a:spcAft>
              <a:buFont typeface="Arial" panose="020B0604020202020204" pitchFamily="34" charset="0"/>
              <a:buChar char="•"/>
              <a:defRPr>
                <a:solidFill>
                  <a:schemeClr val="tx1"/>
                </a:solidFill>
                <a:latin typeface="Calibri" panose="020F0502020204030204" pitchFamily="34" charset="0"/>
              </a:defRPr>
            </a:lvl7pPr>
            <a:lvl8pPr marL="4554174" indent="-303613" eaLnBrk="0" fontAlgn="base" hangingPunct="0">
              <a:lnSpc>
                <a:spcPct val="90000"/>
              </a:lnSpc>
              <a:spcBef>
                <a:spcPts val="664"/>
              </a:spcBef>
              <a:spcAft>
                <a:spcPct val="0"/>
              </a:spcAft>
              <a:buFont typeface="Arial" panose="020B0604020202020204" pitchFamily="34" charset="0"/>
              <a:buChar char="•"/>
              <a:defRPr>
                <a:solidFill>
                  <a:schemeClr val="tx1"/>
                </a:solidFill>
                <a:latin typeface="Calibri" panose="020F0502020204030204" pitchFamily="34" charset="0"/>
              </a:defRPr>
            </a:lvl8pPr>
            <a:lvl9pPr marL="5161397" indent="-303613" eaLnBrk="0" fontAlgn="base" hangingPunct="0">
              <a:lnSpc>
                <a:spcPct val="90000"/>
              </a:lnSpc>
              <a:spcBef>
                <a:spcPts val="664"/>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defTabSz="688147">
              <a:lnSpc>
                <a:spcPct val="100000"/>
              </a:lnSpc>
              <a:spcBef>
                <a:spcPts val="0"/>
              </a:spcBef>
              <a:spcAft>
                <a:spcPts val="451"/>
              </a:spcAft>
              <a:buNone/>
              <a:defRPr/>
            </a:pPr>
            <a:fld id="{AD6C3EE5-6AA3-4FB8-A132-9A9F939BAD57}" type="slidenum">
              <a:rPr lang="en-US" altLang="en-US" sz="1200">
                <a:latin typeface="Calibri" panose="020F0502020204030204"/>
              </a:rPr>
              <a:pPr algn="r" defTabSz="688147">
                <a:lnSpc>
                  <a:spcPct val="100000"/>
                </a:lnSpc>
                <a:spcBef>
                  <a:spcPts val="0"/>
                </a:spcBef>
                <a:spcAft>
                  <a:spcPts val="451"/>
                </a:spcAft>
                <a:buNone/>
                <a:defRPr/>
              </a:pPr>
              <a:t>71</a:t>
            </a:fld>
            <a:endParaRPr lang="en-US" altLang="en-US" sz="1200" dirty="0">
              <a:latin typeface="Calibri" panose="020F0502020204030204"/>
            </a:endParaRPr>
          </a:p>
        </p:txBody>
      </p:sp>
      <p:sp>
        <p:nvSpPr>
          <p:cNvPr id="13" name="Rectangle: Rounded Corners 5"/>
          <p:cNvSpPr/>
          <p:nvPr/>
        </p:nvSpPr>
        <p:spPr>
          <a:xfrm>
            <a:off x="837390" y="836432"/>
            <a:ext cx="10842494" cy="1355327"/>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815" tIns="34407" rIns="68815" bIns="34407" anchor="ctr"/>
          <a:lstStyle/>
          <a:p>
            <a:pPr marL="258067" indent="-258067">
              <a:buFont typeface="Wingdings" panose="05000000000000000000" pitchFamily="2" charset="2"/>
              <a:buChar char="v"/>
              <a:defRPr/>
            </a:pPr>
            <a:r>
              <a:rPr lang="en-GB" b="1" dirty="0">
                <a:solidFill>
                  <a:schemeClr val="tx1"/>
                </a:solidFill>
              </a:rPr>
              <a:t>Under Section 33 of the MS Act, 2013:</a:t>
            </a:r>
          </a:p>
          <a:p>
            <a:pPr marL="620130" lvl="1" indent="-258135">
              <a:buFont typeface="Arial" panose="020B0604020202020204" pitchFamily="34" charset="0"/>
              <a:buChar char="•"/>
              <a:defRPr/>
            </a:pPr>
            <a:r>
              <a:rPr lang="en-GB" dirty="0">
                <a:solidFill>
                  <a:schemeClr val="tx1"/>
                </a:solidFill>
              </a:rPr>
              <a:t>Duty of local authority etc. to use appropriate technological appliances for cleaning of sewers, septic tanks to eliminate the need for the manual handling of excreta in the process of their cleaning.</a:t>
            </a:r>
          </a:p>
          <a:p>
            <a:pPr marL="620130" lvl="1" indent="-258135">
              <a:buFont typeface="Arial" panose="020B0604020202020204" pitchFamily="34" charset="0"/>
              <a:buChar char="•"/>
              <a:defRPr/>
            </a:pPr>
            <a:r>
              <a:rPr lang="en-GB" dirty="0">
                <a:solidFill>
                  <a:schemeClr val="tx1"/>
                </a:solidFill>
              </a:rPr>
              <a:t>Government to promote, through financial assistance, incentives and otherwise, the use of modern technology.</a:t>
            </a:r>
          </a:p>
        </p:txBody>
      </p:sp>
      <p:grpSp>
        <p:nvGrpSpPr>
          <p:cNvPr id="2" name="Group 13">
            <a:extLst>
              <a:ext uri="{FF2B5EF4-FFF2-40B4-BE49-F238E27FC236}">
                <a16:creationId xmlns:a16="http://schemas.microsoft.com/office/drawing/2014/main" xmlns="" id="{A4648B0A-C33E-D067-4AC5-6B11B646AB6C}"/>
              </a:ext>
            </a:extLst>
          </p:cNvPr>
          <p:cNvGrpSpPr/>
          <p:nvPr/>
        </p:nvGrpSpPr>
        <p:grpSpPr>
          <a:xfrm>
            <a:off x="-145530" y="56338"/>
            <a:ext cx="10842494" cy="613937"/>
            <a:chOff x="-108454" y="293353"/>
            <a:chExt cx="7555055" cy="941294"/>
          </a:xfrm>
        </p:grpSpPr>
        <p:sp>
          <p:nvSpPr>
            <p:cNvPr id="3" name="Freeform: Shape 2">
              <a:extLst>
                <a:ext uri="{FF2B5EF4-FFF2-40B4-BE49-F238E27FC236}">
                  <a16:creationId xmlns:a16="http://schemas.microsoft.com/office/drawing/2014/main" xmlns="" id="{4744C62F-44D4-BAF8-4A90-647EE48A2CFE}"/>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4" name="Freeform: Shape 12">
              <a:extLst>
                <a:ext uri="{FF2B5EF4-FFF2-40B4-BE49-F238E27FC236}">
                  <a16:creationId xmlns:a16="http://schemas.microsoft.com/office/drawing/2014/main" xmlns="" id="{1BEBE056-BEE5-EA18-254F-E046D8D46FCA}"/>
                </a:ext>
              </a:extLst>
            </p:cNvPr>
            <p:cNvSpPr/>
            <p:nvPr/>
          </p:nvSpPr>
          <p:spPr>
            <a:xfrm flipH="1" flipV="1">
              <a:off x="-1" y="329206"/>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002060"/>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5" name="Rectangle 4">
              <a:extLst>
                <a:ext uri="{FF2B5EF4-FFF2-40B4-BE49-F238E27FC236}">
                  <a16:creationId xmlns:a16="http://schemas.microsoft.com/office/drawing/2014/main" xmlns="" id="{3AADAB6C-0976-507C-C741-59A1A53D2836}"/>
                </a:ext>
              </a:extLst>
            </p:cNvPr>
            <p:cNvSpPr/>
            <p:nvPr/>
          </p:nvSpPr>
          <p:spPr>
            <a:xfrm>
              <a:off x="-108454" y="29335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chemeClr val="bg1"/>
                  </a:solidFill>
                </a:rPr>
                <a:t>Need for NAMASTE</a:t>
              </a:r>
            </a:p>
          </p:txBody>
        </p:sp>
      </p:grpSp>
    </p:spTree>
    <p:extLst>
      <p:ext uri="{BB962C8B-B14F-4D97-AF65-F5344CB8AC3E}">
        <p14:creationId xmlns:p14="http://schemas.microsoft.com/office/powerpoint/2010/main" xmlns="" val="37122321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CE007163-B4E4-989B-DE7B-A62D518AE519}"/>
              </a:ext>
            </a:extLst>
          </p:cNvPr>
          <p:cNvSpPr txBox="1"/>
          <p:nvPr/>
        </p:nvSpPr>
        <p:spPr>
          <a:xfrm>
            <a:off x="150081" y="800913"/>
            <a:ext cx="11867748" cy="5886463"/>
          </a:xfrm>
          <a:prstGeom prst="rect">
            <a:avLst/>
          </a:prstGeom>
          <a:solidFill>
            <a:schemeClr val="accent6">
              <a:lumMod val="20000"/>
              <a:lumOff val="80000"/>
            </a:schemeClr>
          </a:solidFill>
          <a:ln>
            <a:solidFill>
              <a:schemeClr val="tx1"/>
            </a:solidFill>
          </a:ln>
        </p:spPr>
        <p:txBody>
          <a:bodyPr wrap="square" lIns="68815" tIns="34407" rIns="68815" bIns="34407">
            <a:spAutoFit/>
          </a:bodyPr>
          <a:lstStyle/>
          <a:p>
            <a:pPr marL="307038" indent="-307038" algn="just" defTabSz="770691">
              <a:buFont typeface="Wingdings" pitchFamily="2" charset="2"/>
              <a:buChar char="§"/>
              <a:defRPr/>
            </a:pPr>
            <a:r>
              <a:rPr lang="en-US" b="1" dirty="0"/>
              <a:t>Scheme is proposed to be implemented during next three years from 2023-24 to 2025-26 with an expenditure of 350.00 cr. </a:t>
            </a:r>
          </a:p>
          <a:p>
            <a:pPr marL="307038" indent="-307038" algn="just" defTabSz="770691">
              <a:buFont typeface="Wingdings" pitchFamily="2" charset="2"/>
              <a:buChar char="§"/>
              <a:defRPr/>
            </a:pPr>
            <a:r>
              <a:rPr lang="en-US" b="1" dirty="0"/>
              <a:t>Profiling </a:t>
            </a:r>
            <a:r>
              <a:rPr lang="en-US" dirty="0"/>
              <a:t>of Sewer/Septic Tanks cleaning workers and their family.</a:t>
            </a:r>
          </a:p>
          <a:p>
            <a:pPr marL="307038" indent="-307038" algn="just" defTabSz="770691">
              <a:buFont typeface="Wingdings" pitchFamily="2" charset="2"/>
              <a:buChar char="§"/>
              <a:defRPr/>
            </a:pPr>
            <a:r>
              <a:rPr lang="en-US" dirty="0"/>
              <a:t>Appointment of RSA in every Districts.</a:t>
            </a:r>
          </a:p>
          <a:p>
            <a:pPr marL="307038" indent="-307038" algn="just" defTabSz="770691">
              <a:buFont typeface="Wingdings" pitchFamily="2" charset="2"/>
              <a:buChar char="§"/>
              <a:defRPr/>
            </a:pPr>
            <a:r>
              <a:rPr lang="en-US" b="1" dirty="0"/>
              <a:t>Constitution of ESRU </a:t>
            </a:r>
            <a:r>
              <a:rPr lang="en-US" dirty="0"/>
              <a:t>in larger ULB of Districts to cover Urban and Rural areas having:</a:t>
            </a:r>
          </a:p>
          <a:p>
            <a:pPr marL="604705" indent="-268891" algn="just" defTabSz="770691">
              <a:buFont typeface="Arial" panose="020B0604020202020204" pitchFamily="34" charset="0"/>
              <a:buChar char="•"/>
              <a:defRPr/>
            </a:pPr>
            <a:r>
              <a:rPr lang="en-US" dirty="0"/>
              <a:t>Helpline number (14420)</a:t>
            </a:r>
          </a:p>
          <a:p>
            <a:pPr marL="604705" indent="-268891" algn="just" defTabSz="770691">
              <a:buFont typeface="Arial" panose="020B0604020202020204" pitchFamily="34" charset="0"/>
              <a:buChar char="•"/>
              <a:defRPr/>
            </a:pPr>
            <a:r>
              <a:rPr lang="en-US" dirty="0"/>
              <a:t>Well trained, motivated and appropriately equipped manpower</a:t>
            </a:r>
          </a:p>
          <a:p>
            <a:pPr marL="604705" indent="-268891" algn="just" defTabSz="770691">
              <a:buFont typeface="Arial" panose="020B0604020202020204" pitchFamily="34" charset="0"/>
              <a:buChar char="•"/>
              <a:defRPr/>
            </a:pPr>
            <a:r>
              <a:rPr lang="en-US" dirty="0"/>
              <a:t>Requisite </a:t>
            </a:r>
            <a:r>
              <a:rPr lang="en-US" dirty="0" err="1"/>
              <a:t>equipments</a:t>
            </a:r>
            <a:r>
              <a:rPr lang="en-US" dirty="0"/>
              <a:t> for cleaning</a:t>
            </a:r>
          </a:p>
          <a:p>
            <a:pPr marL="335814" algn="just" defTabSz="770691">
              <a:defRPr/>
            </a:pPr>
            <a:endParaRPr lang="en-US" dirty="0"/>
          </a:p>
          <a:p>
            <a:pPr marL="307038" indent="-307038" algn="just" defTabSz="770691">
              <a:buFont typeface="Wingdings" pitchFamily="2" charset="2"/>
              <a:buChar char="§"/>
              <a:defRPr/>
            </a:pPr>
            <a:r>
              <a:rPr lang="en-US" b="1" dirty="0"/>
              <a:t>Safety Kits</a:t>
            </a:r>
            <a:r>
              <a:rPr lang="en-US" dirty="0"/>
              <a:t>: Distribution of safety PPE kits to SSWs</a:t>
            </a:r>
          </a:p>
          <a:p>
            <a:pPr marL="307038" indent="-307038" algn="just" defTabSz="770691">
              <a:buFont typeface="Wingdings" pitchFamily="2" charset="2"/>
              <a:buChar char="§"/>
              <a:defRPr/>
            </a:pPr>
            <a:r>
              <a:rPr lang="en-US" b="1" dirty="0"/>
              <a:t>Safety Equipments: </a:t>
            </a:r>
            <a:r>
              <a:rPr lang="en-US" dirty="0"/>
              <a:t>Providing safety equipments to SRUs.</a:t>
            </a:r>
          </a:p>
          <a:p>
            <a:pPr marL="307038" indent="-307038" algn="just" defTabSz="770691">
              <a:buFont typeface="Wingdings" pitchFamily="2" charset="2"/>
              <a:buChar char="§"/>
              <a:defRPr/>
            </a:pPr>
            <a:r>
              <a:rPr lang="en-US" b="1" dirty="0"/>
              <a:t>IEC Campaign: </a:t>
            </a:r>
            <a:r>
              <a:rPr lang="en-US" dirty="0"/>
              <a:t>Targeting </a:t>
            </a:r>
            <a:r>
              <a:rPr lang="en-US" dirty="0" err="1"/>
              <a:t>Safai</a:t>
            </a:r>
            <a:r>
              <a:rPr lang="en-US" dirty="0"/>
              <a:t> </a:t>
            </a:r>
            <a:r>
              <a:rPr lang="en-US" dirty="0" err="1"/>
              <a:t>Mitras</a:t>
            </a:r>
            <a:r>
              <a:rPr lang="en-US" dirty="0"/>
              <a:t>, Operators/Contractors, Citizens through RWAs by organizing workshop/webinar.</a:t>
            </a:r>
            <a:endParaRPr lang="en-US" b="1" dirty="0"/>
          </a:p>
          <a:p>
            <a:pPr marL="307038" indent="-307038" algn="just" defTabSz="770691">
              <a:buFont typeface="Wingdings" pitchFamily="2" charset="2"/>
              <a:buChar char="§"/>
              <a:defRPr/>
            </a:pPr>
            <a:r>
              <a:rPr lang="en-US" b="1" dirty="0"/>
              <a:t>Health Insurance </a:t>
            </a:r>
            <a:r>
              <a:rPr lang="en-US" dirty="0"/>
              <a:t>coverage under </a:t>
            </a:r>
            <a:r>
              <a:rPr lang="en-US" dirty="0" err="1"/>
              <a:t>Ayushman</a:t>
            </a:r>
            <a:r>
              <a:rPr lang="en-US" dirty="0"/>
              <a:t> Bharat (after profiling by ULBs)</a:t>
            </a:r>
          </a:p>
          <a:p>
            <a:pPr marL="307038" indent="-307038" algn="just" defTabSz="770691">
              <a:buFont typeface="Wingdings" pitchFamily="2" charset="2"/>
              <a:buChar char="§"/>
              <a:defRPr/>
            </a:pPr>
            <a:r>
              <a:rPr lang="en-US" b="1" dirty="0"/>
              <a:t>IT Enabled MIS</a:t>
            </a:r>
            <a:r>
              <a:rPr lang="en-US" dirty="0"/>
              <a:t>: A comprehensive and robust IT enabled NAMASTE MIS would be established for implementation, tracking of targets and achievements etc. </a:t>
            </a:r>
          </a:p>
          <a:p>
            <a:pPr algn="just" defTabSz="770691">
              <a:defRPr/>
            </a:pPr>
            <a:endParaRPr lang="en-US" dirty="0"/>
          </a:p>
          <a:p>
            <a:pPr marL="307038" indent="-307038" algn="just" defTabSz="770691">
              <a:buFont typeface="Wingdings" pitchFamily="2" charset="2"/>
              <a:buChar char="§"/>
              <a:defRPr/>
            </a:pPr>
            <a:r>
              <a:rPr lang="en-US" b="1" dirty="0"/>
              <a:t>Occupational Training: </a:t>
            </a:r>
            <a:r>
              <a:rPr lang="en-US" dirty="0"/>
              <a:t>Provide occupational training</a:t>
            </a:r>
          </a:p>
          <a:p>
            <a:pPr marL="307038" indent="-307038" algn="just" defTabSz="770691">
              <a:buFont typeface="Wingdings" pitchFamily="2" charset="2"/>
              <a:buChar char="§"/>
              <a:defRPr/>
            </a:pPr>
            <a:r>
              <a:rPr lang="en-US" b="1" dirty="0"/>
              <a:t>Assistance:</a:t>
            </a:r>
            <a:r>
              <a:rPr lang="en-US" dirty="0"/>
              <a:t> Capital Subsidy </a:t>
            </a:r>
            <a:r>
              <a:rPr lang="en-US" dirty="0" err="1"/>
              <a:t>upto</a:t>
            </a:r>
            <a:r>
              <a:rPr lang="en-US" dirty="0"/>
              <a:t> </a:t>
            </a:r>
            <a:r>
              <a:rPr lang="en-US" dirty="0" err="1"/>
              <a:t>Rs</a:t>
            </a:r>
            <a:r>
              <a:rPr lang="en-US" dirty="0"/>
              <a:t>. 5.00 lakh and interest subsidy for projects financed by banks for sanitation related projects.</a:t>
            </a:r>
          </a:p>
          <a:p>
            <a:pPr algn="just" defTabSz="770691">
              <a:defRPr/>
            </a:pPr>
            <a:endParaRPr lang="en-US" dirty="0"/>
          </a:p>
          <a:p>
            <a:pPr marL="307038" lvl="1" indent="-307038" algn="just" defTabSz="770691">
              <a:buFont typeface="Wingdings" pitchFamily="2" charset="2"/>
              <a:buChar char="§"/>
              <a:defRPr/>
            </a:pPr>
            <a:r>
              <a:rPr lang="en-US" b="1" dirty="0"/>
              <a:t>Evaluation: </a:t>
            </a:r>
            <a:r>
              <a:rPr lang="en-US" dirty="0">
                <a:solidFill>
                  <a:prstClr val="black"/>
                </a:solidFill>
                <a:ea typeface="Times New Roman"/>
              </a:rPr>
              <a:t>NAMASTE interventions to be evaluated under </a:t>
            </a:r>
            <a:r>
              <a:rPr lang="en-US" dirty="0" err="1">
                <a:solidFill>
                  <a:prstClr val="black"/>
                </a:solidFill>
                <a:ea typeface="Times New Roman"/>
              </a:rPr>
              <a:t>Swachchh</a:t>
            </a:r>
            <a:r>
              <a:rPr lang="en-US" dirty="0">
                <a:solidFill>
                  <a:prstClr val="black"/>
                </a:solidFill>
                <a:ea typeface="Times New Roman"/>
              </a:rPr>
              <a:t> </a:t>
            </a:r>
            <a:r>
              <a:rPr lang="en-US" dirty="0" err="1">
                <a:solidFill>
                  <a:prstClr val="black"/>
                </a:solidFill>
                <a:ea typeface="Times New Roman"/>
              </a:rPr>
              <a:t>Survekshan</a:t>
            </a:r>
            <a:r>
              <a:rPr lang="en-US" dirty="0">
                <a:solidFill>
                  <a:prstClr val="black"/>
                </a:solidFill>
                <a:ea typeface="Times New Roman"/>
              </a:rPr>
              <a:t> by </a:t>
            </a:r>
            <a:r>
              <a:rPr lang="en-US" dirty="0" err="1">
                <a:solidFill>
                  <a:prstClr val="black"/>
                </a:solidFill>
                <a:ea typeface="Times New Roman"/>
              </a:rPr>
              <a:t>MoHUA</a:t>
            </a:r>
            <a:endParaRPr lang="en-US" dirty="0">
              <a:solidFill>
                <a:prstClr val="black"/>
              </a:solidFill>
            </a:endParaRPr>
          </a:p>
        </p:txBody>
      </p:sp>
      <p:sp>
        <p:nvSpPr>
          <p:cNvPr id="6" name="Slide Number Placeholder 23"/>
          <p:cNvSpPr txBox="1">
            <a:spLocks/>
          </p:cNvSpPr>
          <p:nvPr/>
        </p:nvSpPr>
        <p:spPr>
          <a:xfrm>
            <a:off x="11456597" y="6410718"/>
            <a:ext cx="711200" cy="365125"/>
          </a:xfrm>
          <a:prstGeom prst="rect">
            <a:avLst/>
          </a:prstGeom>
        </p:spPr>
        <p:txBody>
          <a:bodyPr vert="horz" lIns="108816" tIns="54407" rIns="108816" bIns="54407" rtlCol="0" anchor="ctr"/>
          <a:lstStyle/>
          <a:p>
            <a:pPr algn="r">
              <a:defRPr/>
            </a:pPr>
            <a:fld id="{B6F15528-21DE-4FAA-801E-634DDDAF4B2B}" type="slidenum">
              <a:rPr lang="en-US" smtClean="0"/>
              <a:pPr algn="r">
                <a:defRPr/>
              </a:pPr>
              <a:t>72</a:t>
            </a:fld>
            <a:endParaRPr lang="en-US" dirty="0"/>
          </a:p>
        </p:txBody>
      </p:sp>
      <p:grpSp>
        <p:nvGrpSpPr>
          <p:cNvPr id="2" name="Group 13">
            <a:extLst>
              <a:ext uri="{FF2B5EF4-FFF2-40B4-BE49-F238E27FC236}">
                <a16:creationId xmlns:a16="http://schemas.microsoft.com/office/drawing/2014/main" xmlns="" id="{AFF3310E-C2A2-3FE3-1B48-768D6F710B9F}"/>
              </a:ext>
            </a:extLst>
          </p:cNvPr>
          <p:cNvGrpSpPr/>
          <p:nvPr/>
        </p:nvGrpSpPr>
        <p:grpSpPr>
          <a:xfrm>
            <a:off x="-145530" y="56338"/>
            <a:ext cx="10842494" cy="613937"/>
            <a:chOff x="-108454" y="293353"/>
            <a:chExt cx="7555055" cy="941294"/>
          </a:xfrm>
        </p:grpSpPr>
        <p:sp>
          <p:nvSpPr>
            <p:cNvPr id="3" name="Freeform: Shape 2">
              <a:extLst>
                <a:ext uri="{FF2B5EF4-FFF2-40B4-BE49-F238E27FC236}">
                  <a16:creationId xmlns:a16="http://schemas.microsoft.com/office/drawing/2014/main" xmlns="" id="{33AB7E4D-905B-6975-F07A-767082FE3D68}"/>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4" name="Freeform: Shape 12">
              <a:extLst>
                <a:ext uri="{FF2B5EF4-FFF2-40B4-BE49-F238E27FC236}">
                  <a16:creationId xmlns:a16="http://schemas.microsoft.com/office/drawing/2014/main" xmlns="" id="{FF363038-F742-A7B3-FD0F-FCC4484DF7E0}"/>
                </a:ext>
              </a:extLst>
            </p:cNvPr>
            <p:cNvSpPr/>
            <p:nvPr/>
          </p:nvSpPr>
          <p:spPr>
            <a:xfrm flipH="1" flipV="1">
              <a:off x="-1" y="329206"/>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002060"/>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7" name="Rectangle 6">
              <a:extLst>
                <a:ext uri="{FF2B5EF4-FFF2-40B4-BE49-F238E27FC236}">
                  <a16:creationId xmlns:a16="http://schemas.microsoft.com/office/drawing/2014/main" xmlns="" id="{6ABEFA50-F8D7-27A5-B6C5-BA6C94A83370}"/>
                </a:ext>
              </a:extLst>
            </p:cNvPr>
            <p:cNvSpPr/>
            <p:nvPr/>
          </p:nvSpPr>
          <p:spPr>
            <a:xfrm>
              <a:off x="-108454" y="29335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en-US" sz="2800" b="1" dirty="0">
                  <a:solidFill>
                    <a:schemeClr val="bg1"/>
                  </a:solidFill>
                </a:rPr>
                <a:t>Interventions under NAMASTE through ULBs</a:t>
              </a:r>
            </a:p>
          </p:txBody>
        </p:sp>
      </p:grpSp>
    </p:spTree>
    <p:extLst>
      <p:ext uri="{BB962C8B-B14F-4D97-AF65-F5344CB8AC3E}">
        <p14:creationId xmlns:p14="http://schemas.microsoft.com/office/powerpoint/2010/main" xmlns="" val="12449723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4"/>
          <p:cNvSpPr>
            <a:spLocks noGrp="1"/>
          </p:cNvSpPr>
          <p:nvPr>
            <p:ph type="sldNum" sz="quarter" idx="12"/>
          </p:nvPr>
        </p:nvSpPr>
        <p:spPr bwMode="auto">
          <a:xfrm>
            <a:off x="10812486" y="6356027"/>
            <a:ext cx="769206" cy="36572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900">
                <a:solidFill>
                  <a:schemeClr val="tx1"/>
                </a:solidFill>
                <a:latin typeface="Calibri" panose="020F0502020204030204" pitchFamily="34" charset="0"/>
              </a:defRPr>
            </a:lvl1pPr>
            <a:lvl2pPr marL="742621" indent="-285624">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2494" indent="-2285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9492" indent="-2285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6491" indent="-2285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489" indent="-2285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486" indent="-2285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84" indent="-2285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482" indent="-2285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76F4F4FB-D61E-4D34-A44E-475638FBBFBD}" type="slidenum">
              <a:rPr lang="en-US" altLang="en-US" sz="1200" b="1">
                <a:solidFill>
                  <a:srgbClr val="898989"/>
                </a:solidFill>
                <a:latin typeface="+mj-lt"/>
              </a:rPr>
              <a:pPr>
                <a:lnSpc>
                  <a:spcPct val="100000"/>
                </a:lnSpc>
                <a:spcBef>
                  <a:spcPct val="0"/>
                </a:spcBef>
                <a:buFontTx/>
                <a:buNone/>
              </a:pPr>
              <a:t>73</a:t>
            </a:fld>
            <a:endParaRPr lang="en-US" altLang="en-US" sz="1200" b="1" dirty="0">
              <a:solidFill>
                <a:srgbClr val="898989"/>
              </a:solidFill>
              <a:latin typeface="+mj-lt"/>
            </a:endParaRPr>
          </a:p>
        </p:txBody>
      </p:sp>
      <p:sp>
        <p:nvSpPr>
          <p:cNvPr id="14" name="Rectangle 13"/>
          <p:cNvSpPr/>
          <p:nvPr/>
        </p:nvSpPr>
        <p:spPr>
          <a:xfrm>
            <a:off x="162314" y="778156"/>
            <a:ext cx="11867371" cy="5917241"/>
          </a:xfrm>
          <a:prstGeom prst="rect">
            <a:avLst/>
          </a:prstGeom>
          <a:solidFill>
            <a:schemeClr val="accent6">
              <a:lumMod val="20000"/>
              <a:lumOff val="80000"/>
            </a:schemeClr>
          </a:solidFill>
          <a:ln>
            <a:solidFill>
              <a:schemeClr val="tx1"/>
            </a:solidFill>
          </a:ln>
        </p:spPr>
        <p:txBody>
          <a:bodyPr wrap="square" lIns="68815" tIns="34407" rIns="68815" bIns="34407">
            <a:spAutoFit/>
          </a:bodyPr>
          <a:lstStyle/>
          <a:p>
            <a:pPr marL="342900" indent="-342900" algn="just" defTabSz="770691">
              <a:buFont typeface="Wingdings" panose="05000000000000000000" pitchFamily="2" charset="2"/>
              <a:buChar char="§"/>
              <a:defRPr/>
            </a:pPr>
            <a:r>
              <a:rPr lang="en-US" sz="2000" dirty="0"/>
              <a:t>Coordination Committee under the chairmanship of Secretary, </a:t>
            </a:r>
            <a:r>
              <a:rPr lang="en-US" sz="2000" dirty="0" err="1"/>
              <a:t>MoSJE</a:t>
            </a:r>
            <a:r>
              <a:rPr lang="en-US" sz="2000" dirty="0"/>
              <a:t> for regular monitoring of implementation.</a:t>
            </a:r>
          </a:p>
          <a:p>
            <a:pPr marL="342900" indent="-342900" algn="just" defTabSz="770691">
              <a:buFont typeface="Wingdings" panose="05000000000000000000" pitchFamily="2" charset="2"/>
              <a:buChar char="§"/>
              <a:defRPr/>
            </a:pPr>
            <a:endParaRPr lang="en-US" sz="2000" dirty="0"/>
          </a:p>
          <a:p>
            <a:pPr marL="342900" indent="-342900" algn="just" defTabSz="770691">
              <a:buFont typeface="Wingdings" panose="05000000000000000000" pitchFamily="2" charset="2"/>
              <a:buChar char="§"/>
              <a:defRPr/>
            </a:pPr>
            <a:r>
              <a:rPr lang="en-US" sz="2000" dirty="0" err="1"/>
              <a:t>MoHUA</a:t>
            </a:r>
            <a:r>
              <a:rPr lang="en-US" sz="2000" dirty="0"/>
              <a:t>: To provide fund for mechanization and monitoring of desludging operation regularly.</a:t>
            </a:r>
          </a:p>
          <a:p>
            <a:pPr algn="just" defTabSz="770691">
              <a:defRPr/>
            </a:pPr>
            <a:endParaRPr lang="en-US" sz="2000" dirty="0"/>
          </a:p>
          <a:p>
            <a:pPr marL="342900" indent="-342900" algn="just" defTabSz="770691">
              <a:buFont typeface="Wingdings" panose="05000000000000000000" pitchFamily="2" charset="2"/>
              <a:buChar char="§"/>
              <a:defRPr/>
            </a:pPr>
            <a:r>
              <a:rPr lang="en-US" sz="2000" dirty="0"/>
              <a:t>NSKFDC will be CNA as well as implementing agency to provide:</a:t>
            </a:r>
          </a:p>
          <a:p>
            <a:pPr marL="704894" lvl="1" indent="-342900" algn="just" defTabSz="770691">
              <a:buFont typeface="Wingdings" panose="05000000000000000000" pitchFamily="2" charset="2"/>
              <a:buChar char="§"/>
              <a:defRPr/>
            </a:pPr>
            <a:r>
              <a:rPr lang="en-US" sz="2000" dirty="0"/>
              <a:t>Funds to ULBs</a:t>
            </a:r>
          </a:p>
          <a:p>
            <a:pPr marL="704894" lvl="1" indent="-342900" algn="just" defTabSz="770691">
              <a:buFont typeface="Wingdings" panose="05000000000000000000" pitchFamily="2" charset="2"/>
              <a:buChar char="§"/>
              <a:defRPr/>
            </a:pPr>
            <a:r>
              <a:rPr lang="en-US" sz="2000" dirty="0"/>
              <a:t>Occupational training  </a:t>
            </a:r>
          </a:p>
          <a:p>
            <a:pPr marL="704894" lvl="1" indent="-342900" algn="just" defTabSz="770691">
              <a:buFont typeface="Wingdings" panose="05000000000000000000" pitchFamily="2" charset="2"/>
              <a:buChar char="§"/>
              <a:defRPr/>
            </a:pPr>
            <a:r>
              <a:rPr lang="en-US" sz="2000" dirty="0"/>
              <a:t>Subsidy to the beneficiaries</a:t>
            </a:r>
          </a:p>
          <a:p>
            <a:pPr marL="704894" lvl="1" indent="-342900" algn="just" defTabSz="770691">
              <a:buFont typeface="Wingdings" panose="05000000000000000000" pitchFamily="2" charset="2"/>
              <a:buChar char="§"/>
              <a:defRPr/>
            </a:pPr>
            <a:r>
              <a:rPr lang="en-US" sz="2000" dirty="0"/>
              <a:t>Sensitization camps for </a:t>
            </a:r>
            <a:r>
              <a:rPr lang="en-GB" sz="2000" dirty="0" err="1"/>
              <a:t>Safai</a:t>
            </a:r>
            <a:r>
              <a:rPr lang="en-GB" sz="2000" dirty="0"/>
              <a:t> </a:t>
            </a:r>
            <a:r>
              <a:rPr lang="en-GB" sz="2000" dirty="0" err="1"/>
              <a:t>Karmacharis</a:t>
            </a:r>
            <a:r>
              <a:rPr lang="en-GB" sz="2000" dirty="0"/>
              <a:t>, service seekers like citizen through RWAs, Hotels, Malls, Hospitals of the area. </a:t>
            </a:r>
          </a:p>
          <a:p>
            <a:pPr marL="704894" lvl="1" indent="-342900" algn="just" defTabSz="770691">
              <a:buFont typeface="Wingdings" panose="05000000000000000000" pitchFamily="2" charset="2"/>
              <a:buChar char="§"/>
              <a:defRPr/>
            </a:pPr>
            <a:r>
              <a:rPr lang="en-US" sz="2000" dirty="0"/>
              <a:t>Massive IEC Campaign targeting </a:t>
            </a:r>
            <a:r>
              <a:rPr lang="en-US" sz="2000" dirty="0" err="1"/>
              <a:t>Safai</a:t>
            </a:r>
            <a:r>
              <a:rPr lang="en-US" sz="2000" dirty="0"/>
              <a:t> </a:t>
            </a:r>
            <a:r>
              <a:rPr lang="en-US" sz="2000" dirty="0" err="1"/>
              <a:t>Mitras</a:t>
            </a:r>
            <a:r>
              <a:rPr lang="en-US" sz="2000" dirty="0"/>
              <a:t>, Operators/Contractors, Citizens through RWAs by organizing workshop/webinar</a:t>
            </a:r>
          </a:p>
          <a:p>
            <a:pPr marL="361994" lvl="1" algn="just" defTabSz="770691">
              <a:defRPr/>
            </a:pPr>
            <a:endParaRPr lang="en-US" sz="2000" dirty="0"/>
          </a:p>
          <a:p>
            <a:pPr marL="342900" indent="-342900" algn="just" defTabSz="770691">
              <a:buFont typeface="Wingdings" panose="05000000000000000000" pitchFamily="2" charset="2"/>
              <a:buChar char="§"/>
              <a:defRPr/>
            </a:pPr>
            <a:r>
              <a:rPr lang="en-US" sz="2000" dirty="0"/>
              <a:t>State Director of NAMASTE, Each State shall nominate SBM–Mission Director or any other officer  to act as Director (NAMASTE)</a:t>
            </a:r>
          </a:p>
          <a:p>
            <a:pPr algn="just" defTabSz="770691">
              <a:defRPr/>
            </a:pPr>
            <a:endParaRPr lang="en-US" sz="2000" dirty="0"/>
          </a:p>
          <a:p>
            <a:pPr marL="342900" indent="-342900" algn="just" defTabSz="770691">
              <a:buFont typeface="Wingdings" panose="05000000000000000000" pitchFamily="2" charset="2"/>
              <a:buChar char="§"/>
              <a:defRPr/>
            </a:pPr>
            <a:r>
              <a:rPr lang="en-US" sz="2000" dirty="0"/>
              <a:t>District: Ensure appointment of RSA and establishment of SRU in each district. </a:t>
            </a:r>
          </a:p>
          <a:p>
            <a:pPr algn="just" defTabSz="770691">
              <a:defRPr/>
            </a:pPr>
            <a:endParaRPr lang="en-US" sz="2000" i="1" dirty="0">
              <a:latin typeface="+mj-lt"/>
            </a:endParaRPr>
          </a:p>
        </p:txBody>
      </p:sp>
      <p:grpSp>
        <p:nvGrpSpPr>
          <p:cNvPr id="2" name="Group 13">
            <a:extLst>
              <a:ext uri="{FF2B5EF4-FFF2-40B4-BE49-F238E27FC236}">
                <a16:creationId xmlns:a16="http://schemas.microsoft.com/office/drawing/2014/main" xmlns="" id="{E85ED424-0C0F-45D0-8D88-D71EED8FD036}"/>
              </a:ext>
            </a:extLst>
          </p:cNvPr>
          <p:cNvGrpSpPr/>
          <p:nvPr/>
        </p:nvGrpSpPr>
        <p:grpSpPr>
          <a:xfrm>
            <a:off x="-145530" y="-19862"/>
            <a:ext cx="10842494" cy="613937"/>
            <a:chOff x="-108454" y="293353"/>
            <a:chExt cx="7555055" cy="941294"/>
          </a:xfrm>
        </p:grpSpPr>
        <p:sp>
          <p:nvSpPr>
            <p:cNvPr id="3" name="Freeform: Shape 2">
              <a:extLst>
                <a:ext uri="{FF2B5EF4-FFF2-40B4-BE49-F238E27FC236}">
                  <a16:creationId xmlns:a16="http://schemas.microsoft.com/office/drawing/2014/main" xmlns="" id="{2DDAB102-56F8-8E08-BED0-40FD28A3EDC9}"/>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4" name="Freeform: Shape 12">
              <a:extLst>
                <a:ext uri="{FF2B5EF4-FFF2-40B4-BE49-F238E27FC236}">
                  <a16:creationId xmlns:a16="http://schemas.microsoft.com/office/drawing/2014/main" xmlns="" id="{9AC0E192-69D8-2C21-1A21-15F5DE85FEDD}"/>
                </a:ext>
              </a:extLst>
            </p:cNvPr>
            <p:cNvSpPr/>
            <p:nvPr/>
          </p:nvSpPr>
          <p:spPr>
            <a:xfrm flipH="1" flipV="1">
              <a:off x="-1" y="329206"/>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002060"/>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5" name="Rectangle 4">
              <a:extLst>
                <a:ext uri="{FF2B5EF4-FFF2-40B4-BE49-F238E27FC236}">
                  <a16:creationId xmlns:a16="http://schemas.microsoft.com/office/drawing/2014/main" xmlns="" id="{AAD06FD4-9995-30FE-4A14-DA13269691F1}"/>
                </a:ext>
              </a:extLst>
            </p:cNvPr>
            <p:cNvSpPr/>
            <p:nvPr/>
          </p:nvSpPr>
          <p:spPr>
            <a:xfrm>
              <a:off x="-108454" y="29335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chemeClr val="bg1"/>
                  </a:solidFill>
                </a:rPr>
                <a:t>Implementation of NAMASTE </a:t>
              </a:r>
            </a:p>
          </p:txBody>
        </p:sp>
      </p:grpSp>
    </p:spTree>
    <p:extLst>
      <p:ext uri="{BB962C8B-B14F-4D97-AF65-F5344CB8AC3E}">
        <p14:creationId xmlns:p14="http://schemas.microsoft.com/office/powerpoint/2010/main" xmlns="" val="42042784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6F0FE55-2B5E-EDF1-7488-16AF920A9A8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609600"/>
            <a:ext cx="3931920" cy="3006278"/>
          </a:xfrm>
          <a:prstGeom prst="rect">
            <a:avLst/>
          </a:prstGeom>
        </p:spPr>
      </p:pic>
      <p:pic>
        <p:nvPicPr>
          <p:cNvPr id="3" name="Picture 2">
            <a:extLst>
              <a:ext uri="{FF2B5EF4-FFF2-40B4-BE49-F238E27FC236}">
                <a16:creationId xmlns:a16="http://schemas.microsoft.com/office/drawing/2014/main" xmlns="" id="{0EC42AD1-349D-EE34-9CAC-AA2F08E7B6C8}"/>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9584" b="2323"/>
          <a:stretch/>
        </p:blipFill>
        <p:spPr>
          <a:xfrm>
            <a:off x="0" y="3615878"/>
            <a:ext cx="3931920" cy="3242121"/>
          </a:xfrm>
          <a:prstGeom prst="rect">
            <a:avLst/>
          </a:prstGeom>
        </p:spPr>
      </p:pic>
      <p:sp>
        <p:nvSpPr>
          <p:cNvPr id="10" name="TextBox 9">
            <a:extLst>
              <a:ext uri="{FF2B5EF4-FFF2-40B4-BE49-F238E27FC236}">
                <a16:creationId xmlns:a16="http://schemas.microsoft.com/office/drawing/2014/main" xmlns="" id="{3DC618B0-6AD4-BB43-4517-1E5C0B45184D}"/>
              </a:ext>
            </a:extLst>
          </p:cNvPr>
          <p:cNvSpPr txBox="1"/>
          <p:nvPr/>
        </p:nvSpPr>
        <p:spPr>
          <a:xfrm>
            <a:off x="4047309" y="609600"/>
            <a:ext cx="8021320" cy="5355312"/>
          </a:xfrm>
          <a:prstGeom prst="rect">
            <a:avLst/>
          </a:prstGeom>
          <a:noFill/>
          <a:ln>
            <a:solidFill>
              <a:schemeClr val="tx1"/>
            </a:solidFill>
          </a:ln>
        </p:spPr>
        <p:txBody>
          <a:bodyPr wrap="square" rtlCol="0">
            <a:spAutoFit/>
          </a:bodyPr>
          <a:lstStyle/>
          <a:p>
            <a:pPr marL="289138" marR="0" lvl="0" indent="-289138" algn="just" rtl="0">
              <a:spcBef>
                <a:spcPts val="0"/>
              </a:spcBef>
              <a:spcAft>
                <a:spcPts val="0"/>
              </a:spcAft>
              <a:buNone/>
            </a:pPr>
            <a:r>
              <a:rPr lang="en-US" sz="1800" b="1" i="0" u="none" strike="noStrike" cap="none" dirty="0">
                <a:solidFill>
                  <a:srgbClr val="2F5496"/>
                </a:solidFill>
                <a:latin typeface="Calibri"/>
                <a:ea typeface="Calibri"/>
                <a:cs typeface="Calibri"/>
                <a:sym typeface="Calibri"/>
              </a:rPr>
              <a:t>Implementation of MS Act,2013</a:t>
            </a:r>
            <a:endParaRPr lang="en-US" sz="1800" dirty="0"/>
          </a:p>
          <a:p>
            <a:pPr marL="289138" marR="0" lvl="0" indent="-289138" algn="just" rtl="0">
              <a:spcBef>
                <a:spcPts val="0"/>
              </a:spcBef>
              <a:spcAft>
                <a:spcPts val="0"/>
              </a:spcAft>
              <a:buNone/>
            </a:pPr>
            <a:r>
              <a:rPr lang="en-US" sz="1800" b="1" i="0" u="none" strike="noStrike" cap="none" dirty="0">
                <a:solidFill>
                  <a:srgbClr val="2F5496"/>
                </a:solidFill>
                <a:latin typeface="Calibri"/>
                <a:ea typeface="Calibri"/>
                <a:cs typeface="Calibri"/>
                <a:sym typeface="Calibri"/>
              </a:rPr>
              <a:t> </a:t>
            </a:r>
            <a:endParaRPr lang="en-US" sz="1800" dirty="0"/>
          </a:p>
          <a:p>
            <a:pPr marL="285750" marR="0" lvl="0" indent="-285750" algn="just" rtl="0">
              <a:spcBef>
                <a:spcPts val="0"/>
              </a:spcBef>
              <a:spcAft>
                <a:spcPts val="0"/>
              </a:spcAft>
              <a:buClr>
                <a:schemeClr val="dk1"/>
              </a:buClr>
              <a:buSzPts val="2000"/>
              <a:buFont typeface="Arial" panose="020B0604020202020204" pitchFamily="34" charset="0"/>
              <a:buChar char="•"/>
            </a:pPr>
            <a:r>
              <a:rPr lang="en-US" sz="1800" b="0" i="0" u="none" strike="noStrike" cap="none" dirty="0">
                <a:solidFill>
                  <a:schemeClr val="dk1"/>
                </a:solidFill>
                <a:latin typeface="Calibri"/>
                <a:ea typeface="Calibri"/>
                <a:cs typeface="Calibri"/>
                <a:sym typeface="Calibri"/>
              </a:rPr>
              <a:t>Implementation of  provisions of MS Act, 2013 which prohibits hazardous cleaning of Sewer and Septic Tanks </a:t>
            </a:r>
          </a:p>
          <a:p>
            <a:pPr marL="0" marR="0" lvl="0" indent="0" algn="just" rtl="0">
              <a:spcBef>
                <a:spcPts val="0"/>
              </a:spcBef>
              <a:spcAft>
                <a:spcPts val="0"/>
              </a:spcAft>
              <a:buNone/>
            </a:pPr>
            <a:endParaRPr lang="en-US" sz="1800" b="1" i="0" u="none" strike="noStrike" cap="none" dirty="0">
              <a:solidFill>
                <a:srgbClr val="2F5496"/>
              </a:solidFill>
              <a:latin typeface="Calibri"/>
              <a:ea typeface="Calibri"/>
              <a:cs typeface="Calibri"/>
              <a:sym typeface="Calibri"/>
            </a:endParaRPr>
          </a:p>
          <a:p>
            <a:pPr marL="289138" marR="0" lvl="0" indent="-289138" algn="just" rtl="0">
              <a:spcBef>
                <a:spcPts val="0"/>
              </a:spcBef>
              <a:spcAft>
                <a:spcPts val="0"/>
              </a:spcAft>
              <a:buNone/>
            </a:pPr>
            <a:r>
              <a:rPr lang="en-US" sz="1800" b="1" i="0" u="none" strike="noStrike" cap="none" dirty="0">
                <a:solidFill>
                  <a:srgbClr val="2F5496"/>
                </a:solidFill>
                <a:latin typeface="Calibri"/>
                <a:ea typeface="Calibri"/>
                <a:cs typeface="Calibri"/>
                <a:sym typeface="Calibri"/>
              </a:rPr>
              <a:t>Facilitate Institutional mechanisms to ensure zero fatalities</a:t>
            </a:r>
            <a:endParaRPr lang="en-US" sz="18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Arial" panose="020B0604020202020204" pitchFamily="34" charset="0"/>
              <a:buChar char="•"/>
            </a:pPr>
            <a:r>
              <a:rPr lang="en-US" sz="1800" b="0" i="0" u="none" strike="noStrike" cap="none" dirty="0">
                <a:solidFill>
                  <a:schemeClr val="dk1"/>
                </a:solidFill>
                <a:latin typeface="Calibri"/>
                <a:ea typeface="Calibri"/>
                <a:cs typeface="Calibri"/>
                <a:sym typeface="Calibri"/>
              </a:rPr>
              <a:t>Appointment of Response Sanitation Authorities (RSAs) in all Districts</a:t>
            </a:r>
            <a:endParaRPr lang="en-US" sz="1800" dirty="0"/>
          </a:p>
          <a:p>
            <a:pPr marL="285750" marR="0" lvl="0" indent="-285750" algn="l" rtl="0">
              <a:spcBef>
                <a:spcPts val="0"/>
              </a:spcBef>
              <a:spcAft>
                <a:spcPts val="0"/>
              </a:spcAft>
              <a:buFont typeface="Arial" panose="020B0604020202020204" pitchFamily="34" charset="0"/>
              <a:buChar char="•"/>
            </a:pPr>
            <a:endParaRPr lang="en-US"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Arial" panose="020B0604020202020204" pitchFamily="34" charset="0"/>
              <a:buChar char="•"/>
            </a:pPr>
            <a:r>
              <a:rPr lang="en-US" sz="1800" dirty="0">
                <a:solidFill>
                  <a:schemeClr val="dk1"/>
                </a:solidFill>
                <a:latin typeface="Calibri"/>
                <a:ea typeface="Calibri"/>
                <a:cs typeface="Calibri"/>
                <a:sym typeface="Calibri"/>
              </a:rPr>
              <a:t>Setting up of Emergency Sanitation Response  Units (ESRUs) in all Municipal Corporation and Districts to ensure safe sanitation service delivery and confined space entry as per </a:t>
            </a:r>
            <a:r>
              <a:rPr lang="en-US" sz="1800" dirty="0" err="1">
                <a:solidFill>
                  <a:schemeClr val="dk1"/>
                </a:solidFill>
                <a:latin typeface="Calibri"/>
                <a:ea typeface="Calibri"/>
                <a:cs typeface="Calibri"/>
                <a:sym typeface="Calibri"/>
              </a:rPr>
              <a:t>MoHUA</a:t>
            </a:r>
            <a:r>
              <a:rPr lang="en-US" sz="1800" dirty="0">
                <a:solidFill>
                  <a:schemeClr val="dk1"/>
                </a:solidFill>
                <a:latin typeface="Calibri"/>
                <a:ea typeface="Calibri"/>
                <a:cs typeface="Calibri"/>
                <a:sym typeface="Calibri"/>
              </a:rPr>
              <a:t> Advisory and MS Act,2013</a:t>
            </a:r>
            <a:endParaRPr lang="en-US" sz="1800" dirty="0"/>
          </a:p>
          <a:p>
            <a:pPr marL="285750" marR="0" lvl="0" indent="-285750" algn="l" rtl="0">
              <a:spcBef>
                <a:spcPts val="0"/>
              </a:spcBef>
              <a:spcAft>
                <a:spcPts val="0"/>
              </a:spcAft>
              <a:buFont typeface="Arial" panose="020B0604020202020204" pitchFamily="34" charset="0"/>
              <a:buChar char="•"/>
            </a:pPr>
            <a:endParaRPr lang="en-US" sz="1800" dirty="0">
              <a:solidFill>
                <a:schemeClr val="dk1"/>
              </a:solidFill>
              <a:latin typeface="Calibri"/>
              <a:ea typeface="Calibri"/>
              <a:cs typeface="Calibri"/>
              <a:sym typeface="Calibri"/>
            </a:endParaRPr>
          </a:p>
          <a:p>
            <a:pPr marL="285750" marR="0" lvl="0" indent="-285750" algn="just" rtl="0">
              <a:spcBef>
                <a:spcPts val="0"/>
              </a:spcBef>
              <a:spcAft>
                <a:spcPts val="0"/>
              </a:spcAft>
              <a:buClr>
                <a:schemeClr val="dk1"/>
              </a:buClr>
              <a:buSzPts val="2000"/>
              <a:buFont typeface="Arial" panose="020B0604020202020204" pitchFamily="34" charset="0"/>
              <a:buChar char="•"/>
            </a:pPr>
            <a:r>
              <a:rPr lang="en-US" sz="1800" dirty="0">
                <a:solidFill>
                  <a:schemeClr val="dk1"/>
                </a:solidFill>
                <a:latin typeface="Calibri"/>
                <a:ea typeface="Calibri"/>
                <a:cs typeface="Calibri"/>
                <a:sym typeface="Calibri"/>
              </a:rPr>
              <a:t>Constitution of  Helpline No. 14420 at ERSU to ensure receipt of the request for sewer septic tank cleaning.</a:t>
            </a:r>
          </a:p>
          <a:p>
            <a:pPr marL="334821" marR="0" lvl="0" indent="-220521" algn="l" rtl="0">
              <a:spcBef>
                <a:spcPts val="0"/>
              </a:spcBef>
              <a:spcAft>
                <a:spcPts val="0"/>
              </a:spcAft>
              <a:buClr>
                <a:schemeClr val="dk1"/>
              </a:buClr>
              <a:buSzPts val="1800"/>
              <a:buFont typeface="Noto Sans Symbols"/>
              <a:buNone/>
            </a:pPr>
            <a:endParaRPr lang="en-US" sz="1800" dirty="0">
              <a:solidFill>
                <a:schemeClr val="dk1"/>
              </a:solidFill>
              <a:latin typeface="Calibri"/>
              <a:ea typeface="Calibri"/>
              <a:cs typeface="Calibri"/>
              <a:sym typeface="Calibri"/>
            </a:endParaRPr>
          </a:p>
          <a:p>
            <a:pPr marL="0" marR="0" lvl="0" indent="0" algn="just" rtl="0">
              <a:spcBef>
                <a:spcPts val="0"/>
              </a:spcBef>
              <a:spcAft>
                <a:spcPts val="0"/>
              </a:spcAft>
              <a:buNone/>
            </a:pPr>
            <a:r>
              <a:rPr lang="en-US" sz="1800" b="1" dirty="0">
                <a:solidFill>
                  <a:srgbClr val="2F5496"/>
                </a:solidFill>
                <a:latin typeface="Calibri"/>
                <a:ea typeface="Calibri"/>
                <a:cs typeface="Calibri"/>
                <a:sym typeface="Calibri"/>
              </a:rPr>
              <a:t>Support to NSKFDC</a:t>
            </a:r>
            <a:endParaRPr lang="en-US" sz="1800" dirty="0"/>
          </a:p>
          <a:p>
            <a:pPr marL="285750" marR="0" lvl="0" indent="-285750" algn="just" rtl="0">
              <a:spcBef>
                <a:spcPts val="0"/>
              </a:spcBef>
              <a:spcAft>
                <a:spcPts val="0"/>
              </a:spcAft>
              <a:buClr>
                <a:schemeClr val="dk1"/>
              </a:buClr>
              <a:buSzPts val="2000"/>
              <a:buFont typeface="Arial" panose="020B0604020202020204" pitchFamily="34" charset="0"/>
              <a:buChar char="•"/>
            </a:pPr>
            <a:r>
              <a:rPr lang="en-US" sz="1800" dirty="0">
                <a:solidFill>
                  <a:schemeClr val="dk1"/>
                </a:solidFill>
                <a:latin typeface="Calibri"/>
                <a:ea typeface="Calibri"/>
                <a:cs typeface="Calibri"/>
                <a:sym typeface="Calibri"/>
              </a:rPr>
              <a:t>Direct ULB’s to extend full cooperation and support to  NSKFDC in the implementation of NAMASTE</a:t>
            </a:r>
            <a:endParaRPr lang="en-US" sz="1800" dirty="0"/>
          </a:p>
          <a:p>
            <a:pPr marL="289138" indent="-289138" algn="just" defTabSz="771033">
              <a:defRPr/>
            </a:pPr>
            <a:endParaRPr lang="en-US" dirty="0">
              <a:cs typeface="Arial" panose="020B0604020202020204" pitchFamily="34" charset="0"/>
            </a:endParaRPr>
          </a:p>
        </p:txBody>
      </p:sp>
      <p:grpSp>
        <p:nvGrpSpPr>
          <p:cNvPr id="4" name="Group 13">
            <a:extLst>
              <a:ext uri="{FF2B5EF4-FFF2-40B4-BE49-F238E27FC236}">
                <a16:creationId xmlns:a16="http://schemas.microsoft.com/office/drawing/2014/main" xmlns="" id="{B8DDADB5-0EF1-7A52-D3E3-B22EEFDCB9A2}"/>
              </a:ext>
            </a:extLst>
          </p:cNvPr>
          <p:cNvGrpSpPr/>
          <p:nvPr/>
        </p:nvGrpSpPr>
        <p:grpSpPr>
          <a:xfrm>
            <a:off x="-167301" y="-69651"/>
            <a:ext cx="10842494" cy="613937"/>
            <a:chOff x="-108454" y="293353"/>
            <a:chExt cx="7555055" cy="941294"/>
          </a:xfrm>
        </p:grpSpPr>
        <p:sp>
          <p:nvSpPr>
            <p:cNvPr id="6" name="Freeform: Shape 5">
              <a:extLst>
                <a:ext uri="{FF2B5EF4-FFF2-40B4-BE49-F238E27FC236}">
                  <a16:creationId xmlns:a16="http://schemas.microsoft.com/office/drawing/2014/main" xmlns="" id="{0E2C340A-6B83-FFB9-F667-9C4D100733A0}"/>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7" name="Freeform: Shape 12">
              <a:extLst>
                <a:ext uri="{FF2B5EF4-FFF2-40B4-BE49-F238E27FC236}">
                  <a16:creationId xmlns:a16="http://schemas.microsoft.com/office/drawing/2014/main" xmlns="" id="{E39CD036-E059-B1C8-D0A8-91E77C4A3180}"/>
                </a:ext>
              </a:extLst>
            </p:cNvPr>
            <p:cNvSpPr/>
            <p:nvPr/>
          </p:nvSpPr>
          <p:spPr>
            <a:xfrm flipH="1" flipV="1">
              <a:off x="-1" y="329206"/>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002060"/>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8" name="Rectangle 7">
              <a:extLst>
                <a:ext uri="{FF2B5EF4-FFF2-40B4-BE49-F238E27FC236}">
                  <a16:creationId xmlns:a16="http://schemas.microsoft.com/office/drawing/2014/main" xmlns="" id="{E8AA3B65-CED1-9F46-ACFB-06F8A3BD1755}"/>
                </a:ext>
              </a:extLst>
            </p:cNvPr>
            <p:cNvSpPr/>
            <p:nvPr/>
          </p:nvSpPr>
          <p:spPr>
            <a:xfrm>
              <a:off x="-108454" y="29335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en-US" sz="3200" b="1" dirty="0">
                  <a:solidFill>
                    <a:schemeClr val="bg1"/>
                  </a:solidFill>
                  <a:latin typeface="+mn-lt"/>
                  <a:cs typeface="Arial" panose="020B0604020202020204" pitchFamily="34" charset="0"/>
                </a:rPr>
                <a:t>Expectations from States in NAMASTE Scheme</a:t>
              </a:r>
            </a:p>
          </p:txBody>
        </p:sp>
      </p:grpSp>
    </p:spTree>
    <p:extLst>
      <p:ext uri="{BB962C8B-B14F-4D97-AF65-F5344CB8AC3E}">
        <p14:creationId xmlns:p14="http://schemas.microsoft.com/office/powerpoint/2010/main" xmlns="" val="20055297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591893"/>
            <a:ext cx="3934690" cy="286065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3452548"/>
            <a:ext cx="3934691" cy="3280762"/>
          </a:xfrm>
          <a:prstGeom prst="rect">
            <a:avLst/>
          </a:prstGeom>
        </p:spPr>
      </p:pic>
      <p:sp>
        <p:nvSpPr>
          <p:cNvPr id="4" name="Rectangle 3"/>
          <p:cNvSpPr/>
          <p:nvPr/>
        </p:nvSpPr>
        <p:spPr>
          <a:xfrm>
            <a:off x="4042228" y="595957"/>
            <a:ext cx="7975600" cy="6140142"/>
          </a:xfrm>
          <a:prstGeom prst="rect">
            <a:avLst/>
          </a:prstGeom>
          <a:ln>
            <a:solidFill>
              <a:schemeClr val="tx1"/>
            </a:solidFill>
          </a:ln>
        </p:spPr>
        <p:txBody>
          <a:bodyPr wrap="square">
            <a:spAutoFit/>
          </a:bodyPr>
          <a:lstStyle/>
          <a:p>
            <a:pPr marL="0" marR="0" lvl="0" indent="0" algn="just" rtl="0">
              <a:spcBef>
                <a:spcPts val="0"/>
              </a:spcBef>
              <a:spcAft>
                <a:spcPts val="0"/>
              </a:spcAft>
              <a:buNone/>
            </a:pPr>
            <a:endParaRPr lang="en-US" sz="1800" b="1" dirty="0" smtClean="0">
              <a:solidFill>
                <a:srgbClr val="2F5496"/>
              </a:solidFill>
              <a:latin typeface="Calibri"/>
              <a:ea typeface="Calibri"/>
              <a:cs typeface="Calibri"/>
              <a:sym typeface="Calibri"/>
            </a:endParaRPr>
          </a:p>
          <a:p>
            <a:pPr marL="271463" marR="0" lvl="0" indent="-271463" algn="just" rtl="0">
              <a:spcBef>
                <a:spcPts val="0"/>
              </a:spcBef>
              <a:spcAft>
                <a:spcPts val="0"/>
              </a:spcAft>
              <a:buFont typeface="Arial" pitchFamily="34" charset="0"/>
              <a:buChar char="•"/>
            </a:pPr>
            <a:r>
              <a:rPr lang="en-US" b="1" dirty="0" smtClean="0">
                <a:solidFill>
                  <a:srgbClr val="2F5496"/>
                </a:solidFill>
                <a:latin typeface="Calibri"/>
                <a:ea typeface="Calibri"/>
                <a:cs typeface="Calibri"/>
                <a:sym typeface="Calibri"/>
              </a:rPr>
              <a:t> </a:t>
            </a:r>
            <a:r>
              <a:rPr lang="en-US" dirty="0" smtClean="0">
                <a:latin typeface="Calibri"/>
                <a:ea typeface="Calibri"/>
                <a:cs typeface="Calibri"/>
                <a:sym typeface="Calibri"/>
              </a:rPr>
              <a:t>Nomination of a Nodal Officer for coordination with NSKFDC for implementation of NAMASTE</a:t>
            </a:r>
            <a:endParaRPr lang="en-US" dirty="0" smtClean="0">
              <a:latin typeface="Calibri"/>
              <a:ea typeface="Calibri"/>
              <a:cs typeface="Calibri"/>
              <a:sym typeface="Calibri"/>
            </a:endParaRPr>
          </a:p>
          <a:p>
            <a:pPr marL="0" marR="0" lvl="0" indent="0" algn="just" rtl="0">
              <a:spcBef>
                <a:spcPts val="0"/>
              </a:spcBef>
              <a:spcAft>
                <a:spcPts val="0"/>
              </a:spcAft>
              <a:buNone/>
            </a:pPr>
            <a:r>
              <a:rPr lang="en-US" sz="1800" b="1" dirty="0" smtClean="0">
                <a:solidFill>
                  <a:srgbClr val="2F5496"/>
                </a:solidFill>
                <a:latin typeface="Calibri"/>
                <a:ea typeface="Calibri"/>
                <a:cs typeface="Calibri"/>
                <a:sym typeface="Calibri"/>
              </a:rPr>
              <a:t>Profiling </a:t>
            </a:r>
            <a:r>
              <a:rPr lang="en-US" sz="1800" b="1" dirty="0">
                <a:solidFill>
                  <a:srgbClr val="2F5496"/>
                </a:solidFill>
                <a:latin typeface="Calibri"/>
                <a:ea typeface="Calibri"/>
                <a:cs typeface="Calibri"/>
                <a:sym typeface="Calibri"/>
              </a:rPr>
              <a:t>of SSW</a:t>
            </a:r>
          </a:p>
          <a:p>
            <a:pPr marL="285750" marR="0" lvl="0" indent="-285750" algn="just" rtl="0">
              <a:spcBef>
                <a:spcPts val="0"/>
              </a:spcBef>
              <a:spcAft>
                <a:spcPts val="0"/>
              </a:spcAft>
              <a:buClr>
                <a:schemeClr val="dk1"/>
              </a:buClr>
              <a:buSzPts val="1800"/>
              <a:buFont typeface="Arial" panose="020B0604020202020204" pitchFamily="34" charset="0"/>
              <a:buChar char="•"/>
            </a:pPr>
            <a:r>
              <a:rPr lang="en-US" sz="1800" dirty="0">
                <a:solidFill>
                  <a:schemeClr val="dk1"/>
                </a:solidFill>
                <a:latin typeface="Calibri"/>
                <a:ea typeface="Calibri"/>
                <a:cs typeface="Calibri"/>
                <a:sym typeface="Calibri"/>
              </a:rPr>
              <a:t>Provide data on Sewer and Septic Tank workers at the ULB level</a:t>
            </a:r>
          </a:p>
          <a:p>
            <a:pPr marL="285750" marR="0" lvl="0" indent="-285750" algn="just" rtl="0">
              <a:spcBef>
                <a:spcPts val="0"/>
              </a:spcBef>
              <a:spcAft>
                <a:spcPts val="0"/>
              </a:spcAft>
              <a:buClr>
                <a:schemeClr val="dk1"/>
              </a:buClr>
              <a:buSzPts val="1800"/>
              <a:buFont typeface="Arial" panose="020B0604020202020204" pitchFamily="34" charset="0"/>
              <a:buChar char="•"/>
            </a:pPr>
            <a:r>
              <a:rPr lang="en-US" sz="1800" dirty="0">
                <a:solidFill>
                  <a:schemeClr val="dk1"/>
                </a:solidFill>
                <a:latin typeface="Calibri"/>
                <a:ea typeface="Calibri"/>
                <a:cs typeface="Calibri"/>
                <a:sym typeface="Calibri"/>
              </a:rPr>
              <a:t>Mobilization of PSSOs at  camp for profiling of SSW employed by them </a:t>
            </a:r>
          </a:p>
          <a:p>
            <a:pPr marL="285750" marR="0" lvl="0" indent="-285750" algn="just" rtl="0">
              <a:spcBef>
                <a:spcPts val="0"/>
              </a:spcBef>
              <a:spcAft>
                <a:spcPts val="0"/>
              </a:spcAft>
              <a:buClr>
                <a:schemeClr val="dk1"/>
              </a:buClr>
              <a:buSzPts val="1800"/>
              <a:buFont typeface="Arial" panose="020B0604020202020204" pitchFamily="34" charset="0"/>
              <a:buChar char="•"/>
            </a:pPr>
            <a:r>
              <a:rPr lang="en-US" sz="1800" dirty="0">
                <a:solidFill>
                  <a:schemeClr val="dk1"/>
                </a:solidFill>
                <a:latin typeface="Calibri"/>
                <a:ea typeface="Calibri"/>
                <a:cs typeface="Calibri"/>
                <a:sym typeface="Calibri"/>
              </a:rPr>
              <a:t>Empanelment of PSSOs</a:t>
            </a:r>
          </a:p>
          <a:p>
            <a:pPr marL="0" marR="0" lvl="0" indent="0" algn="just" rtl="0">
              <a:spcBef>
                <a:spcPts val="0"/>
              </a:spcBef>
              <a:spcAft>
                <a:spcPts val="0"/>
              </a:spcAft>
              <a:buNone/>
            </a:pPr>
            <a:endParaRPr lang="en-US" sz="1800" dirty="0">
              <a:solidFill>
                <a:schemeClr val="dk1"/>
              </a:solidFill>
              <a:latin typeface="Calibri"/>
              <a:ea typeface="Calibri"/>
              <a:cs typeface="Calibri"/>
              <a:sym typeface="Calibri"/>
            </a:endParaRPr>
          </a:p>
          <a:p>
            <a:pPr marL="0" marR="0" lvl="0" indent="0" algn="just" rtl="0">
              <a:spcBef>
                <a:spcPts val="0"/>
              </a:spcBef>
              <a:spcAft>
                <a:spcPts val="0"/>
              </a:spcAft>
              <a:buNone/>
            </a:pPr>
            <a:r>
              <a:rPr lang="en-US" sz="1800" b="1" dirty="0">
                <a:solidFill>
                  <a:srgbClr val="2F5496"/>
                </a:solidFill>
                <a:latin typeface="Calibri"/>
                <a:ea typeface="Calibri"/>
                <a:cs typeface="Calibri"/>
                <a:sym typeface="Calibri"/>
              </a:rPr>
              <a:t>Occupational Safety Training</a:t>
            </a:r>
          </a:p>
          <a:p>
            <a:pPr marL="285750" marR="0" lvl="0" indent="-285750" algn="just" rtl="0">
              <a:spcBef>
                <a:spcPts val="0"/>
              </a:spcBef>
              <a:spcAft>
                <a:spcPts val="0"/>
              </a:spcAft>
              <a:buClr>
                <a:schemeClr val="dk1"/>
              </a:buClr>
              <a:buSzPts val="1800"/>
              <a:buFont typeface="Arial" panose="020B0604020202020204" pitchFamily="34" charset="0"/>
              <a:buChar char="•"/>
            </a:pPr>
            <a:r>
              <a:rPr lang="en-US" sz="1800" dirty="0">
                <a:solidFill>
                  <a:schemeClr val="dk1"/>
                </a:solidFill>
                <a:latin typeface="Calibri"/>
                <a:ea typeface="Calibri"/>
                <a:cs typeface="Calibri"/>
                <a:sym typeface="Calibri"/>
              </a:rPr>
              <a:t>Facilitate occupational safety training of sewer and septic tank professionals in the usage of PPE and safety gear &amp; handling mechanized cleaning operations provided by NSKFDC</a:t>
            </a:r>
          </a:p>
          <a:p>
            <a:pPr marL="0" marR="0" lvl="0" indent="0" algn="just" rtl="0">
              <a:spcBef>
                <a:spcPts val="0"/>
              </a:spcBef>
              <a:spcAft>
                <a:spcPts val="0"/>
              </a:spcAft>
              <a:buNone/>
            </a:pPr>
            <a:endParaRPr lang="en-US" sz="1800" b="1" dirty="0">
              <a:solidFill>
                <a:srgbClr val="2F5496"/>
              </a:solidFill>
              <a:latin typeface="Calibri"/>
              <a:ea typeface="Calibri"/>
              <a:cs typeface="Calibri"/>
              <a:sym typeface="Calibri"/>
            </a:endParaRPr>
          </a:p>
          <a:p>
            <a:pPr marL="0" marR="0" lvl="0" indent="0" algn="just" rtl="0">
              <a:spcBef>
                <a:spcPts val="0"/>
              </a:spcBef>
              <a:spcAft>
                <a:spcPts val="0"/>
              </a:spcAft>
              <a:buNone/>
            </a:pPr>
            <a:r>
              <a:rPr lang="en-US" sz="1800" b="1" dirty="0">
                <a:solidFill>
                  <a:srgbClr val="2F5496"/>
                </a:solidFill>
                <a:latin typeface="Calibri"/>
                <a:ea typeface="Calibri"/>
                <a:cs typeface="Calibri"/>
                <a:sym typeface="Calibri"/>
              </a:rPr>
              <a:t>Linkage with Livelihood</a:t>
            </a:r>
          </a:p>
          <a:p>
            <a:pPr marL="285750" marR="0" lvl="0" indent="-285750" algn="just" rtl="0">
              <a:spcBef>
                <a:spcPts val="0"/>
              </a:spcBef>
              <a:spcAft>
                <a:spcPts val="600"/>
              </a:spcAft>
              <a:buClr>
                <a:schemeClr val="dk1"/>
              </a:buClr>
              <a:buSzPts val="1800"/>
              <a:buFont typeface="Arial" panose="020B0604020202020204" pitchFamily="34" charset="0"/>
              <a:buChar char="•"/>
            </a:pPr>
            <a:r>
              <a:rPr lang="en-US" sz="1800" dirty="0">
                <a:solidFill>
                  <a:schemeClr val="dk1"/>
                </a:solidFill>
                <a:latin typeface="Calibri"/>
                <a:ea typeface="Calibri"/>
                <a:cs typeface="Calibri"/>
                <a:sym typeface="Calibri"/>
              </a:rPr>
              <a:t>Nominating SSW/Dependents from ULB as the beneficiary of the SUY  scheme for linkage with a capital subsidy to procure sanitation-related machines</a:t>
            </a:r>
            <a:endParaRPr lang="en-US" sz="1800" dirty="0"/>
          </a:p>
          <a:p>
            <a:pPr marL="285750" marR="0" lvl="0" indent="-285750" algn="just" rtl="0">
              <a:spcBef>
                <a:spcPts val="0"/>
              </a:spcBef>
              <a:spcAft>
                <a:spcPts val="600"/>
              </a:spcAft>
              <a:buClr>
                <a:schemeClr val="dk1"/>
              </a:buClr>
              <a:buSzPts val="1800"/>
              <a:buFont typeface="Arial" panose="020B0604020202020204" pitchFamily="34" charset="0"/>
              <a:buChar char="•"/>
            </a:pPr>
            <a:r>
              <a:rPr lang="en-US" sz="1800" dirty="0" smtClean="0">
                <a:solidFill>
                  <a:schemeClr val="dk1"/>
                </a:solidFill>
                <a:latin typeface="Calibri"/>
                <a:ea typeface="Calibri"/>
                <a:cs typeface="Calibri"/>
                <a:sym typeface="Calibri"/>
              </a:rPr>
              <a:t>Provide  </a:t>
            </a:r>
            <a:r>
              <a:rPr lang="en-US" sz="1800" dirty="0">
                <a:solidFill>
                  <a:schemeClr val="dk1"/>
                </a:solidFill>
                <a:latin typeface="Calibri"/>
                <a:ea typeface="Calibri"/>
                <a:cs typeface="Calibri"/>
                <a:sym typeface="Calibri"/>
              </a:rPr>
              <a:t>long-term and assured mechanized cleaning work contract to SSW through required changes in the tendering process for empanelment of PSSO</a:t>
            </a:r>
            <a:endParaRPr lang="en-US" sz="1800" dirty="0"/>
          </a:p>
          <a:p>
            <a:pPr marL="285750" marR="0" lvl="0" indent="-285750" algn="just" rtl="0">
              <a:spcBef>
                <a:spcPts val="0"/>
              </a:spcBef>
              <a:spcAft>
                <a:spcPts val="600"/>
              </a:spcAft>
              <a:buClr>
                <a:schemeClr val="dk1"/>
              </a:buClr>
              <a:buSzPts val="1800"/>
              <a:buFont typeface="Arial" panose="020B0604020202020204" pitchFamily="34" charset="0"/>
              <a:buChar char="•"/>
            </a:pPr>
            <a:r>
              <a:rPr lang="en-US" sz="1800" dirty="0" smtClean="0">
                <a:solidFill>
                  <a:schemeClr val="dk1"/>
                </a:solidFill>
                <a:latin typeface="Calibri"/>
                <a:ea typeface="Calibri"/>
                <a:cs typeface="Calibri"/>
                <a:sym typeface="Calibri"/>
              </a:rPr>
              <a:t>Arrangement </a:t>
            </a:r>
            <a:r>
              <a:rPr lang="en-US" sz="1800" dirty="0">
                <a:solidFill>
                  <a:schemeClr val="dk1"/>
                </a:solidFill>
                <a:latin typeface="Calibri"/>
                <a:ea typeface="Calibri"/>
                <a:cs typeface="Calibri"/>
                <a:sym typeface="Calibri"/>
              </a:rPr>
              <a:t>to deduct the EMI and remit the same to the Bank</a:t>
            </a:r>
            <a:endParaRPr lang="en-US" sz="1800" dirty="0"/>
          </a:p>
          <a:p>
            <a:pPr marL="285750" marR="0" lvl="0" indent="-285750" algn="just" rtl="0">
              <a:spcBef>
                <a:spcPts val="0"/>
              </a:spcBef>
              <a:spcAft>
                <a:spcPts val="600"/>
              </a:spcAft>
              <a:buClr>
                <a:schemeClr val="dk1"/>
              </a:buClr>
              <a:buSzPts val="1800"/>
              <a:buFont typeface="Arial" panose="020B0604020202020204" pitchFamily="34" charset="0"/>
              <a:buChar char="•"/>
            </a:pPr>
            <a:r>
              <a:rPr lang="en-US" sz="1800" dirty="0" smtClean="0">
                <a:solidFill>
                  <a:schemeClr val="dk1"/>
                </a:solidFill>
                <a:latin typeface="Calibri"/>
                <a:ea typeface="Calibri"/>
                <a:cs typeface="Calibri"/>
                <a:sym typeface="Calibri"/>
              </a:rPr>
              <a:t>Mobilization </a:t>
            </a:r>
            <a:r>
              <a:rPr lang="en-US" sz="1800" dirty="0">
                <a:solidFill>
                  <a:schemeClr val="dk1"/>
                </a:solidFill>
                <a:latin typeface="Calibri"/>
                <a:ea typeface="Calibri"/>
                <a:cs typeface="Calibri"/>
                <a:sym typeface="Calibri"/>
              </a:rPr>
              <a:t>and handholding of SSW into SHG through linkage with NULM for Sanitation related enterprise</a:t>
            </a:r>
          </a:p>
        </p:txBody>
      </p:sp>
      <p:grpSp>
        <p:nvGrpSpPr>
          <p:cNvPr id="6" name="Group 13">
            <a:extLst>
              <a:ext uri="{FF2B5EF4-FFF2-40B4-BE49-F238E27FC236}">
                <a16:creationId xmlns:a16="http://schemas.microsoft.com/office/drawing/2014/main" xmlns="" id="{71731500-8EB6-4F55-DA75-284FD61A4565}"/>
              </a:ext>
            </a:extLst>
          </p:cNvPr>
          <p:cNvGrpSpPr/>
          <p:nvPr/>
        </p:nvGrpSpPr>
        <p:grpSpPr>
          <a:xfrm>
            <a:off x="-167301" y="-10886"/>
            <a:ext cx="10842494" cy="544286"/>
            <a:chOff x="-108454" y="293353"/>
            <a:chExt cx="7555055" cy="941294"/>
          </a:xfrm>
        </p:grpSpPr>
        <p:sp>
          <p:nvSpPr>
            <p:cNvPr id="7" name="Freeform: Shape 6">
              <a:extLst>
                <a:ext uri="{FF2B5EF4-FFF2-40B4-BE49-F238E27FC236}">
                  <a16:creationId xmlns:a16="http://schemas.microsoft.com/office/drawing/2014/main" xmlns="" id="{70457946-528C-EC78-836B-AC7BF667131E}"/>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8" name="Freeform: Shape 12">
              <a:extLst>
                <a:ext uri="{FF2B5EF4-FFF2-40B4-BE49-F238E27FC236}">
                  <a16:creationId xmlns:a16="http://schemas.microsoft.com/office/drawing/2014/main" xmlns="" id="{92A96B02-E31A-532B-37F6-F9504B03EC8C}"/>
                </a:ext>
              </a:extLst>
            </p:cNvPr>
            <p:cNvSpPr/>
            <p:nvPr/>
          </p:nvSpPr>
          <p:spPr>
            <a:xfrm flipH="1" flipV="1">
              <a:off x="-1" y="329206"/>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002060"/>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9" name="Rectangle 8">
              <a:extLst>
                <a:ext uri="{FF2B5EF4-FFF2-40B4-BE49-F238E27FC236}">
                  <a16:creationId xmlns:a16="http://schemas.microsoft.com/office/drawing/2014/main" xmlns="" id="{07CCD0AB-1000-2223-453D-653EF3859737}"/>
                </a:ext>
              </a:extLst>
            </p:cNvPr>
            <p:cNvSpPr/>
            <p:nvPr/>
          </p:nvSpPr>
          <p:spPr>
            <a:xfrm>
              <a:off x="-108454" y="29335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en-US" sz="3200" b="1" dirty="0">
                  <a:solidFill>
                    <a:schemeClr val="bg1"/>
                  </a:solidFill>
                  <a:latin typeface="+mn-lt"/>
                  <a:cs typeface="Arial" panose="020B0604020202020204" pitchFamily="34" charset="0"/>
                </a:rPr>
                <a:t>Expectations from ULBs in NAMASTE Scheme</a:t>
              </a:r>
            </a:p>
          </p:txBody>
        </p:sp>
      </p:grpSp>
      <p:sp>
        <p:nvSpPr>
          <p:cNvPr id="10" name="Rectangle 9"/>
          <p:cNvSpPr/>
          <p:nvPr/>
        </p:nvSpPr>
        <p:spPr>
          <a:xfrm>
            <a:off x="4052870" y="600722"/>
            <a:ext cx="2899640" cy="369332"/>
          </a:xfrm>
          <a:prstGeom prst="rect">
            <a:avLst/>
          </a:prstGeom>
        </p:spPr>
        <p:txBody>
          <a:bodyPr wrap="none">
            <a:spAutoFit/>
          </a:bodyPr>
          <a:lstStyle/>
          <a:p>
            <a:pPr lvl="0" algn="just"/>
            <a:r>
              <a:rPr lang="en-US" b="1" dirty="0" smtClean="0">
                <a:solidFill>
                  <a:srgbClr val="2F5496"/>
                </a:solidFill>
                <a:ea typeface="Calibri"/>
                <a:cs typeface="Calibri"/>
                <a:sym typeface="Calibri"/>
              </a:rPr>
              <a:t>Nomination of Nodal Officer</a:t>
            </a:r>
            <a:endParaRPr lang="en-US" b="1" dirty="0">
              <a:solidFill>
                <a:srgbClr val="2F5496"/>
              </a:solidFill>
              <a:ea typeface="Calibri"/>
              <a:cs typeface="Calibri"/>
              <a:sym typeface="Calibri"/>
            </a:endParaRPr>
          </a:p>
        </p:txBody>
      </p:sp>
    </p:spTree>
    <p:extLst>
      <p:ext uri="{BB962C8B-B14F-4D97-AF65-F5344CB8AC3E}">
        <p14:creationId xmlns:p14="http://schemas.microsoft.com/office/powerpoint/2010/main" xmlns="" val="7594724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182F7AD5-4E6A-838C-7D1C-9502FE5DD9A0}"/>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31355"/>
          <a:stretch/>
        </p:blipFill>
        <p:spPr>
          <a:xfrm>
            <a:off x="16454" y="653143"/>
            <a:ext cx="4056522" cy="2993697"/>
          </a:xfrm>
          <a:prstGeom prst="rect">
            <a:avLst/>
          </a:prstGeom>
        </p:spPr>
      </p:pic>
      <p:sp>
        <p:nvSpPr>
          <p:cNvPr id="10" name="TextBox 9">
            <a:extLst>
              <a:ext uri="{FF2B5EF4-FFF2-40B4-BE49-F238E27FC236}">
                <a16:creationId xmlns:a16="http://schemas.microsoft.com/office/drawing/2014/main" xmlns="" id="{3DC618B0-6AD4-BB43-4517-1E5C0B45184D}"/>
              </a:ext>
            </a:extLst>
          </p:cNvPr>
          <p:cNvSpPr txBox="1"/>
          <p:nvPr/>
        </p:nvSpPr>
        <p:spPr>
          <a:xfrm>
            <a:off x="4242985" y="1186543"/>
            <a:ext cx="7752081" cy="4247317"/>
          </a:xfrm>
          <a:prstGeom prst="rect">
            <a:avLst/>
          </a:prstGeom>
          <a:noFill/>
          <a:ln>
            <a:solidFill>
              <a:schemeClr val="tx1"/>
            </a:solidFill>
          </a:ln>
        </p:spPr>
        <p:txBody>
          <a:bodyPr wrap="square" rtlCol="0">
            <a:spAutoFit/>
          </a:bodyPr>
          <a:lstStyle/>
          <a:p>
            <a:pPr marL="0" marR="0" lvl="0" indent="0" algn="l" rtl="0">
              <a:spcBef>
                <a:spcPts val="0"/>
              </a:spcBef>
              <a:spcAft>
                <a:spcPts val="0"/>
              </a:spcAft>
              <a:buNone/>
            </a:pPr>
            <a:r>
              <a:rPr lang="en-US" sz="1800" b="1" dirty="0">
                <a:solidFill>
                  <a:srgbClr val="2F5496"/>
                </a:solidFill>
                <a:latin typeface="Calibri"/>
                <a:ea typeface="Calibri"/>
                <a:cs typeface="Calibri"/>
                <a:sym typeface="Calibri"/>
              </a:rPr>
              <a:t> Role of ULBs in conducting a Profiling Camp:</a:t>
            </a:r>
            <a:endParaRPr lang="en-US" sz="1800" dirty="0"/>
          </a:p>
          <a:p>
            <a:pPr marL="0" marR="0" lvl="0" indent="0" algn="l" rtl="0">
              <a:spcBef>
                <a:spcPts val="0"/>
              </a:spcBef>
              <a:spcAft>
                <a:spcPts val="0"/>
              </a:spcAft>
              <a:buNone/>
            </a:pPr>
            <a:endParaRPr lang="en-US" sz="1800" b="1" dirty="0">
              <a:solidFill>
                <a:srgbClr val="2F5496"/>
              </a:solidFill>
              <a:latin typeface="Calibri"/>
              <a:ea typeface="Calibri"/>
              <a:cs typeface="Calibri"/>
              <a:sym typeface="Calibri"/>
            </a:endParaRPr>
          </a:p>
          <a:p>
            <a:pPr marL="285750" marR="0" lvl="0" indent="-298450" algn="l" rtl="0">
              <a:spcBef>
                <a:spcPts val="0"/>
              </a:spcBef>
              <a:spcAft>
                <a:spcPts val="0"/>
              </a:spcAft>
              <a:buClr>
                <a:schemeClr val="dk1"/>
              </a:buClr>
              <a:buSzPts val="2000"/>
              <a:buFont typeface="Arial"/>
              <a:buChar char="•"/>
            </a:pPr>
            <a:r>
              <a:rPr lang="en-US" sz="1800" dirty="0">
                <a:solidFill>
                  <a:schemeClr val="dk1"/>
                </a:solidFill>
                <a:latin typeface="Calibri"/>
                <a:ea typeface="Calibri"/>
                <a:cs typeface="Calibri"/>
                <a:sym typeface="Calibri"/>
              </a:rPr>
              <a:t>Compilation of list of Sewer and Septic Tank workers employed by  ULB (contractual and on payroll) and SSW employed by all Private Service Sanitation Organizations  at the ULB for profiling of SSW</a:t>
            </a:r>
          </a:p>
          <a:p>
            <a:pPr marL="0" marR="0" lvl="0" indent="0" algn="l" rtl="0">
              <a:spcBef>
                <a:spcPts val="0"/>
              </a:spcBef>
              <a:spcAft>
                <a:spcPts val="0"/>
              </a:spcAft>
              <a:buNone/>
            </a:pPr>
            <a:endParaRPr lang="en-US" sz="1800" dirty="0">
              <a:solidFill>
                <a:schemeClr val="dk1"/>
              </a:solidFill>
              <a:latin typeface="Calibri"/>
              <a:ea typeface="Calibri"/>
              <a:cs typeface="Calibri"/>
              <a:sym typeface="Calibri"/>
            </a:endParaRPr>
          </a:p>
          <a:p>
            <a:pPr marL="285750" marR="0" lvl="0" indent="-298450" algn="l" rtl="0">
              <a:spcBef>
                <a:spcPts val="0"/>
              </a:spcBef>
              <a:spcAft>
                <a:spcPts val="0"/>
              </a:spcAft>
              <a:buClr>
                <a:schemeClr val="dk1"/>
              </a:buClr>
              <a:buSzPts val="2000"/>
              <a:buFont typeface="Arial"/>
              <a:buChar char="•"/>
            </a:pPr>
            <a:r>
              <a:rPr lang="en-US" sz="1800" dirty="0">
                <a:solidFill>
                  <a:schemeClr val="dk1"/>
                </a:solidFill>
                <a:latin typeface="Calibri"/>
                <a:ea typeface="Calibri"/>
                <a:cs typeface="Calibri"/>
                <a:sym typeface="Calibri"/>
              </a:rPr>
              <a:t>Nomination  of designated officials for camp management</a:t>
            </a:r>
            <a:endParaRPr lang="en-US" sz="1800" dirty="0"/>
          </a:p>
          <a:p>
            <a:pPr marL="0" marR="0" lvl="0" indent="0" algn="l" rtl="0">
              <a:spcBef>
                <a:spcPts val="0"/>
              </a:spcBef>
              <a:spcAft>
                <a:spcPts val="0"/>
              </a:spcAft>
              <a:buNone/>
            </a:pPr>
            <a:endParaRPr lang="en-US" sz="1800" dirty="0">
              <a:solidFill>
                <a:schemeClr val="dk1"/>
              </a:solidFill>
              <a:latin typeface="Calibri"/>
              <a:ea typeface="Calibri"/>
              <a:cs typeface="Calibri"/>
              <a:sym typeface="Calibri"/>
            </a:endParaRPr>
          </a:p>
          <a:p>
            <a:pPr marL="285750" marR="0" lvl="0" indent="-298450" algn="l" rtl="0">
              <a:spcBef>
                <a:spcPts val="0"/>
              </a:spcBef>
              <a:spcAft>
                <a:spcPts val="0"/>
              </a:spcAft>
              <a:buClr>
                <a:schemeClr val="dk1"/>
              </a:buClr>
              <a:buSzPts val="2000"/>
              <a:buFont typeface="Arial"/>
              <a:buChar char="•"/>
            </a:pPr>
            <a:r>
              <a:rPr lang="en-US" sz="1800" dirty="0">
                <a:solidFill>
                  <a:schemeClr val="dk1"/>
                </a:solidFill>
                <a:latin typeface="Calibri"/>
                <a:ea typeface="Calibri"/>
                <a:cs typeface="Calibri"/>
                <a:sym typeface="Calibri"/>
              </a:rPr>
              <a:t>Nominate officials for training on Survey app and for executing the digital survey</a:t>
            </a:r>
            <a:endParaRPr lang="en-US" sz="1800" dirty="0"/>
          </a:p>
          <a:p>
            <a:pPr marL="0" marR="0" lvl="0" indent="0" algn="l" rtl="0">
              <a:spcBef>
                <a:spcPts val="0"/>
              </a:spcBef>
              <a:spcAft>
                <a:spcPts val="0"/>
              </a:spcAft>
              <a:buNone/>
            </a:pPr>
            <a:endParaRPr lang="en-US" sz="1800" dirty="0">
              <a:solidFill>
                <a:schemeClr val="dk1"/>
              </a:solidFill>
              <a:latin typeface="Calibri"/>
              <a:ea typeface="Calibri"/>
              <a:cs typeface="Calibri"/>
              <a:sym typeface="Calibri"/>
            </a:endParaRPr>
          </a:p>
          <a:p>
            <a:pPr marL="285750" marR="0" lvl="0" indent="-298450" algn="l" rtl="0">
              <a:spcBef>
                <a:spcPts val="0"/>
              </a:spcBef>
              <a:spcAft>
                <a:spcPts val="0"/>
              </a:spcAft>
              <a:buClr>
                <a:schemeClr val="dk1"/>
              </a:buClr>
              <a:buSzPts val="2000"/>
              <a:buFont typeface="Arial"/>
              <a:buChar char="•"/>
            </a:pPr>
            <a:r>
              <a:rPr lang="en-US" sz="1800" dirty="0">
                <a:solidFill>
                  <a:schemeClr val="dk1"/>
                </a:solidFill>
                <a:latin typeface="Calibri"/>
                <a:ea typeface="Calibri"/>
                <a:cs typeface="Calibri"/>
                <a:sym typeface="Calibri"/>
              </a:rPr>
              <a:t>Mandatory attendance of ULB officials in the training of the survey app</a:t>
            </a:r>
            <a:endParaRPr lang="en-US" sz="1800" dirty="0"/>
          </a:p>
          <a:p>
            <a:pPr marL="0" marR="0" lvl="0" indent="0" algn="l" rtl="0">
              <a:spcBef>
                <a:spcPts val="0"/>
              </a:spcBef>
              <a:spcAft>
                <a:spcPts val="0"/>
              </a:spcAft>
              <a:buNone/>
            </a:pPr>
            <a:endParaRPr lang="en-US" sz="1800" dirty="0">
              <a:solidFill>
                <a:schemeClr val="dk1"/>
              </a:solidFill>
              <a:latin typeface="Calibri"/>
              <a:ea typeface="Calibri"/>
              <a:cs typeface="Calibri"/>
              <a:sym typeface="Calibri"/>
            </a:endParaRPr>
          </a:p>
          <a:p>
            <a:pPr marL="285750" marR="0" lvl="0" indent="-298450" algn="l" rtl="0">
              <a:spcBef>
                <a:spcPts val="0"/>
              </a:spcBef>
              <a:spcAft>
                <a:spcPts val="0"/>
              </a:spcAft>
              <a:buClr>
                <a:schemeClr val="dk1"/>
              </a:buClr>
              <a:buSzPts val="2000"/>
              <a:buFont typeface="Arial"/>
              <a:buChar char="•"/>
            </a:pPr>
            <a:r>
              <a:rPr lang="en-US" sz="1800" dirty="0">
                <a:solidFill>
                  <a:schemeClr val="dk1"/>
                </a:solidFill>
                <a:latin typeface="Calibri"/>
                <a:ea typeface="Calibri"/>
                <a:cs typeface="Calibri"/>
                <a:sym typeface="Calibri"/>
              </a:rPr>
              <a:t>Organize  profiling camp after finalizing the date, venue and time of camp</a:t>
            </a:r>
            <a:endParaRPr lang="en-US" sz="1800" dirty="0"/>
          </a:p>
          <a:p>
            <a:endParaRPr lang="en-US" sz="1800" dirty="0"/>
          </a:p>
        </p:txBody>
      </p:sp>
      <p:pic>
        <p:nvPicPr>
          <p:cNvPr id="13" name="Picture 12">
            <a:extLst>
              <a:ext uri="{FF2B5EF4-FFF2-40B4-BE49-F238E27FC236}">
                <a16:creationId xmlns:a16="http://schemas.microsoft.com/office/drawing/2014/main" xmlns="" id="{EE0ED76F-A503-BF2B-4090-D536C18332EE}"/>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0371"/>
          <a:stretch/>
        </p:blipFill>
        <p:spPr>
          <a:xfrm>
            <a:off x="16453" y="3646840"/>
            <a:ext cx="4056523" cy="3211160"/>
          </a:xfrm>
          <a:prstGeom prst="rect">
            <a:avLst/>
          </a:prstGeom>
        </p:spPr>
      </p:pic>
      <p:grpSp>
        <p:nvGrpSpPr>
          <p:cNvPr id="2" name="Group 13">
            <a:extLst>
              <a:ext uri="{FF2B5EF4-FFF2-40B4-BE49-F238E27FC236}">
                <a16:creationId xmlns:a16="http://schemas.microsoft.com/office/drawing/2014/main" xmlns="" id="{E3650044-CB7A-8BB6-E6A8-FF8EE758A42D}"/>
              </a:ext>
            </a:extLst>
          </p:cNvPr>
          <p:cNvGrpSpPr/>
          <p:nvPr/>
        </p:nvGrpSpPr>
        <p:grpSpPr>
          <a:xfrm>
            <a:off x="-167301" y="-21772"/>
            <a:ext cx="10842494" cy="544286"/>
            <a:chOff x="-108454" y="293353"/>
            <a:chExt cx="7555055" cy="941294"/>
          </a:xfrm>
        </p:grpSpPr>
        <p:sp>
          <p:nvSpPr>
            <p:cNvPr id="3" name="Freeform: Shape 2">
              <a:extLst>
                <a:ext uri="{FF2B5EF4-FFF2-40B4-BE49-F238E27FC236}">
                  <a16:creationId xmlns:a16="http://schemas.microsoft.com/office/drawing/2014/main" xmlns="" id="{FEEA12EB-98C0-AFBE-C27E-DC4E359360B8}"/>
                </a:ext>
              </a:extLst>
            </p:cNvPr>
            <p:cNvSpPr/>
            <p:nvPr/>
          </p:nvSpPr>
          <p:spPr>
            <a:xfrm flipH="1" flipV="1">
              <a:off x="-1" y="322081"/>
              <a:ext cx="7446602"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algn="ctr"/>
              <a:endParaRPr lang="en-GB" kern="0" dirty="0">
                <a:solidFill>
                  <a:prstClr val="white"/>
                </a:solidFill>
                <a:latin typeface="Calibri Light"/>
              </a:endParaRPr>
            </a:p>
          </p:txBody>
        </p:sp>
        <p:sp>
          <p:nvSpPr>
            <p:cNvPr id="4" name="Freeform: Shape 12">
              <a:extLst>
                <a:ext uri="{FF2B5EF4-FFF2-40B4-BE49-F238E27FC236}">
                  <a16:creationId xmlns:a16="http://schemas.microsoft.com/office/drawing/2014/main" xmlns="" id="{3294BF57-2C0C-68F4-F6C0-FB85557E8801}"/>
                </a:ext>
              </a:extLst>
            </p:cNvPr>
            <p:cNvSpPr/>
            <p:nvPr/>
          </p:nvSpPr>
          <p:spPr>
            <a:xfrm flipH="1" flipV="1">
              <a:off x="-1" y="329206"/>
              <a:ext cx="7382435"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rgbClr val="002060"/>
            </a:solidFill>
            <a:ln w="12700" cap="flat" cmpd="sng" algn="ctr">
              <a:noFill/>
              <a:prstDash val="solid"/>
              <a:miter lim="800000"/>
            </a:ln>
            <a:effectLst/>
          </p:spPr>
          <p:txBody>
            <a:bodyPr wrap="square" rtlCol="0" anchor="ctr">
              <a:noAutofit/>
            </a:bodyPr>
            <a:lstStyle/>
            <a:p>
              <a:pPr algn="ctr">
                <a:defRPr/>
              </a:pPr>
              <a:endParaRPr lang="en-GB" kern="0" dirty="0">
                <a:solidFill>
                  <a:prstClr val="white"/>
                </a:solidFill>
                <a:latin typeface="Calibri Light"/>
              </a:endParaRPr>
            </a:p>
          </p:txBody>
        </p:sp>
        <p:sp>
          <p:nvSpPr>
            <p:cNvPr id="6" name="Rectangle 5">
              <a:extLst>
                <a:ext uri="{FF2B5EF4-FFF2-40B4-BE49-F238E27FC236}">
                  <a16:creationId xmlns:a16="http://schemas.microsoft.com/office/drawing/2014/main" xmlns="" id="{2C749187-B95F-E1B1-A518-0F57814E5D93}"/>
                </a:ext>
              </a:extLst>
            </p:cNvPr>
            <p:cNvSpPr/>
            <p:nvPr/>
          </p:nvSpPr>
          <p:spPr>
            <a:xfrm>
              <a:off x="-108454" y="293353"/>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en-US" sz="3200" b="1" dirty="0">
                  <a:solidFill>
                    <a:schemeClr val="bg1"/>
                  </a:solidFill>
                  <a:latin typeface="+mn-lt"/>
                  <a:cs typeface="Arial" panose="020B0604020202020204" pitchFamily="34" charset="0"/>
                </a:rPr>
                <a:t>Organization of Profiling Camp </a:t>
              </a:r>
            </a:p>
          </p:txBody>
        </p:sp>
      </p:grpSp>
    </p:spTree>
    <p:extLst>
      <p:ext uri="{BB962C8B-B14F-4D97-AF65-F5344CB8AC3E}">
        <p14:creationId xmlns:p14="http://schemas.microsoft.com/office/powerpoint/2010/main" xmlns="" val="42486241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27387" r="24972"/>
          <a:stretch/>
        </p:blipFill>
        <p:spPr>
          <a:xfrm>
            <a:off x="6306670" y="1"/>
            <a:ext cx="5885329"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97623" y="2658982"/>
            <a:ext cx="1924403" cy="225430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433248" y="396574"/>
            <a:ext cx="3253155" cy="170592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820782" y="5394798"/>
            <a:ext cx="2478084" cy="1463202"/>
          </a:xfrm>
          <a:prstGeom prst="rect">
            <a:avLst/>
          </a:prstGeom>
        </p:spPr>
      </p:pic>
      <p:sp>
        <p:nvSpPr>
          <p:cNvPr id="7" name="Slide Number Placeholder 6"/>
          <p:cNvSpPr>
            <a:spLocks noGrp="1"/>
          </p:cNvSpPr>
          <p:nvPr>
            <p:ph type="sldNum" sz="quarter" idx="12"/>
          </p:nvPr>
        </p:nvSpPr>
        <p:spPr/>
        <p:txBody>
          <a:bodyPr/>
          <a:lstStyle/>
          <a:p>
            <a:fld id="{BAFB9A62-36B1-4202-97A7-76C1F2B844D4}" type="slidenum">
              <a:rPr lang="en-US" smtClean="0">
                <a:solidFill>
                  <a:prstClr val="black">
                    <a:tint val="75000"/>
                  </a:prstClr>
                </a:solidFill>
              </a:rPr>
              <a:pPr/>
              <a:t>77</a:t>
            </a:fld>
            <a:endParaRPr lang="en-US">
              <a:solidFill>
                <a:prstClr val="black">
                  <a:tint val="75000"/>
                </a:prstClr>
              </a:solidFill>
            </a:endParaRPr>
          </a:p>
        </p:txBody>
      </p:sp>
    </p:spTree>
    <p:extLst>
      <p:ext uri="{BB962C8B-B14F-4D97-AF65-F5344CB8AC3E}">
        <p14:creationId xmlns:p14="http://schemas.microsoft.com/office/powerpoint/2010/main" xmlns="" val="2269186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xmlns="" val="0"/>
              </a:ext>
            </a:extLst>
          </a:blip>
          <a:srcRect l="46920" r="7746"/>
          <a:stretch/>
        </p:blipFill>
        <p:spPr>
          <a:xfrm>
            <a:off x="7508631" y="-20510"/>
            <a:ext cx="4683369" cy="6878509"/>
          </a:xfrm>
          <a:prstGeom prst="rect">
            <a:avLst/>
          </a:prstGeom>
        </p:spPr>
      </p:pic>
      <p:sp>
        <p:nvSpPr>
          <p:cNvPr id="30" name="Rectangle 29"/>
          <p:cNvSpPr/>
          <p:nvPr/>
        </p:nvSpPr>
        <p:spPr>
          <a:xfrm>
            <a:off x="948114" y="6550223"/>
            <a:ext cx="1735935" cy="307777"/>
          </a:xfrm>
          <a:prstGeom prst="rect">
            <a:avLst/>
          </a:prstGeom>
          <a:solidFill>
            <a:schemeClr val="bg1">
              <a:lumMod val="85000"/>
            </a:schemeClr>
          </a:solidFill>
        </p:spPr>
        <p:txBody>
          <a:bodyPr wrap="square">
            <a:spAutoFit/>
          </a:bodyPr>
          <a:lstStyle/>
          <a:p>
            <a:pPr algn="ctr"/>
            <a:r>
              <a:rPr lang="en-US" sz="1400" b="1" dirty="0">
                <a:solidFill>
                  <a:srgbClr val="C00000"/>
                </a:solidFill>
              </a:rPr>
              <a:t>Total   58,098</a:t>
            </a:r>
          </a:p>
        </p:txBody>
      </p:sp>
      <p:sp>
        <p:nvSpPr>
          <p:cNvPr id="21" name="Rectangle 20"/>
          <p:cNvSpPr/>
          <p:nvPr/>
        </p:nvSpPr>
        <p:spPr>
          <a:xfrm>
            <a:off x="0" y="0"/>
            <a:ext cx="12191999" cy="923330"/>
          </a:xfrm>
          <a:prstGeom prst="rect">
            <a:avLst/>
          </a:prstGeom>
          <a:solidFill>
            <a:schemeClr val="accent1">
              <a:lumMod val="75000"/>
            </a:schemeClr>
          </a:solidFill>
        </p:spPr>
        <p:txBody>
          <a:bodyPr wrap="square">
            <a:spAutoFit/>
          </a:bodyPr>
          <a:lstStyle/>
          <a:p>
            <a:r>
              <a:rPr lang="en-US" sz="2700" b="1" dirty="0">
                <a:solidFill>
                  <a:schemeClr val="bg1"/>
                </a:solidFill>
              </a:rPr>
              <a:t>Eligible Manual Scavengers Identified under the surveys conducted by States under MS Act, 2013 and paid One time Cash Assistance of Rs. 40,000/- </a:t>
            </a:r>
            <a:r>
              <a:rPr lang="en-US" sz="2700" b="1" dirty="0" err="1">
                <a:solidFill>
                  <a:schemeClr val="bg1"/>
                </a:solidFill>
              </a:rPr>
              <a:t>upto</a:t>
            </a:r>
            <a:r>
              <a:rPr lang="en-US" sz="2700" b="1" dirty="0">
                <a:solidFill>
                  <a:schemeClr val="bg1"/>
                </a:solidFill>
              </a:rPr>
              <a:t> 31.3.2022</a:t>
            </a:r>
          </a:p>
        </p:txBody>
      </p:sp>
      <p:graphicFrame>
        <p:nvGraphicFramePr>
          <p:cNvPr id="28" name="Chart 27"/>
          <p:cNvGraphicFramePr/>
          <p:nvPr>
            <p:extLst>
              <p:ext uri="{D42A27DB-BD31-4B8C-83A1-F6EECF244321}">
                <p14:modId xmlns:p14="http://schemas.microsoft.com/office/powerpoint/2010/main" xmlns="" val="3619425729"/>
              </p:ext>
            </p:extLst>
          </p:nvPr>
        </p:nvGraphicFramePr>
        <p:xfrm>
          <a:off x="-1" y="1405505"/>
          <a:ext cx="7508631" cy="5071030"/>
        </p:xfrm>
        <a:graphic>
          <a:graphicData uri="http://schemas.openxmlformats.org/drawingml/2006/chart">
            <c:chart xmlns:c="http://schemas.openxmlformats.org/drawingml/2006/chart" xmlns:r="http://schemas.openxmlformats.org/officeDocument/2006/relationships" r:id="rId3"/>
          </a:graphicData>
        </a:graphic>
      </p:graphicFrame>
      <p:sp>
        <p:nvSpPr>
          <p:cNvPr id="10" name="Slide Number Placeholder 9"/>
          <p:cNvSpPr>
            <a:spLocks noGrp="1"/>
          </p:cNvSpPr>
          <p:nvPr>
            <p:ph type="sldNum" sz="quarter" idx="12"/>
          </p:nvPr>
        </p:nvSpPr>
        <p:spPr/>
        <p:txBody>
          <a:bodyPr/>
          <a:lstStyle/>
          <a:p>
            <a:fld id="{BAFB9A62-36B1-4202-97A7-76C1F2B844D4}"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xmlns="" val="98324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0"/>
          <p:cNvSpPr txBox="1"/>
          <p:nvPr/>
        </p:nvSpPr>
        <p:spPr>
          <a:xfrm>
            <a:off x="203200" y="989549"/>
            <a:ext cx="8534400" cy="4919167"/>
          </a:xfrm>
          <a:prstGeom prst="rect">
            <a:avLst/>
          </a:prstGeom>
          <a:solidFill>
            <a:srgbClr val="EDEDED"/>
          </a:solidFill>
          <a:ln w="9525" cap="flat" cmpd="sng">
            <a:solidFill>
              <a:srgbClr val="FF0000"/>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11041"/>
              </a:lnSpc>
              <a:spcBef>
                <a:spcPts val="0"/>
              </a:spcBef>
              <a:spcAft>
                <a:spcPts val="0"/>
              </a:spcAft>
              <a:buNone/>
            </a:pPr>
            <a:r>
              <a:rPr lang="en-US" sz="2400" b="1" dirty="0">
                <a:solidFill>
                  <a:srgbClr val="000000"/>
                </a:solidFill>
                <a:ea typeface="Arial"/>
                <a:cs typeface="Arial"/>
                <a:sym typeface="Arial"/>
              </a:rPr>
              <a:t>Ministry of Social Justice and Empowerment had launched “SWACHHATA ABHIYAAN” Mobile App on 24.12.2020.</a:t>
            </a:r>
            <a:endParaRPr dirty="0"/>
          </a:p>
          <a:p>
            <a:pPr marL="0" marR="0" lvl="0" indent="0" algn="ctr" rtl="0">
              <a:lnSpc>
                <a:spcPct val="111041"/>
              </a:lnSpc>
              <a:spcBef>
                <a:spcPts val="0"/>
              </a:spcBef>
              <a:spcAft>
                <a:spcPts val="0"/>
              </a:spcAft>
              <a:buNone/>
            </a:pPr>
            <a:endParaRPr sz="2400" b="1" dirty="0">
              <a:solidFill>
                <a:schemeClr val="dk1"/>
              </a:solidFill>
              <a:ea typeface="Arial"/>
              <a:cs typeface="Arial"/>
              <a:sym typeface="Arial"/>
            </a:endParaRPr>
          </a:p>
          <a:p>
            <a:pPr marL="0" marR="0" lvl="0" indent="0" algn="ctr" rtl="0">
              <a:lnSpc>
                <a:spcPct val="111041"/>
              </a:lnSpc>
              <a:spcBef>
                <a:spcPts val="0"/>
              </a:spcBef>
              <a:spcAft>
                <a:spcPts val="0"/>
              </a:spcAft>
              <a:buNone/>
            </a:pPr>
            <a:r>
              <a:rPr lang="en-US" sz="2400" b="1" dirty="0">
                <a:solidFill>
                  <a:srgbClr val="000000"/>
                </a:solidFill>
                <a:ea typeface="Arial"/>
                <a:cs typeface="Arial"/>
                <a:sym typeface="Arial"/>
              </a:rPr>
              <a:t>Capturing geotagged data related to any left out cases of insanitary latrines through citizens and volunteers/NGOs across the country</a:t>
            </a:r>
            <a:endParaRPr dirty="0"/>
          </a:p>
          <a:p>
            <a:pPr marL="0" marR="0" lvl="0" indent="0" algn="ctr" rtl="0">
              <a:lnSpc>
                <a:spcPct val="111041"/>
              </a:lnSpc>
              <a:spcBef>
                <a:spcPts val="0"/>
              </a:spcBef>
              <a:spcAft>
                <a:spcPts val="0"/>
              </a:spcAft>
              <a:buNone/>
            </a:pPr>
            <a:endParaRPr sz="2400" b="1" dirty="0">
              <a:solidFill>
                <a:schemeClr val="dk1"/>
              </a:solidFill>
              <a:ea typeface="Arial"/>
              <a:cs typeface="Arial"/>
              <a:sym typeface="Arial"/>
            </a:endParaRPr>
          </a:p>
          <a:p>
            <a:pPr marL="0" marR="0" lvl="0" indent="0" algn="ctr" rtl="0">
              <a:lnSpc>
                <a:spcPct val="111041"/>
              </a:lnSpc>
              <a:spcBef>
                <a:spcPts val="0"/>
              </a:spcBef>
              <a:spcAft>
                <a:spcPts val="0"/>
              </a:spcAft>
              <a:buNone/>
            </a:pPr>
            <a:r>
              <a:rPr lang="en-US" sz="2400" b="1" u="sng" dirty="0">
                <a:solidFill>
                  <a:srgbClr val="000000"/>
                </a:solidFill>
                <a:ea typeface="Arial"/>
                <a:cs typeface="Arial"/>
                <a:sym typeface="Arial"/>
              </a:rPr>
              <a:t>Twin Objective</a:t>
            </a:r>
            <a:endParaRPr dirty="0"/>
          </a:p>
          <a:p>
            <a:pPr marL="0" marR="0" lvl="0" indent="0" algn="ctr" rtl="0">
              <a:lnSpc>
                <a:spcPct val="111041"/>
              </a:lnSpc>
              <a:spcBef>
                <a:spcPts val="0"/>
              </a:spcBef>
              <a:spcAft>
                <a:spcPts val="0"/>
              </a:spcAft>
              <a:buNone/>
            </a:pPr>
            <a:r>
              <a:rPr lang="en-US" sz="2400" b="1" dirty="0">
                <a:solidFill>
                  <a:srgbClr val="000000"/>
                </a:solidFill>
                <a:ea typeface="Arial"/>
                <a:cs typeface="Arial"/>
                <a:sym typeface="Arial"/>
              </a:rPr>
              <a:t>Demolition of existing insanitary latrines (if any)</a:t>
            </a:r>
            <a:endParaRPr dirty="0"/>
          </a:p>
          <a:p>
            <a:pPr marL="0" marR="0" lvl="0" indent="0" algn="ctr" rtl="0">
              <a:lnSpc>
                <a:spcPct val="111041"/>
              </a:lnSpc>
              <a:spcBef>
                <a:spcPts val="0"/>
              </a:spcBef>
              <a:spcAft>
                <a:spcPts val="0"/>
              </a:spcAft>
              <a:buNone/>
            </a:pPr>
            <a:endParaRPr sz="2400" b="1" dirty="0">
              <a:solidFill>
                <a:schemeClr val="dk1"/>
              </a:solidFill>
              <a:ea typeface="Arial"/>
              <a:cs typeface="Arial"/>
              <a:sym typeface="Arial"/>
            </a:endParaRPr>
          </a:p>
          <a:p>
            <a:pPr marL="0" marR="0" lvl="0" indent="0" algn="ctr" rtl="0">
              <a:lnSpc>
                <a:spcPct val="111041"/>
              </a:lnSpc>
              <a:spcBef>
                <a:spcPts val="0"/>
              </a:spcBef>
              <a:spcAft>
                <a:spcPts val="0"/>
              </a:spcAft>
              <a:buNone/>
            </a:pPr>
            <a:r>
              <a:rPr lang="en-US" sz="2400" b="1" dirty="0">
                <a:solidFill>
                  <a:srgbClr val="000000"/>
                </a:solidFill>
                <a:ea typeface="Arial"/>
                <a:cs typeface="Arial"/>
                <a:sym typeface="Arial"/>
              </a:rPr>
              <a:t>Rehabilitation of Manual Scavengers servicing the insanitary latrines</a:t>
            </a:r>
            <a:endParaRPr dirty="0"/>
          </a:p>
          <a:p>
            <a:pPr marL="0" marR="0" lvl="0" indent="0" algn="ctr" rtl="0">
              <a:lnSpc>
                <a:spcPct val="95178"/>
              </a:lnSpc>
              <a:spcBef>
                <a:spcPts val="0"/>
              </a:spcBef>
              <a:spcAft>
                <a:spcPts val="0"/>
              </a:spcAft>
              <a:buNone/>
            </a:pPr>
            <a:endParaRPr sz="2800" dirty="0">
              <a:solidFill>
                <a:schemeClr val="dk1"/>
              </a:solidFill>
              <a:ea typeface="Calibri"/>
              <a:cs typeface="Calibri"/>
              <a:sym typeface="Calibri"/>
            </a:endParaRPr>
          </a:p>
        </p:txBody>
      </p:sp>
      <p:grpSp>
        <p:nvGrpSpPr>
          <p:cNvPr id="280" name="Google Shape;280;p10"/>
          <p:cNvGrpSpPr/>
          <p:nvPr/>
        </p:nvGrpSpPr>
        <p:grpSpPr>
          <a:xfrm>
            <a:off x="8839201" y="1049474"/>
            <a:ext cx="3352621" cy="5186375"/>
            <a:chOff x="0" y="0"/>
            <a:chExt cx="5000993" cy="10163632"/>
          </a:xfrm>
        </p:grpSpPr>
        <p:sp>
          <p:nvSpPr>
            <p:cNvPr id="281" name="Google Shape;281;p10"/>
            <p:cNvSpPr/>
            <p:nvPr/>
          </p:nvSpPr>
          <p:spPr>
            <a:xfrm>
              <a:off x="0" y="0"/>
              <a:ext cx="5000993" cy="10163632"/>
            </a:xfrm>
            <a:custGeom>
              <a:avLst/>
              <a:gdLst/>
              <a:ahLst/>
              <a:cxnLst/>
              <a:rect l="l" t="t" r="r" b="b"/>
              <a:pathLst>
                <a:path w="5000993" h="10163632" extrusionOk="0">
                  <a:moveTo>
                    <a:pt x="0" y="0"/>
                  </a:moveTo>
                  <a:lnTo>
                    <a:pt x="5000993" y="0"/>
                  </a:lnTo>
                  <a:lnTo>
                    <a:pt x="5000993" y="10163632"/>
                  </a:lnTo>
                  <a:lnTo>
                    <a:pt x="0" y="10163632"/>
                  </a:lnTo>
                  <a:close/>
                </a:path>
              </a:pathLst>
            </a:custGeom>
            <a:blipFill rotWithShape="1">
              <a:blip r:embed="rId3">
                <a:alphaModFix/>
              </a:blip>
              <a:stretch>
                <a:fillRect l="-44" r="-38"/>
              </a:stretch>
            </a:blipFill>
            <a:ln>
              <a:noFill/>
            </a:ln>
          </p:spPr>
        </p:sp>
        <p:sp>
          <p:nvSpPr>
            <p:cNvPr id="282" name="Google Shape;282;p10"/>
            <p:cNvSpPr/>
            <p:nvPr/>
          </p:nvSpPr>
          <p:spPr>
            <a:xfrm>
              <a:off x="338760" y="288798"/>
              <a:ext cx="4330776" cy="9398000"/>
            </a:xfrm>
            <a:custGeom>
              <a:avLst/>
              <a:gdLst/>
              <a:ahLst/>
              <a:cxnLst/>
              <a:rect l="l" t="t" r="r" b="b"/>
              <a:pathLst>
                <a:path w="4330776" h="9398000" extrusionOk="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rotWithShape="1">
              <a:blip r:embed="rId4">
                <a:alphaModFix/>
              </a:blip>
              <a:stretch>
                <a:fillRect l="6759" t="2840" r="6618" b="469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p:cNvSpPr/>
          <p:nvPr/>
        </p:nvSpPr>
        <p:spPr>
          <a:xfrm>
            <a:off x="51820" y="157840"/>
            <a:ext cx="7394781" cy="9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white"/>
                </a:solidFill>
              </a:rPr>
              <a:t>Types of Manual Scavenging</a:t>
            </a:r>
          </a:p>
        </p:txBody>
      </p:sp>
      <p:sp>
        <p:nvSpPr>
          <p:cNvPr id="9" name="Rectangle 8"/>
          <p:cNvSpPr/>
          <p:nvPr/>
        </p:nvSpPr>
        <p:spPr>
          <a:xfrm>
            <a:off x="1" y="157840"/>
            <a:ext cx="7366000" cy="63477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bg1"/>
                </a:solidFill>
              </a:rPr>
              <a:t>Mobile App</a:t>
            </a:r>
            <a:endParaRPr lang="en-US" sz="2800" b="1" dirty="0">
              <a:solidFill>
                <a:schemeClr val="bg1"/>
              </a:solidFill>
            </a:endParaRPr>
          </a:p>
        </p:txBody>
      </p:sp>
    </p:spTree>
    <p:extLst>
      <p:ext uri="{BB962C8B-B14F-4D97-AF65-F5344CB8AC3E}">
        <p14:creationId xmlns:p14="http://schemas.microsoft.com/office/powerpoint/2010/main" xmlns="" val="324680792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11396</TotalTime>
  <Words>5845</Words>
  <Application>Microsoft Office PowerPoint</Application>
  <PresentationFormat>Custom</PresentationFormat>
  <Paragraphs>784</Paragraphs>
  <Slides>77</Slides>
  <Notes>34</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Types of Hazards</vt:lpstr>
      <vt:lpstr>Types of Hazards</vt:lpstr>
      <vt:lpstr>Types of Hazards</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PPE for Sewer &amp; Septic Tank Workers</vt:lpstr>
      <vt:lpstr>PPE for Sewer &amp; Septic Tank Workers</vt:lpstr>
      <vt:lpstr>Slide 52</vt:lpstr>
      <vt:lpstr>Safety Devices</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King Ram</dc:creator>
  <cp:lastModifiedBy>RK Gupta</cp:lastModifiedBy>
  <cp:revision>515</cp:revision>
  <cp:lastPrinted>2018-09-11T16:50:58Z</cp:lastPrinted>
  <dcterms:created xsi:type="dcterms:W3CDTF">2018-08-13T08:48:28Z</dcterms:created>
  <dcterms:modified xsi:type="dcterms:W3CDTF">2023-07-03T05:28:05Z</dcterms:modified>
</cp:coreProperties>
</file>